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ebp" ContentType="image/jpe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 id="2147483678" r:id="rId3"/>
    <p:sldMasterId id="2147483700" r:id="rId4"/>
    <p:sldMasterId id="2147483713" r:id="rId5"/>
    <p:sldMasterId id="2147483726" r:id="rId6"/>
    <p:sldMasterId id="2147483742" r:id="rId7"/>
    <p:sldMasterId id="2147483755" r:id="rId8"/>
  </p:sldMasterIdLst>
  <p:notesMasterIdLst>
    <p:notesMasterId r:id="rId170"/>
  </p:notesMasterIdLst>
  <p:handoutMasterIdLst>
    <p:handoutMasterId r:id="rId171"/>
  </p:handoutMasterIdLst>
  <p:sldIdLst>
    <p:sldId id="258" r:id="rId9"/>
    <p:sldId id="687" r:id="rId10"/>
    <p:sldId id="2721" r:id="rId11"/>
    <p:sldId id="587" r:id="rId12"/>
    <p:sldId id="2663" r:id="rId13"/>
    <p:sldId id="605" r:id="rId14"/>
    <p:sldId id="2664" r:id="rId15"/>
    <p:sldId id="2696" r:id="rId16"/>
    <p:sldId id="686" r:id="rId17"/>
    <p:sldId id="2695" r:id="rId18"/>
    <p:sldId id="2683" r:id="rId19"/>
    <p:sldId id="2698" r:id="rId20"/>
    <p:sldId id="2699" r:id="rId21"/>
    <p:sldId id="517" r:id="rId22"/>
    <p:sldId id="265" r:id="rId23"/>
    <p:sldId id="2700" r:id="rId24"/>
    <p:sldId id="448" r:id="rId25"/>
    <p:sldId id="456" r:id="rId26"/>
    <p:sldId id="542" r:id="rId27"/>
    <p:sldId id="607" r:id="rId28"/>
    <p:sldId id="432" r:id="rId29"/>
    <p:sldId id="410" r:id="rId30"/>
    <p:sldId id="626" r:id="rId31"/>
    <p:sldId id="630" r:id="rId32"/>
    <p:sldId id="636" r:id="rId33"/>
    <p:sldId id="667" r:id="rId34"/>
    <p:sldId id="675" r:id="rId35"/>
    <p:sldId id="676" r:id="rId36"/>
    <p:sldId id="677" r:id="rId37"/>
    <p:sldId id="413" r:id="rId38"/>
    <p:sldId id="530" r:id="rId39"/>
    <p:sldId id="531" r:id="rId40"/>
    <p:sldId id="532" r:id="rId41"/>
    <p:sldId id="533" r:id="rId42"/>
    <p:sldId id="678" r:id="rId43"/>
    <p:sldId id="2690" r:id="rId44"/>
    <p:sldId id="2718" r:id="rId45"/>
    <p:sldId id="2719" r:id="rId46"/>
    <p:sldId id="2720" r:id="rId47"/>
    <p:sldId id="515" r:id="rId48"/>
    <p:sldId id="2691" r:id="rId49"/>
    <p:sldId id="572" r:id="rId50"/>
    <p:sldId id="561" r:id="rId51"/>
    <p:sldId id="565" r:id="rId52"/>
    <p:sldId id="566" r:id="rId53"/>
    <p:sldId id="2711" r:id="rId54"/>
    <p:sldId id="573" r:id="rId55"/>
    <p:sldId id="574" r:id="rId56"/>
    <p:sldId id="2712" r:id="rId57"/>
    <p:sldId id="279" r:id="rId58"/>
    <p:sldId id="560" r:id="rId59"/>
    <p:sldId id="550" r:id="rId60"/>
    <p:sldId id="629" r:id="rId61"/>
    <p:sldId id="537" r:id="rId62"/>
    <p:sldId id="447" r:id="rId63"/>
    <p:sldId id="454" r:id="rId64"/>
    <p:sldId id="651" r:id="rId65"/>
    <p:sldId id="406" r:id="rId66"/>
    <p:sldId id="589" r:id="rId67"/>
    <p:sldId id="2705" r:id="rId68"/>
    <p:sldId id="588" r:id="rId69"/>
    <p:sldId id="593" r:id="rId70"/>
    <p:sldId id="591" r:id="rId71"/>
    <p:sldId id="594" r:id="rId72"/>
    <p:sldId id="595" r:id="rId73"/>
    <p:sldId id="590" r:id="rId74"/>
    <p:sldId id="596" r:id="rId75"/>
    <p:sldId id="592" r:id="rId76"/>
    <p:sldId id="415" r:id="rId77"/>
    <p:sldId id="416" r:id="rId78"/>
    <p:sldId id="424" r:id="rId79"/>
    <p:sldId id="2713" r:id="rId80"/>
    <p:sldId id="411" r:id="rId81"/>
    <p:sldId id="412" r:id="rId82"/>
    <p:sldId id="417" r:id="rId83"/>
    <p:sldId id="2714" r:id="rId84"/>
    <p:sldId id="458" r:id="rId85"/>
    <p:sldId id="2715" r:id="rId86"/>
    <p:sldId id="386" r:id="rId87"/>
    <p:sldId id="2716" r:id="rId88"/>
    <p:sldId id="418" r:id="rId89"/>
    <p:sldId id="568" r:id="rId90"/>
    <p:sldId id="540" r:id="rId91"/>
    <p:sldId id="569" r:id="rId92"/>
    <p:sldId id="576" r:id="rId93"/>
    <p:sldId id="685" r:id="rId94"/>
    <p:sldId id="2701" r:id="rId95"/>
    <p:sldId id="348" r:id="rId96"/>
    <p:sldId id="305" r:id="rId97"/>
    <p:sldId id="353" r:id="rId98"/>
    <p:sldId id="354" r:id="rId99"/>
    <p:sldId id="355" r:id="rId100"/>
    <p:sldId id="356" r:id="rId101"/>
    <p:sldId id="359" r:id="rId102"/>
    <p:sldId id="360" r:id="rId103"/>
    <p:sldId id="361" r:id="rId104"/>
    <p:sldId id="362" r:id="rId105"/>
    <p:sldId id="363" r:id="rId106"/>
    <p:sldId id="365" r:id="rId107"/>
    <p:sldId id="2725" r:id="rId108"/>
    <p:sldId id="557" r:id="rId109"/>
    <p:sldId id="620" r:id="rId110"/>
    <p:sldId id="419" r:id="rId111"/>
    <p:sldId id="421" r:id="rId112"/>
    <p:sldId id="420" r:id="rId113"/>
    <p:sldId id="423" r:id="rId114"/>
    <p:sldId id="503" r:id="rId115"/>
    <p:sldId id="422" r:id="rId116"/>
    <p:sldId id="549" r:id="rId117"/>
    <p:sldId id="461" r:id="rId118"/>
    <p:sldId id="462" r:id="rId119"/>
    <p:sldId id="463" r:id="rId120"/>
    <p:sldId id="464" r:id="rId121"/>
    <p:sldId id="465" r:id="rId122"/>
    <p:sldId id="467" r:id="rId123"/>
    <p:sldId id="468" r:id="rId124"/>
    <p:sldId id="470" r:id="rId125"/>
    <p:sldId id="471" r:id="rId126"/>
    <p:sldId id="473" r:id="rId127"/>
    <p:sldId id="475" r:id="rId128"/>
    <p:sldId id="476" r:id="rId129"/>
    <p:sldId id="477" r:id="rId130"/>
    <p:sldId id="480" r:id="rId131"/>
    <p:sldId id="479" r:id="rId132"/>
    <p:sldId id="507" r:id="rId133"/>
    <p:sldId id="481" r:id="rId134"/>
    <p:sldId id="488" r:id="rId135"/>
    <p:sldId id="489" r:id="rId136"/>
    <p:sldId id="525" r:id="rId137"/>
    <p:sldId id="499" r:id="rId138"/>
    <p:sldId id="511" r:id="rId139"/>
    <p:sldId id="512" r:id="rId140"/>
    <p:sldId id="513" r:id="rId141"/>
    <p:sldId id="453" r:id="rId142"/>
    <p:sldId id="544" r:id="rId143"/>
    <p:sldId id="545" r:id="rId144"/>
    <p:sldId id="455" r:id="rId145"/>
    <p:sldId id="548" r:id="rId146"/>
    <p:sldId id="547" r:id="rId147"/>
    <p:sldId id="551" r:id="rId148"/>
    <p:sldId id="552" r:id="rId149"/>
    <p:sldId id="553" r:id="rId150"/>
    <p:sldId id="559" r:id="rId151"/>
    <p:sldId id="2722" r:id="rId152"/>
    <p:sldId id="609" r:id="rId153"/>
    <p:sldId id="373" r:id="rId154"/>
    <p:sldId id="374" r:id="rId155"/>
    <p:sldId id="583" r:id="rId156"/>
    <p:sldId id="276" r:id="rId157"/>
    <p:sldId id="671" r:id="rId158"/>
    <p:sldId id="674" r:id="rId159"/>
    <p:sldId id="277" r:id="rId160"/>
    <p:sldId id="616" r:id="rId161"/>
    <p:sldId id="615" r:id="rId162"/>
    <p:sldId id="602" r:id="rId163"/>
    <p:sldId id="2724" r:id="rId164"/>
    <p:sldId id="2723" r:id="rId165"/>
    <p:sldId id="610" r:id="rId166"/>
    <p:sldId id="584" r:id="rId167"/>
    <p:sldId id="2726" r:id="rId168"/>
    <p:sldId id="635" r:id="rId169"/>
  </p:sldIdLst>
  <p:sldSz cx="9144000" cy="6858000" type="screen4x3"/>
  <p:notesSz cx="6858000" cy="9144000"/>
  <p:defaultTextStyle>
    <a:defPPr>
      <a:defRPr lang="en-US"/>
    </a:defPPr>
    <a:lvl1pPr algn="ctr" rtl="0" fontAlgn="base">
      <a:spcBef>
        <a:spcPct val="0"/>
      </a:spcBef>
      <a:spcAft>
        <a:spcPct val="0"/>
      </a:spcAft>
      <a:defRPr sz="3600" b="1" kern="1200">
        <a:solidFill>
          <a:schemeClr val="bg1"/>
        </a:solidFill>
        <a:latin typeface="Arial" charset="0"/>
        <a:ea typeface="굴림" pitchFamily="50" charset="-127"/>
        <a:cs typeface="+mn-cs"/>
      </a:defRPr>
    </a:lvl1pPr>
    <a:lvl2pPr marL="457200" algn="ctr" rtl="0" fontAlgn="base">
      <a:spcBef>
        <a:spcPct val="0"/>
      </a:spcBef>
      <a:spcAft>
        <a:spcPct val="0"/>
      </a:spcAft>
      <a:defRPr sz="3600" b="1" kern="1200">
        <a:solidFill>
          <a:schemeClr val="bg1"/>
        </a:solidFill>
        <a:latin typeface="Arial" charset="0"/>
        <a:ea typeface="굴림" pitchFamily="50" charset="-127"/>
        <a:cs typeface="+mn-cs"/>
      </a:defRPr>
    </a:lvl2pPr>
    <a:lvl3pPr marL="914400" algn="ctr" rtl="0" fontAlgn="base">
      <a:spcBef>
        <a:spcPct val="0"/>
      </a:spcBef>
      <a:spcAft>
        <a:spcPct val="0"/>
      </a:spcAft>
      <a:defRPr sz="3600" b="1" kern="1200">
        <a:solidFill>
          <a:schemeClr val="bg1"/>
        </a:solidFill>
        <a:latin typeface="Arial" charset="0"/>
        <a:ea typeface="굴림" pitchFamily="50" charset="-127"/>
        <a:cs typeface="+mn-cs"/>
      </a:defRPr>
    </a:lvl3pPr>
    <a:lvl4pPr marL="1371600" algn="ctr" rtl="0" fontAlgn="base">
      <a:spcBef>
        <a:spcPct val="0"/>
      </a:spcBef>
      <a:spcAft>
        <a:spcPct val="0"/>
      </a:spcAft>
      <a:defRPr sz="3600" b="1" kern="1200">
        <a:solidFill>
          <a:schemeClr val="bg1"/>
        </a:solidFill>
        <a:latin typeface="Arial" charset="0"/>
        <a:ea typeface="굴림" pitchFamily="50" charset="-127"/>
        <a:cs typeface="+mn-cs"/>
      </a:defRPr>
    </a:lvl4pPr>
    <a:lvl5pPr marL="1828800" algn="ctr" rtl="0" fontAlgn="base">
      <a:spcBef>
        <a:spcPct val="0"/>
      </a:spcBef>
      <a:spcAft>
        <a:spcPct val="0"/>
      </a:spcAft>
      <a:defRPr sz="3600" b="1" kern="1200">
        <a:solidFill>
          <a:schemeClr val="bg1"/>
        </a:solidFill>
        <a:latin typeface="Arial" charset="0"/>
        <a:ea typeface="굴림" pitchFamily="50" charset="-127"/>
        <a:cs typeface="+mn-cs"/>
      </a:defRPr>
    </a:lvl5pPr>
    <a:lvl6pPr marL="2286000" algn="l" defTabSz="914400" rtl="0" eaLnBrk="1" latinLnBrk="0" hangingPunct="1">
      <a:defRPr sz="3600" b="1" kern="1200">
        <a:solidFill>
          <a:schemeClr val="bg1"/>
        </a:solidFill>
        <a:latin typeface="Arial" charset="0"/>
        <a:ea typeface="굴림" pitchFamily="50" charset="-127"/>
        <a:cs typeface="+mn-cs"/>
      </a:defRPr>
    </a:lvl6pPr>
    <a:lvl7pPr marL="2743200" algn="l" defTabSz="914400" rtl="0" eaLnBrk="1" latinLnBrk="0" hangingPunct="1">
      <a:defRPr sz="3600" b="1" kern="1200">
        <a:solidFill>
          <a:schemeClr val="bg1"/>
        </a:solidFill>
        <a:latin typeface="Arial" charset="0"/>
        <a:ea typeface="굴림" pitchFamily="50" charset="-127"/>
        <a:cs typeface="+mn-cs"/>
      </a:defRPr>
    </a:lvl7pPr>
    <a:lvl8pPr marL="3200400" algn="l" defTabSz="914400" rtl="0" eaLnBrk="1" latinLnBrk="0" hangingPunct="1">
      <a:defRPr sz="3600" b="1" kern="1200">
        <a:solidFill>
          <a:schemeClr val="bg1"/>
        </a:solidFill>
        <a:latin typeface="Arial" charset="0"/>
        <a:ea typeface="굴림" pitchFamily="50" charset="-127"/>
        <a:cs typeface="+mn-cs"/>
      </a:defRPr>
    </a:lvl8pPr>
    <a:lvl9pPr marL="3657600" algn="l" defTabSz="914400" rtl="0" eaLnBrk="1" latinLnBrk="0" hangingPunct="1">
      <a:defRPr sz="3600" b="1" kern="1200">
        <a:solidFill>
          <a:schemeClr val="bg1"/>
        </a:solidFill>
        <a:latin typeface="Arial" charset="0"/>
        <a:ea typeface="굴림" pitchFamily="50"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BC6"/>
    <a:srgbClr val="006600"/>
    <a:srgbClr val="692AA2"/>
    <a:srgbClr val="33CC33"/>
    <a:srgbClr val="B9D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331" autoAdjust="0"/>
    <p:restoredTop sz="88424" autoAdjust="0"/>
  </p:normalViewPr>
  <p:slideViewPr>
    <p:cSldViewPr>
      <p:cViewPr varScale="1">
        <p:scale>
          <a:sx n="73" d="100"/>
          <a:sy n="73" d="100"/>
        </p:scale>
        <p:origin x="1061"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notesViewPr>
    <p:cSldViewPr>
      <p:cViewPr varScale="1">
        <p:scale>
          <a:sx n="53" d="100"/>
          <a:sy n="53" d="100"/>
        </p:scale>
        <p:origin x="-18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slide" Target="slides/slide151.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slide" Target="slides/slide152.xml"/><Relationship Id="rId165" Type="http://schemas.openxmlformats.org/officeDocument/2006/relationships/slide" Target="slides/slide15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71" Type="http://schemas.openxmlformats.org/officeDocument/2006/relationships/handoutMaster" Target="handoutMasters/handoutMaster1.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slide" Target="slides/slide15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slide" Target="slides/slide148.xml"/><Relationship Id="rId164" Type="http://schemas.openxmlformats.org/officeDocument/2006/relationships/slide" Target="slides/slide156.xml"/><Relationship Id="rId169" Type="http://schemas.openxmlformats.org/officeDocument/2006/relationships/slide" Target="slides/slide161.xml"/><Relationship Id="rId4" Type="http://schemas.openxmlformats.org/officeDocument/2006/relationships/slideMaster" Target="slideMasters/slideMaster4.xml"/><Relationship Id="rId9" Type="http://schemas.openxmlformats.org/officeDocument/2006/relationships/slide" Target="slides/slide1.xml"/><Relationship Id="rId172" Type="http://schemas.openxmlformats.org/officeDocument/2006/relationships/presProps" Target="presProps.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theme" Target="theme/theme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5DD21-09B0-454B-B38E-E4FFD17202EC}"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en-AU"/>
        </a:p>
      </dgm:t>
    </dgm:pt>
    <dgm:pt modelId="{D9886B9C-2E3B-4624-8C1E-CF449EFB6C1E}">
      <dgm:prSet phldrT="[Text]"/>
      <dgm:spPr/>
      <dgm:t>
        <a:bodyPr/>
        <a:lstStyle/>
        <a:p>
          <a:r>
            <a:rPr lang="en-AU"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a:t>
          </a:r>
        </a:p>
      </dgm:t>
    </dgm:pt>
    <dgm:pt modelId="{E6ADC22D-406D-4EE4-A324-EBDC4E03DB77}" type="parTrans" cxnId="{7FCCE4B5-07E9-485F-8046-F4669BA927D9}">
      <dgm:prSet/>
      <dgm:spPr/>
      <dgm:t>
        <a:bodyPr/>
        <a:lstStyle/>
        <a:p>
          <a:endParaRPr lang="en-AU"/>
        </a:p>
      </dgm:t>
    </dgm:pt>
    <dgm:pt modelId="{8E9413DD-BFD3-4E55-B256-466EB0B649D1}" type="sibTrans" cxnId="{7FCCE4B5-07E9-485F-8046-F4669BA927D9}">
      <dgm:prSet/>
      <dgm:spPr/>
      <dgm:t>
        <a:bodyPr/>
        <a:lstStyle/>
        <a:p>
          <a:endParaRPr lang="en-AU"/>
        </a:p>
      </dgm:t>
    </dgm:pt>
    <dgm:pt modelId="{9405AD21-9B14-4E4F-8DA3-4C47C91A7697}">
      <dgm:prSet phldrT="[Text]"/>
      <dgm:spPr/>
      <dgm:t>
        <a:bodyPr/>
        <a:lstStyle/>
        <a:p>
          <a:r>
            <a:rPr lang="en-AU"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Militer</a:t>
          </a:r>
          <a:endParaRPr lang="en-AU"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FC035D80-8751-4A34-950D-1C7AE25B1F51}" type="parTrans" cxnId="{27A2D281-3695-4AEE-9E92-55F5C68B8C82}">
      <dgm:prSet/>
      <dgm:spPr/>
      <dgm:t>
        <a:bodyPr/>
        <a:lstStyle/>
        <a:p>
          <a:endParaRPr lang="en-AU"/>
        </a:p>
      </dgm:t>
    </dgm:pt>
    <dgm:pt modelId="{47E2B5E3-8D69-4002-8382-A18459D1E193}" type="sibTrans" cxnId="{27A2D281-3695-4AEE-9E92-55F5C68B8C82}">
      <dgm:prSet/>
      <dgm:spPr/>
      <dgm:t>
        <a:bodyPr/>
        <a:lstStyle/>
        <a:p>
          <a:endParaRPr lang="en-AU"/>
        </a:p>
      </dgm:t>
    </dgm:pt>
    <dgm:pt modelId="{EAFF8731-F23E-4057-8EAB-0BACE6E28EB0}">
      <dgm:prSet phldrT="[Text]" custT="1"/>
      <dgm:spPr/>
      <dgm:t>
        <a:bodyPr/>
        <a:lstStyle/>
        <a:p>
          <a:r>
            <a:rPr lang="en-AU" sz="2100" b="1" cap="none" spc="0" dirty="0" err="1">
              <a:ln w="9525">
                <a:solidFill>
                  <a:schemeClr val="bg1"/>
                </a:solidFill>
                <a:prstDash val="solid"/>
              </a:ln>
              <a:solidFill>
                <a:schemeClr val="tx1"/>
              </a:solidFill>
              <a:effectLst>
                <a:outerShdw blurRad="12700" dist="38100" dir="2700000" algn="tl" rotWithShape="0">
                  <a:schemeClr val="accent4">
                    <a:lumMod val="40000"/>
                    <a:lumOff val="60000"/>
                  </a:schemeClr>
                </a:outerShdw>
              </a:effectLst>
            </a:rPr>
            <a:t>Keuangan</a:t>
          </a:r>
          <a:endParaRPr lang="en-AU" sz="2100" b="1" cap="none" spc="0" dirty="0">
            <a:ln w="9525">
              <a:solidFill>
                <a:schemeClr val="bg1"/>
              </a:solidFill>
              <a:prstDash val="solid"/>
            </a:ln>
            <a:solidFill>
              <a:schemeClr val="tx1"/>
            </a:solidFill>
            <a:effectLst>
              <a:outerShdw blurRad="12700" dist="38100" dir="2700000" algn="tl" rotWithShape="0">
                <a:schemeClr val="accent4">
                  <a:lumMod val="40000"/>
                  <a:lumOff val="60000"/>
                </a:schemeClr>
              </a:outerShdw>
            </a:effectLst>
          </a:endParaRPr>
        </a:p>
      </dgm:t>
    </dgm:pt>
    <dgm:pt modelId="{3F26A975-C655-40B8-8565-56241A9DF31E}" type="parTrans" cxnId="{4078914D-A5B8-45D3-BFC1-148D81AFBDEA}">
      <dgm:prSet/>
      <dgm:spPr/>
      <dgm:t>
        <a:bodyPr/>
        <a:lstStyle/>
        <a:p>
          <a:endParaRPr lang="en-AU"/>
        </a:p>
      </dgm:t>
    </dgm:pt>
    <dgm:pt modelId="{48F854B5-0019-4C89-B07B-B63ACD1C929B}" type="sibTrans" cxnId="{4078914D-A5B8-45D3-BFC1-148D81AFBDEA}">
      <dgm:prSet/>
      <dgm:spPr/>
      <dgm:t>
        <a:bodyPr/>
        <a:lstStyle/>
        <a:p>
          <a:endParaRPr lang="en-AU"/>
        </a:p>
      </dgm:t>
    </dgm:pt>
    <dgm:pt modelId="{3B590F5E-5125-444F-8BC1-BCF19DF5ED20}">
      <dgm:prSet phldrT="[Text]" custT="1"/>
      <dgm:spPr/>
      <dgm:t>
        <a:bodyPr/>
        <a:lstStyle/>
        <a:p>
          <a:r>
            <a:rPr lang="en-AU"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Retail</a:t>
          </a:r>
        </a:p>
      </dgm:t>
    </dgm:pt>
    <dgm:pt modelId="{9A016750-9EED-4A1E-A399-9B8F40FD8F45}" type="parTrans" cxnId="{54A2F5FB-3B95-487D-BE70-AC12BBB9F9F7}">
      <dgm:prSet/>
      <dgm:spPr/>
      <dgm:t>
        <a:bodyPr/>
        <a:lstStyle/>
        <a:p>
          <a:endParaRPr lang="en-AU"/>
        </a:p>
      </dgm:t>
    </dgm:pt>
    <dgm:pt modelId="{946E47C6-ADEA-4EF8-8FBA-A22582C73201}" type="sibTrans" cxnId="{54A2F5FB-3B95-487D-BE70-AC12BBB9F9F7}">
      <dgm:prSet/>
      <dgm:spPr/>
      <dgm:t>
        <a:bodyPr/>
        <a:lstStyle/>
        <a:p>
          <a:endParaRPr lang="en-AU"/>
        </a:p>
      </dgm:t>
    </dgm:pt>
    <dgm:pt modelId="{6453B355-C40E-42A3-A150-F84FD1AD9E44}">
      <dgm:prSet phldrT="[Text]" custT="1"/>
      <dgm:spPr/>
      <dgm:t>
        <a:bodyPr/>
        <a:lstStyle/>
        <a:p>
          <a:r>
            <a:rPr lang="en-AU" sz="16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Transportasi</a:t>
          </a:r>
          <a:r>
            <a:rPr lang="en-AU" sz="1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&amp; </a:t>
          </a:r>
          <a:r>
            <a:rPr lang="en-AU" sz="16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Akomodasi</a:t>
          </a:r>
          <a:endParaRPr lang="en-AU" sz="1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636FF808-8905-4CDB-8563-BC8E8EB99F93}" type="parTrans" cxnId="{26712490-6497-480E-9E60-CC421253FD87}">
      <dgm:prSet/>
      <dgm:spPr/>
      <dgm:t>
        <a:bodyPr/>
        <a:lstStyle/>
        <a:p>
          <a:endParaRPr lang="en-AU"/>
        </a:p>
      </dgm:t>
    </dgm:pt>
    <dgm:pt modelId="{06D3035B-95D4-44E6-ABE2-E2BDE4467A88}" type="sibTrans" cxnId="{26712490-6497-480E-9E60-CC421253FD87}">
      <dgm:prSet/>
      <dgm:spPr/>
      <dgm:t>
        <a:bodyPr/>
        <a:lstStyle/>
        <a:p>
          <a:endParaRPr lang="en-AU"/>
        </a:p>
      </dgm:t>
    </dgm:pt>
    <dgm:pt modelId="{8D3F0B62-2371-483B-859E-609FC5C2DC29}">
      <dgm:prSet phldrT="[Text]" custT="1"/>
      <dgm:spPr/>
      <dgm:t>
        <a:bodyPr/>
        <a:lstStyle/>
        <a:p>
          <a:r>
            <a:rPr lang="en-AU" sz="24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Industri</a:t>
          </a:r>
          <a:r>
            <a:rPr lang="en-AU"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IT</a:t>
          </a:r>
        </a:p>
      </dgm:t>
    </dgm:pt>
    <dgm:pt modelId="{A4F87F66-4453-4E88-9966-EF2368C6025A}" type="parTrans" cxnId="{D3941517-CA9D-4439-ABE0-DE96392CF311}">
      <dgm:prSet/>
      <dgm:spPr/>
      <dgm:t>
        <a:bodyPr/>
        <a:lstStyle/>
        <a:p>
          <a:endParaRPr lang="en-AU"/>
        </a:p>
      </dgm:t>
    </dgm:pt>
    <dgm:pt modelId="{5C13AFD3-3FD8-46AD-B590-73943EE311EF}" type="sibTrans" cxnId="{D3941517-CA9D-4439-ABE0-DE96392CF311}">
      <dgm:prSet/>
      <dgm:spPr/>
      <dgm:t>
        <a:bodyPr/>
        <a:lstStyle/>
        <a:p>
          <a:endParaRPr lang="en-AU"/>
        </a:p>
      </dgm:t>
    </dgm:pt>
    <dgm:pt modelId="{F1DE4750-AE85-4D99-832B-7E76BF3A072A}" type="pres">
      <dgm:prSet presAssocID="{5705DD21-09B0-454B-B38E-E4FFD17202EC}" presName="Name0" presStyleCnt="0">
        <dgm:presLayoutVars>
          <dgm:chMax val="1"/>
          <dgm:dir/>
          <dgm:animLvl val="ctr"/>
          <dgm:resizeHandles val="exact"/>
        </dgm:presLayoutVars>
      </dgm:prSet>
      <dgm:spPr/>
    </dgm:pt>
    <dgm:pt modelId="{2AB31664-DA8B-4954-B423-64D3ED9A1573}" type="pres">
      <dgm:prSet presAssocID="{D9886B9C-2E3B-4624-8C1E-CF449EFB6C1E}" presName="centerShape" presStyleLbl="node0" presStyleIdx="0" presStyleCnt="1"/>
      <dgm:spPr/>
    </dgm:pt>
    <dgm:pt modelId="{FCAF32D1-FA58-4190-930E-24FB2766E0CA}" type="pres">
      <dgm:prSet presAssocID="{FC035D80-8751-4A34-950D-1C7AE25B1F51}" presName="parTrans" presStyleLbl="sibTrans2D1" presStyleIdx="0" presStyleCnt="5"/>
      <dgm:spPr/>
    </dgm:pt>
    <dgm:pt modelId="{ABF2CDA2-FA7B-48BE-AF73-D3E47772B42B}" type="pres">
      <dgm:prSet presAssocID="{FC035D80-8751-4A34-950D-1C7AE25B1F51}" presName="connectorText" presStyleLbl="sibTrans2D1" presStyleIdx="0" presStyleCnt="5"/>
      <dgm:spPr/>
    </dgm:pt>
    <dgm:pt modelId="{9BC1A464-AC4F-4226-B741-6527BE6CB05D}" type="pres">
      <dgm:prSet presAssocID="{9405AD21-9B14-4E4F-8DA3-4C47C91A7697}" presName="node" presStyleLbl="node1" presStyleIdx="0" presStyleCnt="5">
        <dgm:presLayoutVars>
          <dgm:bulletEnabled val="1"/>
        </dgm:presLayoutVars>
      </dgm:prSet>
      <dgm:spPr/>
    </dgm:pt>
    <dgm:pt modelId="{909547F4-CAC1-406D-B1D8-3C6AF17551D6}" type="pres">
      <dgm:prSet presAssocID="{3F26A975-C655-40B8-8565-56241A9DF31E}" presName="parTrans" presStyleLbl="sibTrans2D1" presStyleIdx="1" presStyleCnt="5"/>
      <dgm:spPr/>
    </dgm:pt>
    <dgm:pt modelId="{AFD03AF4-4B35-4DD4-9527-41E8B1353CC3}" type="pres">
      <dgm:prSet presAssocID="{3F26A975-C655-40B8-8565-56241A9DF31E}" presName="connectorText" presStyleLbl="sibTrans2D1" presStyleIdx="1" presStyleCnt="5"/>
      <dgm:spPr/>
    </dgm:pt>
    <dgm:pt modelId="{381EA589-F87A-4292-9257-61CC757F56B9}" type="pres">
      <dgm:prSet presAssocID="{EAFF8731-F23E-4057-8EAB-0BACE6E28EB0}" presName="node" presStyleLbl="node1" presStyleIdx="1" presStyleCnt="5">
        <dgm:presLayoutVars>
          <dgm:bulletEnabled val="1"/>
        </dgm:presLayoutVars>
      </dgm:prSet>
      <dgm:spPr/>
    </dgm:pt>
    <dgm:pt modelId="{ABC4AD0B-9274-4DD0-AC51-756784DF08AE}" type="pres">
      <dgm:prSet presAssocID="{9A016750-9EED-4A1E-A399-9B8F40FD8F45}" presName="parTrans" presStyleLbl="sibTrans2D1" presStyleIdx="2" presStyleCnt="5"/>
      <dgm:spPr/>
    </dgm:pt>
    <dgm:pt modelId="{CD41E933-7D8F-4B1B-8DDA-81D81A1233B9}" type="pres">
      <dgm:prSet presAssocID="{9A016750-9EED-4A1E-A399-9B8F40FD8F45}" presName="connectorText" presStyleLbl="sibTrans2D1" presStyleIdx="2" presStyleCnt="5"/>
      <dgm:spPr/>
    </dgm:pt>
    <dgm:pt modelId="{8A5E4EE1-7A2F-474B-93C7-A98F91727C8B}" type="pres">
      <dgm:prSet presAssocID="{3B590F5E-5125-444F-8BC1-BCF19DF5ED20}" presName="node" presStyleLbl="node1" presStyleIdx="2" presStyleCnt="5" custRadScaleRad="93595" custRadScaleInc="16856">
        <dgm:presLayoutVars>
          <dgm:bulletEnabled val="1"/>
        </dgm:presLayoutVars>
      </dgm:prSet>
      <dgm:spPr/>
    </dgm:pt>
    <dgm:pt modelId="{D228BDDC-A29B-431D-A657-DC6309746178}" type="pres">
      <dgm:prSet presAssocID="{636FF808-8905-4CDB-8563-BC8E8EB99F93}" presName="parTrans" presStyleLbl="sibTrans2D1" presStyleIdx="3" presStyleCnt="5"/>
      <dgm:spPr/>
    </dgm:pt>
    <dgm:pt modelId="{C494A40E-DFC8-44BA-8A62-564E8461D831}" type="pres">
      <dgm:prSet presAssocID="{636FF808-8905-4CDB-8563-BC8E8EB99F93}" presName="connectorText" presStyleLbl="sibTrans2D1" presStyleIdx="3" presStyleCnt="5"/>
      <dgm:spPr/>
    </dgm:pt>
    <dgm:pt modelId="{08F97132-5A19-4EED-B8EC-51F52C34C5B5}" type="pres">
      <dgm:prSet presAssocID="{6453B355-C40E-42A3-A150-F84FD1AD9E44}" presName="node" presStyleLbl="node1" presStyleIdx="3" presStyleCnt="5" custRadScaleRad="93595" custRadScaleInc="-16856">
        <dgm:presLayoutVars>
          <dgm:bulletEnabled val="1"/>
        </dgm:presLayoutVars>
      </dgm:prSet>
      <dgm:spPr/>
    </dgm:pt>
    <dgm:pt modelId="{8EE8D820-4EB2-4507-AD43-060EFE1600FB}" type="pres">
      <dgm:prSet presAssocID="{A4F87F66-4453-4E88-9966-EF2368C6025A}" presName="parTrans" presStyleLbl="sibTrans2D1" presStyleIdx="4" presStyleCnt="5"/>
      <dgm:spPr/>
    </dgm:pt>
    <dgm:pt modelId="{0CCB4AB0-3200-4137-9DD0-9B060E53E24F}" type="pres">
      <dgm:prSet presAssocID="{A4F87F66-4453-4E88-9966-EF2368C6025A}" presName="connectorText" presStyleLbl="sibTrans2D1" presStyleIdx="4" presStyleCnt="5"/>
      <dgm:spPr/>
    </dgm:pt>
    <dgm:pt modelId="{D48C0C92-7373-4826-BF6F-D3878752ACE5}" type="pres">
      <dgm:prSet presAssocID="{8D3F0B62-2371-483B-859E-609FC5C2DC29}" presName="node" presStyleLbl="node1" presStyleIdx="4" presStyleCnt="5">
        <dgm:presLayoutVars>
          <dgm:bulletEnabled val="1"/>
        </dgm:presLayoutVars>
      </dgm:prSet>
      <dgm:spPr/>
    </dgm:pt>
  </dgm:ptLst>
  <dgm:cxnLst>
    <dgm:cxn modelId="{82944C00-1D1A-4709-A726-41FDA7CB0F37}" type="presOf" srcId="{A4F87F66-4453-4E88-9966-EF2368C6025A}" destId="{0CCB4AB0-3200-4137-9DD0-9B060E53E24F}" srcOrd="1" destOrd="0" presId="urn:microsoft.com/office/officeart/2005/8/layout/radial5"/>
    <dgm:cxn modelId="{D3941517-CA9D-4439-ABE0-DE96392CF311}" srcId="{D9886B9C-2E3B-4624-8C1E-CF449EFB6C1E}" destId="{8D3F0B62-2371-483B-859E-609FC5C2DC29}" srcOrd="4" destOrd="0" parTransId="{A4F87F66-4453-4E88-9966-EF2368C6025A}" sibTransId="{5C13AFD3-3FD8-46AD-B590-73943EE311EF}"/>
    <dgm:cxn modelId="{A479232A-E526-4E01-A22D-2170F471D1A0}" type="presOf" srcId="{D9886B9C-2E3B-4624-8C1E-CF449EFB6C1E}" destId="{2AB31664-DA8B-4954-B423-64D3ED9A1573}" srcOrd="0" destOrd="0" presId="urn:microsoft.com/office/officeart/2005/8/layout/radial5"/>
    <dgm:cxn modelId="{D2F8E33E-6568-42B0-B4FC-ED83D4726BF8}" type="presOf" srcId="{FC035D80-8751-4A34-950D-1C7AE25B1F51}" destId="{ABF2CDA2-FA7B-48BE-AF73-D3E47772B42B}" srcOrd="1" destOrd="0" presId="urn:microsoft.com/office/officeart/2005/8/layout/radial5"/>
    <dgm:cxn modelId="{4078914D-A5B8-45D3-BFC1-148D81AFBDEA}" srcId="{D9886B9C-2E3B-4624-8C1E-CF449EFB6C1E}" destId="{EAFF8731-F23E-4057-8EAB-0BACE6E28EB0}" srcOrd="1" destOrd="0" parTransId="{3F26A975-C655-40B8-8565-56241A9DF31E}" sibTransId="{48F854B5-0019-4C89-B07B-B63ACD1C929B}"/>
    <dgm:cxn modelId="{605E7A71-DC89-43E1-A50A-FA8148B5028F}" type="presOf" srcId="{3B590F5E-5125-444F-8BC1-BCF19DF5ED20}" destId="{8A5E4EE1-7A2F-474B-93C7-A98F91727C8B}" srcOrd="0" destOrd="0" presId="urn:microsoft.com/office/officeart/2005/8/layout/radial5"/>
    <dgm:cxn modelId="{0B0D7756-8A7E-4352-A718-CEB88BFCBB0F}" type="presOf" srcId="{9A016750-9EED-4A1E-A399-9B8F40FD8F45}" destId="{ABC4AD0B-9274-4DD0-AC51-756784DF08AE}" srcOrd="0" destOrd="0" presId="urn:microsoft.com/office/officeart/2005/8/layout/radial5"/>
    <dgm:cxn modelId="{8CBA3478-31D6-4EFF-8B9B-3CA2C6D69DF9}" type="presOf" srcId="{3F26A975-C655-40B8-8565-56241A9DF31E}" destId="{909547F4-CAC1-406D-B1D8-3C6AF17551D6}" srcOrd="0" destOrd="0" presId="urn:microsoft.com/office/officeart/2005/8/layout/radial5"/>
    <dgm:cxn modelId="{11869558-490A-4A43-A37E-3D00624D0885}" type="presOf" srcId="{5705DD21-09B0-454B-B38E-E4FFD17202EC}" destId="{F1DE4750-AE85-4D99-832B-7E76BF3A072A}" srcOrd="0" destOrd="0" presId="urn:microsoft.com/office/officeart/2005/8/layout/radial5"/>
    <dgm:cxn modelId="{3C98A97A-CDEA-40B4-AF10-CA38CAE47C8B}" type="presOf" srcId="{6453B355-C40E-42A3-A150-F84FD1AD9E44}" destId="{08F97132-5A19-4EED-B8EC-51F52C34C5B5}" srcOrd="0" destOrd="0" presId="urn:microsoft.com/office/officeart/2005/8/layout/radial5"/>
    <dgm:cxn modelId="{27A2D281-3695-4AEE-9E92-55F5C68B8C82}" srcId="{D9886B9C-2E3B-4624-8C1E-CF449EFB6C1E}" destId="{9405AD21-9B14-4E4F-8DA3-4C47C91A7697}" srcOrd="0" destOrd="0" parTransId="{FC035D80-8751-4A34-950D-1C7AE25B1F51}" sibTransId="{47E2B5E3-8D69-4002-8382-A18459D1E193}"/>
    <dgm:cxn modelId="{EF35BA87-0D29-4A36-9823-95431045A406}" type="presOf" srcId="{FC035D80-8751-4A34-950D-1C7AE25B1F51}" destId="{FCAF32D1-FA58-4190-930E-24FB2766E0CA}" srcOrd="0" destOrd="0" presId="urn:microsoft.com/office/officeart/2005/8/layout/radial5"/>
    <dgm:cxn modelId="{26712490-6497-480E-9E60-CC421253FD87}" srcId="{D9886B9C-2E3B-4624-8C1E-CF449EFB6C1E}" destId="{6453B355-C40E-42A3-A150-F84FD1AD9E44}" srcOrd="3" destOrd="0" parTransId="{636FF808-8905-4CDB-8563-BC8E8EB99F93}" sibTransId="{06D3035B-95D4-44E6-ABE2-E2BDE4467A88}"/>
    <dgm:cxn modelId="{DCFF8399-C119-4701-AE8D-8FB62787EFBE}" type="presOf" srcId="{3F26A975-C655-40B8-8565-56241A9DF31E}" destId="{AFD03AF4-4B35-4DD4-9527-41E8B1353CC3}" srcOrd="1" destOrd="0" presId="urn:microsoft.com/office/officeart/2005/8/layout/radial5"/>
    <dgm:cxn modelId="{473B699A-4937-4972-A8F1-AC1870409F58}" type="presOf" srcId="{A4F87F66-4453-4E88-9966-EF2368C6025A}" destId="{8EE8D820-4EB2-4507-AD43-060EFE1600FB}" srcOrd="0" destOrd="0" presId="urn:microsoft.com/office/officeart/2005/8/layout/radial5"/>
    <dgm:cxn modelId="{394BC69A-651B-497E-B450-2107D957C6E2}" type="presOf" srcId="{636FF808-8905-4CDB-8563-BC8E8EB99F93}" destId="{C494A40E-DFC8-44BA-8A62-564E8461D831}" srcOrd="1" destOrd="0" presId="urn:microsoft.com/office/officeart/2005/8/layout/radial5"/>
    <dgm:cxn modelId="{7FCCE4B5-07E9-485F-8046-F4669BA927D9}" srcId="{5705DD21-09B0-454B-B38E-E4FFD17202EC}" destId="{D9886B9C-2E3B-4624-8C1E-CF449EFB6C1E}" srcOrd="0" destOrd="0" parTransId="{E6ADC22D-406D-4EE4-A324-EBDC4E03DB77}" sibTransId="{8E9413DD-BFD3-4E55-B256-466EB0B649D1}"/>
    <dgm:cxn modelId="{AF5BEADE-24A0-4F92-9D0F-25EC1455A254}" type="presOf" srcId="{9405AD21-9B14-4E4F-8DA3-4C47C91A7697}" destId="{9BC1A464-AC4F-4226-B741-6527BE6CB05D}" srcOrd="0" destOrd="0" presId="urn:microsoft.com/office/officeart/2005/8/layout/radial5"/>
    <dgm:cxn modelId="{CA1BE1E0-0AD2-4D8D-9966-F24D558163D1}" type="presOf" srcId="{8D3F0B62-2371-483B-859E-609FC5C2DC29}" destId="{D48C0C92-7373-4826-BF6F-D3878752ACE5}" srcOrd="0" destOrd="0" presId="urn:microsoft.com/office/officeart/2005/8/layout/radial5"/>
    <dgm:cxn modelId="{BDFA21E5-C06A-4BF1-AB5C-4485CC3B7CFC}" type="presOf" srcId="{EAFF8731-F23E-4057-8EAB-0BACE6E28EB0}" destId="{381EA589-F87A-4292-9257-61CC757F56B9}" srcOrd="0" destOrd="0" presId="urn:microsoft.com/office/officeart/2005/8/layout/radial5"/>
    <dgm:cxn modelId="{EA49F9E8-4A7C-437F-BBF0-96F926E365C0}" type="presOf" srcId="{636FF808-8905-4CDB-8563-BC8E8EB99F93}" destId="{D228BDDC-A29B-431D-A657-DC6309746178}" srcOrd="0" destOrd="0" presId="urn:microsoft.com/office/officeart/2005/8/layout/radial5"/>
    <dgm:cxn modelId="{92C10FF2-878B-4234-9827-98D5BBF23CC8}" type="presOf" srcId="{9A016750-9EED-4A1E-A399-9B8F40FD8F45}" destId="{CD41E933-7D8F-4B1B-8DDA-81D81A1233B9}" srcOrd="1" destOrd="0" presId="urn:microsoft.com/office/officeart/2005/8/layout/radial5"/>
    <dgm:cxn modelId="{54A2F5FB-3B95-487D-BE70-AC12BBB9F9F7}" srcId="{D9886B9C-2E3B-4624-8C1E-CF449EFB6C1E}" destId="{3B590F5E-5125-444F-8BC1-BCF19DF5ED20}" srcOrd="2" destOrd="0" parTransId="{9A016750-9EED-4A1E-A399-9B8F40FD8F45}" sibTransId="{946E47C6-ADEA-4EF8-8FBA-A22582C73201}"/>
    <dgm:cxn modelId="{1A75BE8A-61F3-4DC6-ADD6-9A3276D245A2}" type="presParOf" srcId="{F1DE4750-AE85-4D99-832B-7E76BF3A072A}" destId="{2AB31664-DA8B-4954-B423-64D3ED9A1573}" srcOrd="0" destOrd="0" presId="urn:microsoft.com/office/officeart/2005/8/layout/radial5"/>
    <dgm:cxn modelId="{9BF0EB72-3D27-46EB-B744-DC7E4D44ECA2}" type="presParOf" srcId="{F1DE4750-AE85-4D99-832B-7E76BF3A072A}" destId="{FCAF32D1-FA58-4190-930E-24FB2766E0CA}" srcOrd="1" destOrd="0" presId="urn:microsoft.com/office/officeart/2005/8/layout/radial5"/>
    <dgm:cxn modelId="{D5E2A1EB-EA5F-46C5-8D56-FCC4294B2A59}" type="presParOf" srcId="{FCAF32D1-FA58-4190-930E-24FB2766E0CA}" destId="{ABF2CDA2-FA7B-48BE-AF73-D3E47772B42B}" srcOrd="0" destOrd="0" presId="urn:microsoft.com/office/officeart/2005/8/layout/radial5"/>
    <dgm:cxn modelId="{40CFDE99-9AF3-4877-85B0-900C13F63937}" type="presParOf" srcId="{F1DE4750-AE85-4D99-832B-7E76BF3A072A}" destId="{9BC1A464-AC4F-4226-B741-6527BE6CB05D}" srcOrd="2" destOrd="0" presId="urn:microsoft.com/office/officeart/2005/8/layout/radial5"/>
    <dgm:cxn modelId="{4667666E-38C6-4ED7-A715-07782FF099D6}" type="presParOf" srcId="{F1DE4750-AE85-4D99-832B-7E76BF3A072A}" destId="{909547F4-CAC1-406D-B1D8-3C6AF17551D6}" srcOrd="3" destOrd="0" presId="urn:microsoft.com/office/officeart/2005/8/layout/radial5"/>
    <dgm:cxn modelId="{90BCB2FD-DADA-43EE-89F8-1D87FF01D69E}" type="presParOf" srcId="{909547F4-CAC1-406D-B1D8-3C6AF17551D6}" destId="{AFD03AF4-4B35-4DD4-9527-41E8B1353CC3}" srcOrd="0" destOrd="0" presId="urn:microsoft.com/office/officeart/2005/8/layout/radial5"/>
    <dgm:cxn modelId="{CE7B600D-7C66-42A9-B742-794460B3E09D}" type="presParOf" srcId="{F1DE4750-AE85-4D99-832B-7E76BF3A072A}" destId="{381EA589-F87A-4292-9257-61CC757F56B9}" srcOrd="4" destOrd="0" presId="urn:microsoft.com/office/officeart/2005/8/layout/radial5"/>
    <dgm:cxn modelId="{9C590C7C-123E-4EF6-A425-3B7BC1D3D845}" type="presParOf" srcId="{F1DE4750-AE85-4D99-832B-7E76BF3A072A}" destId="{ABC4AD0B-9274-4DD0-AC51-756784DF08AE}" srcOrd="5" destOrd="0" presId="urn:microsoft.com/office/officeart/2005/8/layout/radial5"/>
    <dgm:cxn modelId="{C9D6F791-4D51-48B6-BD3B-B18A3B7D5480}" type="presParOf" srcId="{ABC4AD0B-9274-4DD0-AC51-756784DF08AE}" destId="{CD41E933-7D8F-4B1B-8DDA-81D81A1233B9}" srcOrd="0" destOrd="0" presId="urn:microsoft.com/office/officeart/2005/8/layout/radial5"/>
    <dgm:cxn modelId="{AB999A1F-E94E-4383-BA93-21F2B54ED552}" type="presParOf" srcId="{F1DE4750-AE85-4D99-832B-7E76BF3A072A}" destId="{8A5E4EE1-7A2F-474B-93C7-A98F91727C8B}" srcOrd="6" destOrd="0" presId="urn:microsoft.com/office/officeart/2005/8/layout/radial5"/>
    <dgm:cxn modelId="{9A304B46-9B0B-4B20-990D-E9DE8BDA1023}" type="presParOf" srcId="{F1DE4750-AE85-4D99-832B-7E76BF3A072A}" destId="{D228BDDC-A29B-431D-A657-DC6309746178}" srcOrd="7" destOrd="0" presId="urn:microsoft.com/office/officeart/2005/8/layout/radial5"/>
    <dgm:cxn modelId="{4B2DA572-B4B3-4F77-AA45-A63297190363}" type="presParOf" srcId="{D228BDDC-A29B-431D-A657-DC6309746178}" destId="{C494A40E-DFC8-44BA-8A62-564E8461D831}" srcOrd="0" destOrd="0" presId="urn:microsoft.com/office/officeart/2005/8/layout/radial5"/>
    <dgm:cxn modelId="{7CB0E6E0-6F30-4EE5-B06B-887FE47AF74E}" type="presParOf" srcId="{F1DE4750-AE85-4D99-832B-7E76BF3A072A}" destId="{08F97132-5A19-4EED-B8EC-51F52C34C5B5}" srcOrd="8" destOrd="0" presId="urn:microsoft.com/office/officeart/2005/8/layout/radial5"/>
    <dgm:cxn modelId="{2BB7E610-5C90-4DB6-8F6B-69A25F41B7E0}" type="presParOf" srcId="{F1DE4750-AE85-4D99-832B-7E76BF3A072A}" destId="{8EE8D820-4EB2-4507-AD43-060EFE1600FB}" srcOrd="9" destOrd="0" presId="urn:microsoft.com/office/officeart/2005/8/layout/radial5"/>
    <dgm:cxn modelId="{AB305ADF-FEEA-4128-A356-8D9E258B6F26}" type="presParOf" srcId="{8EE8D820-4EB2-4507-AD43-060EFE1600FB}" destId="{0CCB4AB0-3200-4137-9DD0-9B060E53E24F}" srcOrd="0" destOrd="0" presId="urn:microsoft.com/office/officeart/2005/8/layout/radial5"/>
    <dgm:cxn modelId="{CB16EBD0-D7E2-48F5-B134-6CF47570AB8B}" type="presParOf" srcId="{F1DE4750-AE85-4D99-832B-7E76BF3A072A}" destId="{D48C0C92-7373-4826-BF6F-D3878752ACE5}"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31664-DA8B-4954-B423-64D3ED9A1573}">
      <dsp:nvSpPr>
        <dsp:cNvPr id="0" name=""/>
        <dsp:cNvSpPr/>
      </dsp:nvSpPr>
      <dsp:spPr>
        <a:xfrm>
          <a:off x="3729260" y="2363510"/>
          <a:ext cx="1685478" cy="16854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AU" sz="39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a:t>
          </a:r>
        </a:p>
      </dsp:txBody>
      <dsp:txXfrm>
        <a:off x="3976093" y="2610343"/>
        <a:ext cx="1191812" cy="1191812"/>
      </dsp:txXfrm>
    </dsp:sp>
    <dsp:sp modelId="{FCAF32D1-FA58-4190-930E-24FB2766E0CA}">
      <dsp:nvSpPr>
        <dsp:cNvPr id="0" name=""/>
        <dsp:cNvSpPr/>
      </dsp:nvSpPr>
      <dsp:spPr>
        <a:xfrm rot="16200000">
          <a:off x="4393632" y="1750532"/>
          <a:ext cx="356735" cy="57306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AU" sz="2400" kern="1200"/>
        </a:p>
      </dsp:txBody>
      <dsp:txXfrm>
        <a:off x="4447142" y="1918654"/>
        <a:ext cx="249715" cy="343838"/>
      </dsp:txXfrm>
    </dsp:sp>
    <dsp:sp modelId="{9BC1A464-AC4F-4226-B741-6527BE6CB05D}">
      <dsp:nvSpPr>
        <dsp:cNvPr id="0" name=""/>
        <dsp:cNvSpPr/>
      </dsp:nvSpPr>
      <dsp:spPr>
        <a:xfrm>
          <a:off x="3729260" y="4946"/>
          <a:ext cx="1685478" cy="168547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AU" sz="3100" b="1" kern="1200"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Militer</a:t>
          </a:r>
          <a:endParaRPr lang="en-AU" sz="31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dsp:txBody>
      <dsp:txXfrm>
        <a:off x="3976093" y="251779"/>
        <a:ext cx="1191812" cy="1191812"/>
      </dsp:txXfrm>
    </dsp:sp>
    <dsp:sp modelId="{909547F4-CAC1-406D-B1D8-3C6AF17551D6}">
      <dsp:nvSpPr>
        <dsp:cNvPr id="0" name=""/>
        <dsp:cNvSpPr/>
      </dsp:nvSpPr>
      <dsp:spPr>
        <a:xfrm rot="20520000">
          <a:off x="5505594" y="2558420"/>
          <a:ext cx="356735" cy="57306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AU" sz="2400" kern="1200"/>
        </a:p>
      </dsp:txBody>
      <dsp:txXfrm>
        <a:off x="5508213" y="2689567"/>
        <a:ext cx="249715" cy="343838"/>
      </dsp:txXfrm>
    </dsp:sp>
    <dsp:sp modelId="{381EA589-F87A-4292-9257-61CC757F56B9}">
      <dsp:nvSpPr>
        <dsp:cNvPr id="0" name=""/>
        <dsp:cNvSpPr/>
      </dsp:nvSpPr>
      <dsp:spPr>
        <a:xfrm>
          <a:off x="5972388" y="1634674"/>
          <a:ext cx="1685478" cy="16854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AU" sz="2100" b="1" kern="1200" cap="none" spc="0" dirty="0" err="1">
              <a:ln w="9525">
                <a:solidFill>
                  <a:schemeClr val="bg1"/>
                </a:solidFill>
                <a:prstDash val="solid"/>
              </a:ln>
              <a:solidFill>
                <a:schemeClr val="tx1"/>
              </a:solidFill>
              <a:effectLst>
                <a:outerShdw blurRad="12700" dist="38100" dir="2700000" algn="tl" rotWithShape="0">
                  <a:schemeClr val="accent4">
                    <a:lumMod val="40000"/>
                    <a:lumOff val="60000"/>
                  </a:schemeClr>
                </a:outerShdw>
              </a:effectLst>
            </a:rPr>
            <a:t>Keuangan</a:t>
          </a:r>
          <a:endParaRPr lang="en-AU" sz="2100" b="1" kern="1200" cap="none" spc="0" dirty="0">
            <a:ln w="9525">
              <a:solidFill>
                <a:schemeClr val="bg1"/>
              </a:solidFill>
              <a:prstDash val="solid"/>
            </a:ln>
            <a:solidFill>
              <a:schemeClr val="tx1"/>
            </a:solidFill>
            <a:effectLst>
              <a:outerShdw blurRad="12700" dist="38100" dir="2700000" algn="tl" rotWithShape="0">
                <a:schemeClr val="accent4">
                  <a:lumMod val="40000"/>
                  <a:lumOff val="60000"/>
                </a:schemeClr>
              </a:outerShdw>
            </a:effectLst>
          </a:endParaRPr>
        </a:p>
      </dsp:txBody>
      <dsp:txXfrm>
        <a:off x="6219221" y="1881507"/>
        <a:ext cx="1191812" cy="1191812"/>
      </dsp:txXfrm>
    </dsp:sp>
    <dsp:sp modelId="{ABC4AD0B-9274-4DD0-AC51-756784DF08AE}">
      <dsp:nvSpPr>
        <dsp:cNvPr id="0" name=""/>
        <dsp:cNvSpPr/>
      </dsp:nvSpPr>
      <dsp:spPr>
        <a:xfrm rot="3604090">
          <a:off x="4980494" y="3869463"/>
          <a:ext cx="276670" cy="57306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AU" sz="2400" kern="1200"/>
        </a:p>
      </dsp:txBody>
      <dsp:txXfrm>
        <a:off x="5001287" y="3948110"/>
        <a:ext cx="193669" cy="343838"/>
      </dsp:txXfrm>
    </dsp:sp>
    <dsp:sp modelId="{8A5E4EE1-7A2F-474B-93C7-A98F91727C8B}">
      <dsp:nvSpPr>
        <dsp:cNvPr id="0" name=""/>
        <dsp:cNvSpPr/>
      </dsp:nvSpPr>
      <dsp:spPr>
        <a:xfrm>
          <a:off x="4830734" y="4276571"/>
          <a:ext cx="1685478" cy="168547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AU" sz="32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Retail</a:t>
          </a:r>
        </a:p>
      </dsp:txBody>
      <dsp:txXfrm>
        <a:off x="5077567" y="4523404"/>
        <a:ext cx="1191812" cy="1191812"/>
      </dsp:txXfrm>
    </dsp:sp>
    <dsp:sp modelId="{D228BDDC-A29B-431D-A657-DC6309746178}">
      <dsp:nvSpPr>
        <dsp:cNvPr id="0" name=""/>
        <dsp:cNvSpPr/>
      </dsp:nvSpPr>
      <dsp:spPr>
        <a:xfrm rot="7195910">
          <a:off x="3886834" y="3869463"/>
          <a:ext cx="276670" cy="5730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AU" sz="2400" kern="1200"/>
        </a:p>
      </dsp:txBody>
      <dsp:txXfrm rot="10800000">
        <a:off x="3949042" y="3948110"/>
        <a:ext cx="193669" cy="343838"/>
      </dsp:txXfrm>
    </dsp:sp>
    <dsp:sp modelId="{08F97132-5A19-4EED-B8EC-51F52C34C5B5}">
      <dsp:nvSpPr>
        <dsp:cNvPr id="0" name=""/>
        <dsp:cNvSpPr/>
      </dsp:nvSpPr>
      <dsp:spPr>
        <a:xfrm>
          <a:off x="2627786" y="4276571"/>
          <a:ext cx="1685478" cy="168547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b="1" kern="1200"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Transportasi</a:t>
          </a:r>
          <a:r>
            <a:rPr lang="en-AU" sz="16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&amp; </a:t>
          </a:r>
          <a:r>
            <a:rPr lang="en-AU" sz="1600" b="1" kern="1200"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Akomodasi</a:t>
          </a:r>
          <a:endParaRPr lang="en-AU" sz="16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dsp:txBody>
      <dsp:txXfrm>
        <a:off x="2874619" y="4523404"/>
        <a:ext cx="1191812" cy="1191812"/>
      </dsp:txXfrm>
    </dsp:sp>
    <dsp:sp modelId="{8EE8D820-4EB2-4507-AD43-060EFE1600FB}">
      <dsp:nvSpPr>
        <dsp:cNvPr id="0" name=""/>
        <dsp:cNvSpPr/>
      </dsp:nvSpPr>
      <dsp:spPr>
        <a:xfrm rot="11880000">
          <a:off x="3281670" y="2558420"/>
          <a:ext cx="356735" cy="573062"/>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AU" sz="2400" kern="1200"/>
        </a:p>
      </dsp:txBody>
      <dsp:txXfrm rot="10800000">
        <a:off x="3386071" y="2689567"/>
        <a:ext cx="249715" cy="343838"/>
      </dsp:txXfrm>
    </dsp:sp>
    <dsp:sp modelId="{D48C0C92-7373-4826-BF6F-D3878752ACE5}">
      <dsp:nvSpPr>
        <dsp:cNvPr id="0" name=""/>
        <dsp:cNvSpPr/>
      </dsp:nvSpPr>
      <dsp:spPr>
        <a:xfrm>
          <a:off x="1486132" y="1634674"/>
          <a:ext cx="1685478" cy="1685478"/>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AU" sz="2400" b="1" kern="1200"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Industri</a:t>
          </a:r>
          <a:r>
            <a:rPr lang="en-AU" sz="24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IT</a:t>
          </a:r>
        </a:p>
      </dsp:txBody>
      <dsp:txXfrm>
        <a:off x="1732965" y="1881507"/>
        <a:ext cx="1191812" cy="1191812"/>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wmf"/><Relationship Id="rId1" Type="http://schemas.openxmlformats.org/officeDocument/2006/relationships/image" Target="../media/image285.wmf"/><Relationship Id="rId4" Type="http://schemas.openxmlformats.org/officeDocument/2006/relationships/image" Target="../media/image28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wmf"/><Relationship Id="rId1" Type="http://schemas.openxmlformats.org/officeDocument/2006/relationships/image" Target="../media/image285.wmf"/><Relationship Id="rId4" Type="http://schemas.openxmlformats.org/officeDocument/2006/relationships/image" Target="../media/image28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defRPr>
            </a:lvl1pPr>
          </a:lstStyle>
          <a:p>
            <a:endParaRPr lang="en-US" altLang="ko-KR"/>
          </a:p>
        </p:txBody>
      </p:sp>
      <p:sp>
        <p:nvSpPr>
          <p:cNvPr id="1146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defRPr>
            </a:lvl1pPr>
          </a:lstStyle>
          <a:p>
            <a:endParaRPr lang="en-US" altLang="ko-KR"/>
          </a:p>
        </p:txBody>
      </p:sp>
      <p:sp>
        <p:nvSpPr>
          <p:cNvPr id="1146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defRPr>
            </a:lvl1pPr>
          </a:lstStyle>
          <a:p>
            <a:endParaRPr lang="en-US" altLang="ko-KR"/>
          </a:p>
        </p:txBody>
      </p:sp>
      <p:sp>
        <p:nvSpPr>
          <p:cNvPr id="1146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defRPr>
            </a:lvl1pPr>
          </a:lstStyle>
          <a:p>
            <a:fld id="{46635348-DBEF-4695-B298-01E05397A04B}" type="slidenum">
              <a:rPr lang="ko-KR" altLang="en-US"/>
              <a:pPr/>
              <a:t>‹#›</a:t>
            </a:fld>
            <a:endParaRPr lang="en-US" altLang="ko-KR"/>
          </a:p>
        </p:txBody>
      </p:sp>
    </p:spTree>
    <p:extLst>
      <p:ext uri="{BB962C8B-B14F-4D97-AF65-F5344CB8AC3E}">
        <p14:creationId xmlns:p14="http://schemas.microsoft.com/office/powerpoint/2010/main" val="34002200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defRPr>
            </a:lvl1pPr>
          </a:lstStyle>
          <a:p>
            <a:endParaRPr lang="en-US" altLang="ko-KR"/>
          </a:p>
        </p:txBody>
      </p:sp>
      <p:sp>
        <p:nvSpPr>
          <p:cNvPr id="942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defRPr>
            </a:lvl1pPr>
          </a:lstStyle>
          <a:p>
            <a:endParaRPr lang="en-US" altLang="ko-KR"/>
          </a:p>
        </p:txBody>
      </p:sp>
      <p:sp>
        <p:nvSpPr>
          <p:cNvPr id="942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defRPr>
            </a:lvl1pPr>
          </a:lstStyle>
          <a:p>
            <a:endParaRPr lang="en-US" altLang="ko-KR"/>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defRPr>
            </a:lvl1pPr>
          </a:lstStyle>
          <a:p>
            <a:fld id="{551FD892-07AC-4B6F-8844-47851227D720}" type="slidenum">
              <a:rPr lang="ko-KR" altLang="en-US"/>
              <a:pPr/>
              <a:t>‹#›</a:t>
            </a:fld>
            <a:endParaRPr lang="en-US" altLang="ko-KR"/>
          </a:p>
        </p:txBody>
      </p:sp>
    </p:spTree>
    <p:extLst>
      <p:ext uri="{BB962C8B-B14F-4D97-AF65-F5344CB8AC3E}">
        <p14:creationId xmlns:p14="http://schemas.microsoft.com/office/powerpoint/2010/main" val="8578571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3470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39847189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Tidak</a:t>
            </a:r>
            <a:r>
              <a:rPr lang="en-US" dirty="0"/>
              <a:t> </a:t>
            </a:r>
            <a:r>
              <a:rPr lang="en-US" dirty="0" err="1"/>
              <a:t>harus</a:t>
            </a:r>
            <a:r>
              <a:rPr lang="en-US" dirty="0"/>
              <a:t> </a:t>
            </a:r>
            <a:r>
              <a:rPr lang="en-US" dirty="0" err="1"/>
              <a:t>sejalan</a:t>
            </a:r>
            <a:endParaRPr lang="en-US" dirty="0"/>
          </a:p>
          <a:p>
            <a:pPr marL="171450" indent="-171450">
              <a:buFont typeface="Arial" panose="020B0604020202020204" pitchFamily="34" charset="0"/>
              <a:buChar char="•"/>
            </a:pPr>
            <a:r>
              <a:rPr lang="en-US" dirty="0" err="1"/>
              <a:t>Kalaupun</a:t>
            </a:r>
            <a:r>
              <a:rPr lang="en-US" dirty="0"/>
              <a:t> </a:t>
            </a:r>
            <a:r>
              <a:rPr lang="en-US" dirty="0" err="1"/>
              <a:t>ada</a:t>
            </a:r>
            <a:r>
              <a:rPr lang="en-US" dirty="0"/>
              <a:t> “Pendidikan 4.0” </a:t>
            </a:r>
            <a:r>
              <a:rPr lang="en-US" dirty="0">
                <a:sym typeface="Wingdings" panose="05000000000000000000" pitchFamily="2" charset="2"/>
              </a:rPr>
              <a:t> industry 4.0 </a:t>
            </a:r>
            <a:r>
              <a:rPr lang="en-US" dirty="0" err="1">
                <a:sym typeface="Wingdings" panose="05000000000000000000" pitchFamily="2" charset="2"/>
              </a:rPr>
              <a:t>harus</a:t>
            </a:r>
            <a:r>
              <a:rPr lang="en-US" dirty="0">
                <a:sym typeface="Wingdings" panose="05000000000000000000" pitchFamily="2" charset="2"/>
              </a:rPr>
              <a:t> well-established </a:t>
            </a:r>
            <a:r>
              <a:rPr lang="en-US" dirty="0" err="1">
                <a:sym typeface="Wingdings" panose="05000000000000000000" pitchFamily="2" charset="2"/>
              </a:rPr>
              <a:t>terlebih</a:t>
            </a:r>
            <a:r>
              <a:rPr lang="en-US" dirty="0">
                <a:sym typeface="Wingdings" panose="05000000000000000000" pitchFamily="2" charset="2"/>
              </a:rPr>
              <a:t> </a:t>
            </a:r>
            <a:r>
              <a:rPr lang="en-US" dirty="0" err="1">
                <a:sym typeface="Wingdings" panose="05000000000000000000" pitchFamily="2" charset="2"/>
              </a:rPr>
              <a:t>dahulu</a:t>
            </a:r>
            <a:r>
              <a:rPr lang="en-US" dirty="0">
                <a:sym typeface="Wingdings" panose="05000000000000000000" pitchFamily="2" charset="2"/>
              </a:rPr>
              <a:t>.</a:t>
            </a:r>
            <a:endParaRPr lang="id-ID" dirty="0"/>
          </a:p>
        </p:txBody>
      </p:sp>
    </p:spTree>
    <p:extLst>
      <p:ext uri="{BB962C8B-B14F-4D97-AF65-F5344CB8AC3E}">
        <p14:creationId xmlns:p14="http://schemas.microsoft.com/office/powerpoint/2010/main" val="26083137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Mungkin</a:t>
            </a:r>
            <a:r>
              <a:rPr lang="en-US" dirty="0"/>
              <a:t> </a:t>
            </a:r>
            <a:r>
              <a:rPr lang="en-US" dirty="0" err="1"/>
              <a:t>masyarakat</a:t>
            </a:r>
            <a:r>
              <a:rPr lang="en-US" dirty="0"/>
              <a:t> </a:t>
            </a:r>
            <a:r>
              <a:rPr lang="en-US" dirty="0" err="1"/>
              <a:t>umum</a:t>
            </a:r>
            <a:r>
              <a:rPr lang="en-US" dirty="0"/>
              <a:t> </a:t>
            </a:r>
            <a:r>
              <a:rPr lang="en-US" dirty="0" err="1"/>
              <a:t>berfikirnya</a:t>
            </a:r>
            <a:r>
              <a:rPr lang="en-US" dirty="0"/>
              <a:t> </a:t>
            </a:r>
            <a:r>
              <a:rPr lang="en-US" dirty="0" err="1"/>
              <a:t>Pekerjaan</a:t>
            </a:r>
            <a:r>
              <a:rPr lang="en-US" dirty="0"/>
              <a:t> </a:t>
            </a:r>
            <a:r>
              <a:rPr lang="en-US" dirty="0" err="1"/>
              <a:t>sulit</a:t>
            </a:r>
            <a:r>
              <a:rPr lang="en-US" dirty="0"/>
              <a:t> / </a:t>
            </a:r>
            <a:r>
              <a:rPr lang="en-US" dirty="0" err="1"/>
              <a:t>lapangan</a:t>
            </a:r>
            <a:r>
              <a:rPr lang="en-US" dirty="0"/>
              <a:t> </a:t>
            </a:r>
            <a:r>
              <a:rPr lang="en-US" dirty="0" err="1"/>
              <a:t>kerja</a:t>
            </a:r>
            <a:r>
              <a:rPr lang="en-US" dirty="0"/>
              <a:t> </a:t>
            </a:r>
            <a:r>
              <a:rPr lang="en-US" dirty="0" err="1"/>
              <a:t>sedikit</a:t>
            </a:r>
            <a:r>
              <a:rPr lang="en-US" dirty="0"/>
              <a:t>.</a:t>
            </a:r>
          </a:p>
          <a:p>
            <a:pPr marL="171450" indent="-171450">
              <a:buFont typeface="Arial" panose="020B0604020202020204" pitchFamily="34" charset="0"/>
              <a:buChar char="•"/>
            </a:pPr>
            <a:r>
              <a:rPr lang="en-US" dirty="0" err="1"/>
              <a:t>Pengalaman</a:t>
            </a:r>
            <a:r>
              <a:rPr lang="en-US" dirty="0"/>
              <a:t> </a:t>
            </a:r>
            <a:r>
              <a:rPr lang="en-US" dirty="0" err="1"/>
              <a:t>saya</a:t>
            </a:r>
            <a:r>
              <a:rPr lang="en-US" dirty="0"/>
              <a:t> </a:t>
            </a:r>
            <a:r>
              <a:rPr lang="en-US" dirty="0" err="1"/>
              <a:t>ketika</a:t>
            </a:r>
            <a:r>
              <a:rPr lang="en-US" dirty="0"/>
              <a:t> </a:t>
            </a:r>
            <a:r>
              <a:rPr lang="en-US" dirty="0" err="1"/>
              <a:t>merekrut</a:t>
            </a:r>
            <a:r>
              <a:rPr lang="en-US" dirty="0"/>
              <a:t> </a:t>
            </a:r>
            <a:r>
              <a:rPr lang="en-US" dirty="0" err="1"/>
              <a:t>tenaga</a:t>
            </a:r>
            <a:r>
              <a:rPr lang="en-US" dirty="0"/>
              <a:t> </a:t>
            </a:r>
            <a:r>
              <a:rPr lang="en-US" dirty="0" err="1"/>
              <a:t>kerja</a:t>
            </a:r>
            <a:r>
              <a:rPr lang="en-US" dirty="0"/>
              <a:t>, </a:t>
            </a:r>
            <a:r>
              <a:rPr lang="en-US" dirty="0" err="1"/>
              <a:t>sebenarnya</a:t>
            </a:r>
            <a:r>
              <a:rPr lang="en-US" dirty="0"/>
              <a:t> </a:t>
            </a:r>
            <a:r>
              <a:rPr lang="en-US" dirty="0" err="1"/>
              <a:t>kurang</a:t>
            </a:r>
            <a:r>
              <a:rPr lang="en-US" dirty="0"/>
              <a:t> </a:t>
            </a:r>
            <a:r>
              <a:rPr lang="en-US" dirty="0" err="1"/>
              <a:t>cocoknya</a:t>
            </a:r>
            <a:r>
              <a:rPr lang="en-US" dirty="0"/>
              <a:t> </a:t>
            </a:r>
            <a:r>
              <a:rPr lang="en-US" dirty="0" err="1"/>
              <a:t>kebutuhan</a:t>
            </a:r>
            <a:r>
              <a:rPr lang="en-US" dirty="0"/>
              <a:t> VS </a:t>
            </a:r>
            <a:r>
              <a:rPr lang="en-US" dirty="0" err="1"/>
              <a:t>tenaga</a:t>
            </a:r>
            <a:r>
              <a:rPr lang="en-US" dirty="0"/>
              <a:t> </a:t>
            </a:r>
            <a:r>
              <a:rPr lang="en-US" dirty="0" err="1"/>
              <a:t>kerja</a:t>
            </a:r>
            <a:r>
              <a:rPr lang="en-US" dirty="0"/>
              <a:t> yang </a:t>
            </a:r>
            <a:r>
              <a:rPr lang="en-US" dirty="0" err="1"/>
              <a:t>tersedia</a:t>
            </a:r>
            <a:endParaRPr lang="en-US" dirty="0"/>
          </a:p>
          <a:p>
            <a:pPr marL="171450" indent="-171450">
              <a:buFont typeface="Arial" panose="020B0604020202020204" pitchFamily="34" charset="0"/>
              <a:buChar char="•"/>
            </a:pPr>
            <a:r>
              <a:rPr lang="en-US" dirty="0" err="1"/>
              <a:t>Bahkan</a:t>
            </a:r>
            <a:r>
              <a:rPr lang="en-US" dirty="0"/>
              <a:t> </a:t>
            </a:r>
            <a:r>
              <a:rPr lang="en-US" dirty="0" err="1"/>
              <a:t>jika</a:t>
            </a:r>
            <a:r>
              <a:rPr lang="en-US" dirty="0"/>
              <a:t> </a:t>
            </a:r>
            <a:r>
              <a:rPr lang="en-US" dirty="0" err="1"/>
              <a:t>ada</a:t>
            </a:r>
            <a:r>
              <a:rPr lang="en-US" dirty="0"/>
              <a:t> yang </a:t>
            </a:r>
            <a:r>
              <a:rPr lang="en-US" dirty="0" err="1"/>
              <a:t>berfikir</a:t>
            </a:r>
            <a:r>
              <a:rPr lang="en-US" dirty="0"/>
              <a:t> </a:t>
            </a:r>
            <a:r>
              <a:rPr lang="en-US" dirty="0" err="1"/>
              <a:t>bahwa</a:t>
            </a:r>
            <a:r>
              <a:rPr lang="en-US" dirty="0"/>
              <a:t> yang </a:t>
            </a:r>
            <a:r>
              <a:rPr lang="en-US" dirty="0" err="1"/>
              <a:t>banyak</a:t>
            </a:r>
            <a:r>
              <a:rPr lang="en-US" dirty="0"/>
              <a:t> </a:t>
            </a:r>
            <a:r>
              <a:rPr lang="en-US" dirty="0" err="1"/>
              <a:t>hanya</a:t>
            </a:r>
            <a:r>
              <a:rPr lang="en-US" dirty="0"/>
              <a:t> </a:t>
            </a:r>
            <a:r>
              <a:rPr lang="en-US" dirty="0" err="1"/>
              <a:t>pekerjaan</a:t>
            </a:r>
            <a:r>
              <a:rPr lang="en-US" dirty="0"/>
              <a:t> </a:t>
            </a:r>
            <a:r>
              <a:rPr lang="en-US" dirty="0" err="1"/>
              <a:t>dengan</a:t>
            </a:r>
            <a:r>
              <a:rPr lang="en-US" dirty="0"/>
              <a:t> </a:t>
            </a:r>
            <a:r>
              <a:rPr lang="en-US" dirty="0" err="1"/>
              <a:t>gaji</a:t>
            </a:r>
            <a:r>
              <a:rPr lang="en-US" dirty="0"/>
              <a:t> </a:t>
            </a:r>
            <a:r>
              <a:rPr lang="en-US" dirty="0" err="1"/>
              <a:t>kecil</a:t>
            </a:r>
            <a:r>
              <a:rPr lang="en-US" dirty="0"/>
              <a:t>, </a:t>
            </a:r>
            <a:r>
              <a:rPr lang="en-US" dirty="0" err="1"/>
              <a:t>mohon</a:t>
            </a:r>
            <a:r>
              <a:rPr lang="en-US" dirty="0"/>
              <a:t> </a:t>
            </a:r>
            <a:r>
              <a:rPr lang="en-US" dirty="0" err="1"/>
              <a:t>maaf</a:t>
            </a:r>
            <a:r>
              <a:rPr lang="en-US" dirty="0"/>
              <a:t> </a:t>
            </a:r>
            <a:r>
              <a:rPr lang="en-US" dirty="0" err="1"/>
              <a:t>sebagai</a:t>
            </a:r>
            <a:r>
              <a:rPr lang="en-US" dirty="0"/>
              <a:t> </a:t>
            </a:r>
            <a:r>
              <a:rPr lang="en-US" dirty="0" err="1"/>
              <a:t>pengusaha</a:t>
            </a:r>
            <a:r>
              <a:rPr lang="en-US" dirty="0"/>
              <a:t> </a:t>
            </a:r>
            <a:r>
              <a:rPr lang="en-US" dirty="0" err="1"/>
              <a:t>berani</a:t>
            </a:r>
            <a:r>
              <a:rPr lang="en-US" dirty="0"/>
              <a:t> </a:t>
            </a:r>
            <a:r>
              <a:rPr lang="en-US" dirty="0" err="1"/>
              <a:t>mengatakan</a:t>
            </a:r>
            <a:r>
              <a:rPr lang="en-US" dirty="0"/>
              <a:t> </a:t>
            </a:r>
            <a:r>
              <a:rPr lang="en-US" dirty="0" err="1"/>
              <a:t>hal</a:t>
            </a:r>
            <a:r>
              <a:rPr lang="en-US" dirty="0"/>
              <a:t> </a:t>
            </a:r>
            <a:r>
              <a:rPr lang="en-US" dirty="0" err="1"/>
              <a:t>ini</a:t>
            </a:r>
            <a:r>
              <a:rPr lang="en-US" dirty="0"/>
              <a:t> </a:t>
            </a:r>
            <a:r>
              <a:rPr lang="en-US" dirty="0" err="1"/>
              <a:t>kurang</a:t>
            </a:r>
            <a:r>
              <a:rPr lang="en-US" dirty="0"/>
              <a:t> </a:t>
            </a:r>
            <a:r>
              <a:rPr lang="en-US" dirty="0" err="1"/>
              <a:t>tepat</a:t>
            </a:r>
            <a:r>
              <a:rPr lang="en-US" dirty="0"/>
              <a:t>.</a:t>
            </a:r>
          </a:p>
          <a:p>
            <a:pPr marL="171450" indent="-171450">
              <a:buFont typeface="Arial" panose="020B0604020202020204" pitchFamily="34" charset="0"/>
              <a:buChar char="•"/>
            </a:pPr>
            <a:r>
              <a:rPr lang="en-US" dirty="0" err="1"/>
              <a:t>Bagi</a:t>
            </a:r>
            <a:r>
              <a:rPr lang="en-US" dirty="0"/>
              <a:t> </a:t>
            </a:r>
            <a:r>
              <a:rPr lang="en-US" dirty="0" err="1"/>
              <a:t>pengusaha</a:t>
            </a:r>
            <a:r>
              <a:rPr lang="en-US" dirty="0"/>
              <a:t> </a:t>
            </a:r>
            <a:r>
              <a:rPr lang="en-US" dirty="0" err="1"/>
              <a:t>sebenarnya</a:t>
            </a:r>
            <a:r>
              <a:rPr lang="en-US" dirty="0"/>
              <a:t> </a:t>
            </a:r>
            <a:r>
              <a:rPr lang="en-US" dirty="0" err="1"/>
              <a:t>tidak</a:t>
            </a:r>
            <a:r>
              <a:rPr lang="en-US" dirty="0"/>
              <a:t> </a:t>
            </a:r>
            <a:r>
              <a:rPr lang="en-US" dirty="0" err="1"/>
              <a:t>sulit</a:t>
            </a:r>
            <a:r>
              <a:rPr lang="en-US" dirty="0"/>
              <a:t> </a:t>
            </a:r>
            <a:r>
              <a:rPr lang="en-US" dirty="0" err="1"/>
              <a:t>sama</a:t>
            </a:r>
            <a:r>
              <a:rPr lang="en-US" dirty="0"/>
              <a:t> </a:t>
            </a:r>
            <a:r>
              <a:rPr lang="en-US" dirty="0" err="1"/>
              <a:t>sekali</a:t>
            </a:r>
            <a:r>
              <a:rPr lang="en-US" dirty="0"/>
              <a:t> </a:t>
            </a:r>
            <a:r>
              <a:rPr lang="en-US" dirty="0" err="1"/>
              <a:t>untuk</a:t>
            </a:r>
            <a:r>
              <a:rPr lang="en-US" dirty="0"/>
              <a:t> </a:t>
            </a:r>
            <a:r>
              <a:rPr lang="en-US" dirty="0" err="1"/>
              <a:t>menggaji</a:t>
            </a:r>
            <a:r>
              <a:rPr lang="en-US" dirty="0"/>
              <a:t> </a:t>
            </a:r>
            <a:r>
              <a:rPr lang="en-US" dirty="0" err="1"/>
              <a:t>besar</a:t>
            </a:r>
            <a:r>
              <a:rPr lang="en-US" dirty="0"/>
              <a:t> </a:t>
            </a:r>
            <a:r>
              <a:rPr lang="en-US" dirty="0" err="1"/>
              <a:t>seorang</a:t>
            </a:r>
            <a:r>
              <a:rPr lang="en-US" dirty="0"/>
              <a:t> </a:t>
            </a:r>
            <a:r>
              <a:rPr lang="en-US" dirty="0" err="1"/>
              <a:t>karyawan</a:t>
            </a:r>
            <a:r>
              <a:rPr lang="en-US" dirty="0"/>
              <a:t> </a:t>
            </a:r>
            <a:r>
              <a:rPr lang="en-US" dirty="0" err="1"/>
              <a:t>selama</a:t>
            </a:r>
            <a:r>
              <a:rPr lang="en-US" dirty="0"/>
              <a:t> skill yang </a:t>
            </a:r>
            <a:r>
              <a:rPr lang="en-US" dirty="0" err="1"/>
              <a:t>dimilikinya</a:t>
            </a:r>
            <a:r>
              <a:rPr lang="en-US" dirty="0"/>
              <a:t> </a:t>
            </a:r>
            <a:r>
              <a:rPr lang="en-US" dirty="0" err="1"/>
              <a:t>sepadan</a:t>
            </a:r>
            <a:r>
              <a:rPr lang="en-US" dirty="0"/>
              <a:t> </a:t>
            </a:r>
            <a:r>
              <a:rPr lang="en-US" dirty="0" err="1"/>
              <a:t>dengan</a:t>
            </a:r>
            <a:r>
              <a:rPr lang="en-US" dirty="0"/>
              <a:t> </a:t>
            </a:r>
            <a:r>
              <a:rPr lang="en-US" dirty="0" err="1"/>
              <a:t>apa</a:t>
            </a:r>
            <a:r>
              <a:rPr lang="en-US" dirty="0"/>
              <a:t> yang </a:t>
            </a:r>
            <a:r>
              <a:rPr lang="en-US" dirty="0" err="1"/>
              <a:t>dikontribusikan</a:t>
            </a:r>
            <a:r>
              <a:rPr lang="en-US" dirty="0"/>
              <a:t> </a:t>
            </a:r>
            <a:r>
              <a:rPr lang="en-US" dirty="0" err="1"/>
              <a:t>ke</a:t>
            </a:r>
            <a:r>
              <a:rPr lang="en-US" dirty="0"/>
              <a:t> </a:t>
            </a:r>
            <a:r>
              <a:rPr lang="en-US" dirty="0" err="1"/>
              <a:t>perusahaan</a:t>
            </a:r>
            <a:r>
              <a:rPr lang="en-US" dirty="0"/>
              <a:t>.</a:t>
            </a:r>
          </a:p>
          <a:p>
            <a:pPr marL="171450" indent="-171450">
              <a:buFont typeface="Arial" panose="020B0604020202020204" pitchFamily="34" charset="0"/>
              <a:buChar char="•"/>
            </a:pPr>
            <a:r>
              <a:rPr lang="en-US" dirty="0"/>
              <a:t>Dan </a:t>
            </a:r>
            <a:r>
              <a:rPr lang="en-US" dirty="0" err="1"/>
              <a:t>untuk</a:t>
            </a:r>
            <a:r>
              <a:rPr lang="en-US" dirty="0"/>
              <a:t> </a:t>
            </a:r>
            <a:r>
              <a:rPr lang="en-US" dirty="0" err="1"/>
              <a:t>hal</a:t>
            </a:r>
            <a:r>
              <a:rPr lang="en-US" dirty="0"/>
              <a:t> </a:t>
            </a:r>
            <a:r>
              <a:rPr lang="en-US" dirty="0" err="1"/>
              <a:t>tsb</a:t>
            </a:r>
            <a:r>
              <a:rPr lang="en-US" dirty="0"/>
              <a:t> </a:t>
            </a:r>
            <a:r>
              <a:rPr lang="en-US" dirty="0" err="1"/>
              <a:t>perusahaan</a:t>
            </a:r>
            <a:r>
              <a:rPr lang="en-US" dirty="0"/>
              <a:t> “</a:t>
            </a:r>
            <a:r>
              <a:rPr lang="en-US" dirty="0" err="1"/>
              <a:t>biasanya</a:t>
            </a:r>
            <a:r>
              <a:rPr lang="en-US" dirty="0"/>
              <a:t>/</a:t>
            </a:r>
            <a:r>
              <a:rPr lang="en-US" dirty="0" err="1"/>
              <a:t>setau</a:t>
            </a:r>
            <a:r>
              <a:rPr lang="en-US" dirty="0"/>
              <a:t> </a:t>
            </a:r>
            <a:r>
              <a:rPr lang="en-US" dirty="0" err="1"/>
              <a:t>saya</a:t>
            </a:r>
            <a:r>
              <a:rPr lang="en-US" dirty="0"/>
              <a:t>” </a:t>
            </a:r>
            <a:r>
              <a:rPr lang="en-US" dirty="0" err="1"/>
              <a:t>masih</a:t>
            </a:r>
            <a:r>
              <a:rPr lang="en-US" dirty="0"/>
              <a:t> </a:t>
            </a:r>
            <a:r>
              <a:rPr lang="en-US" dirty="0" err="1"/>
              <a:t>untung</a:t>
            </a:r>
            <a:r>
              <a:rPr lang="en-US" dirty="0"/>
              <a:t> </a:t>
            </a:r>
            <a:r>
              <a:rPr lang="en-US" dirty="0" err="1"/>
              <a:t>besar</a:t>
            </a:r>
            <a:r>
              <a:rPr lang="en-US" dirty="0"/>
              <a:t>.</a:t>
            </a:r>
          </a:p>
          <a:p>
            <a:pPr marL="171450" indent="-171450">
              <a:buFont typeface="Arial" panose="020B0604020202020204" pitchFamily="34" charset="0"/>
              <a:buChar char="•"/>
            </a:pPr>
            <a:r>
              <a:rPr lang="en-US" dirty="0" err="1"/>
              <a:t>Misal</a:t>
            </a:r>
            <a:r>
              <a:rPr lang="en-US" dirty="0"/>
              <a:t> </a:t>
            </a:r>
            <a:r>
              <a:rPr lang="en-US" dirty="0" err="1"/>
              <a:t>suatu</a:t>
            </a:r>
            <a:r>
              <a:rPr lang="en-US" dirty="0"/>
              <a:t> </a:t>
            </a:r>
            <a:r>
              <a:rPr lang="en-US" dirty="0" err="1"/>
              <a:t>perusahaan</a:t>
            </a:r>
            <a:r>
              <a:rPr lang="en-US" dirty="0"/>
              <a:t> </a:t>
            </a:r>
            <a:r>
              <a:rPr lang="en-US" dirty="0" err="1"/>
              <a:t>mendapat</a:t>
            </a:r>
            <a:r>
              <a:rPr lang="en-US" dirty="0"/>
              <a:t> </a:t>
            </a:r>
            <a:r>
              <a:rPr lang="en-US" dirty="0" err="1"/>
              <a:t>suatu</a:t>
            </a:r>
            <a:r>
              <a:rPr lang="en-US" dirty="0"/>
              <a:t> project digital </a:t>
            </a:r>
            <a:r>
              <a:rPr lang="en-US" dirty="0" err="1"/>
              <a:t>senilai</a:t>
            </a:r>
            <a:r>
              <a:rPr lang="en-US" dirty="0"/>
              <a:t> 3M </a:t>
            </a:r>
            <a:r>
              <a:rPr lang="en-US" dirty="0" err="1"/>
              <a:t>selama</a:t>
            </a:r>
            <a:r>
              <a:rPr lang="en-US" dirty="0"/>
              <a:t> </a:t>
            </a:r>
            <a:r>
              <a:rPr lang="en-US" dirty="0" err="1"/>
              <a:t>setahun</a:t>
            </a:r>
            <a:r>
              <a:rPr lang="en-US" dirty="0"/>
              <a:t>.</a:t>
            </a:r>
          </a:p>
          <a:p>
            <a:pPr marL="171450" indent="-171450">
              <a:buFont typeface="Arial" panose="020B0604020202020204" pitchFamily="34" charset="0"/>
              <a:buChar char="•"/>
            </a:pPr>
            <a:r>
              <a:rPr lang="en-US" dirty="0" err="1"/>
              <a:t>Memiliki</a:t>
            </a:r>
            <a:r>
              <a:rPr lang="en-US" dirty="0"/>
              <a:t> team 10 orang </a:t>
            </a:r>
            <a:r>
              <a:rPr lang="en-US" dirty="0" err="1"/>
              <a:t>dgn</a:t>
            </a:r>
            <a:r>
              <a:rPr lang="en-US" dirty="0"/>
              <a:t> </a:t>
            </a:r>
            <a:r>
              <a:rPr lang="en-US" dirty="0" err="1"/>
              <a:t>gaji</a:t>
            </a:r>
            <a:r>
              <a:rPr lang="en-US" dirty="0"/>
              <a:t> 2 digit </a:t>
            </a:r>
            <a:r>
              <a:rPr lang="en-US" dirty="0" err="1"/>
              <a:t>masih</a:t>
            </a:r>
            <a:r>
              <a:rPr lang="en-US" dirty="0"/>
              <a:t> </a:t>
            </a:r>
            <a:r>
              <a:rPr lang="en-US" dirty="0" err="1"/>
              <a:t>menyisakan</a:t>
            </a:r>
            <a:r>
              <a:rPr lang="en-US" dirty="0"/>
              <a:t> </a:t>
            </a:r>
            <a:r>
              <a:rPr lang="en-US" dirty="0" err="1"/>
              <a:t>untung</a:t>
            </a:r>
            <a:r>
              <a:rPr lang="en-US" dirty="0"/>
              <a:t> </a:t>
            </a:r>
            <a:r>
              <a:rPr lang="en-US" dirty="0" err="1"/>
              <a:t>yg</a:t>
            </a:r>
            <a:r>
              <a:rPr lang="en-US" dirty="0"/>
              <a:t> relative </a:t>
            </a:r>
            <a:r>
              <a:rPr lang="en-US" dirty="0" err="1"/>
              <a:t>besar</a:t>
            </a:r>
            <a:r>
              <a:rPr lang="en-US" dirty="0"/>
              <a:t> </a:t>
            </a:r>
            <a:r>
              <a:rPr lang="en-US" dirty="0" err="1"/>
              <a:t>bagi</a:t>
            </a:r>
            <a:r>
              <a:rPr lang="en-US" dirty="0"/>
              <a:t> </a:t>
            </a:r>
            <a:r>
              <a:rPr lang="en-US" dirty="0" err="1"/>
              <a:t>perusahaan</a:t>
            </a:r>
            <a:r>
              <a:rPr lang="en-US" dirty="0"/>
              <a:t>.</a:t>
            </a:r>
          </a:p>
          <a:p>
            <a:pPr marL="171450" indent="-171450">
              <a:buFont typeface="Arial" panose="020B0604020202020204" pitchFamily="34" charset="0"/>
              <a:buChar char="•"/>
            </a:pPr>
            <a:r>
              <a:rPr lang="en-US" dirty="0" err="1"/>
              <a:t>Belum</a:t>
            </a:r>
            <a:r>
              <a:rPr lang="en-US" dirty="0"/>
              <a:t> </a:t>
            </a:r>
            <a:r>
              <a:rPr lang="en-US" dirty="0" err="1"/>
              <a:t>jika</a:t>
            </a:r>
            <a:r>
              <a:rPr lang="en-US" dirty="0"/>
              <a:t> </a:t>
            </a:r>
            <a:r>
              <a:rPr lang="en-US" dirty="0" err="1"/>
              <a:t>personel</a:t>
            </a:r>
            <a:r>
              <a:rPr lang="en-US" dirty="0"/>
              <a:t> di team </a:t>
            </a:r>
            <a:r>
              <a:rPr lang="en-US" dirty="0" err="1"/>
              <a:t>tsb</a:t>
            </a:r>
            <a:r>
              <a:rPr lang="en-US" dirty="0"/>
              <a:t> </a:t>
            </a:r>
            <a:r>
              <a:rPr lang="en-US" dirty="0" err="1"/>
              <a:t>mengerjakan</a:t>
            </a:r>
            <a:r>
              <a:rPr lang="en-US" dirty="0"/>
              <a:t> </a:t>
            </a:r>
            <a:r>
              <a:rPr lang="en-US" dirty="0" err="1"/>
              <a:t>lebih</a:t>
            </a:r>
            <a:r>
              <a:rPr lang="en-US" dirty="0"/>
              <a:t> </a:t>
            </a:r>
            <a:r>
              <a:rPr lang="en-US" dirty="0" err="1"/>
              <a:t>dari</a:t>
            </a:r>
            <a:r>
              <a:rPr lang="en-US" dirty="0"/>
              <a:t> </a:t>
            </a:r>
            <a:r>
              <a:rPr lang="en-US" dirty="0" err="1"/>
              <a:t>satu</a:t>
            </a:r>
            <a:r>
              <a:rPr lang="en-US" dirty="0"/>
              <a:t> project. </a:t>
            </a:r>
            <a:r>
              <a:rPr lang="en-US" dirty="0" err="1"/>
              <a:t>Tapi</a:t>
            </a:r>
            <a:r>
              <a:rPr lang="en-US" dirty="0"/>
              <a:t> </a:t>
            </a:r>
            <a:r>
              <a:rPr lang="en-US" dirty="0" err="1"/>
              <a:t>mencari</a:t>
            </a:r>
            <a:r>
              <a:rPr lang="en-US" dirty="0"/>
              <a:t> </a:t>
            </a:r>
            <a:r>
              <a:rPr lang="en-US" dirty="0" err="1"/>
              <a:t>karyawan</a:t>
            </a:r>
            <a:r>
              <a:rPr lang="en-US" dirty="0"/>
              <a:t> </a:t>
            </a:r>
            <a:r>
              <a:rPr lang="en-US" dirty="0" err="1"/>
              <a:t>seperti</a:t>
            </a:r>
            <a:r>
              <a:rPr lang="en-US" dirty="0"/>
              <a:t> </a:t>
            </a:r>
            <a:r>
              <a:rPr lang="en-US" dirty="0" err="1"/>
              <a:t>ini</a:t>
            </a:r>
            <a:r>
              <a:rPr lang="en-US" dirty="0"/>
              <a:t> </a:t>
            </a:r>
            <a:r>
              <a:rPr lang="en-US" dirty="0" err="1"/>
              <a:t>cukup</a:t>
            </a:r>
            <a:r>
              <a:rPr lang="en-US" dirty="0"/>
              <a:t> </a:t>
            </a:r>
            <a:r>
              <a:rPr lang="en-US" dirty="0" err="1"/>
              <a:t>sulit</a:t>
            </a:r>
            <a:r>
              <a:rPr lang="en-US" dirty="0"/>
              <a:t>.</a:t>
            </a:r>
          </a:p>
          <a:p>
            <a:pPr marL="171450" indent="-171450">
              <a:buFont typeface="Arial" panose="020B0604020202020204" pitchFamily="34" charset="0"/>
              <a:buChar char="•"/>
            </a:pPr>
            <a:r>
              <a:rPr lang="en-US" dirty="0" err="1"/>
              <a:t>Masalahnya</a:t>
            </a:r>
            <a:r>
              <a:rPr lang="en-US" dirty="0"/>
              <a:t> </a:t>
            </a:r>
            <a:r>
              <a:rPr lang="en-US" dirty="0" err="1"/>
              <a:t>mahasiswa</a:t>
            </a:r>
            <a:r>
              <a:rPr lang="en-US" dirty="0"/>
              <a:t> </a:t>
            </a:r>
            <a:r>
              <a:rPr lang="en-US" dirty="0" err="1"/>
              <a:t>kita</a:t>
            </a:r>
            <a:r>
              <a:rPr lang="en-US" dirty="0"/>
              <a:t> minim </a:t>
            </a:r>
            <a:r>
              <a:rPr lang="en-US" dirty="0" err="1"/>
              <a:t>informasi</a:t>
            </a:r>
            <a:r>
              <a:rPr lang="en-US" dirty="0"/>
              <a:t> skill </a:t>
            </a:r>
            <a:r>
              <a:rPr lang="en-US" dirty="0" err="1"/>
              <a:t>seperti</a:t>
            </a:r>
            <a:r>
              <a:rPr lang="en-US" dirty="0"/>
              <a:t> </a:t>
            </a:r>
            <a:r>
              <a:rPr lang="en-US" dirty="0" err="1"/>
              <a:t>apa</a:t>
            </a:r>
            <a:r>
              <a:rPr lang="en-US" dirty="0"/>
              <a:t> yang </a:t>
            </a:r>
            <a:r>
              <a:rPr lang="en-US" dirty="0" err="1"/>
              <a:t>dibutuhkan</a:t>
            </a:r>
            <a:r>
              <a:rPr lang="en-US" dirty="0"/>
              <a:t> oleh </a:t>
            </a:r>
            <a:r>
              <a:rPr lang="en-US" dirty="0" err="1"/>
              <a:t>perusahaan</a:t>
            </a:r>
            <a:r>
              <a:rPr lang="en-US" dirty="0"/>
              <a:t>.</a:t>
            </a:r>
            <a:endParaRPr lang="id-ID" dirty="0"/>
          </a:p>
        </p:txBody>
      </p:sp>
    </p:spTree>
    <p:extLst>
      <p:ext uri="{BB962C8B-B14F-4D97-AF65-F5344CB8AC3E}">
        <p14:creationId xmlns:p14="http://schemas.microsoft.com/office/powerpoint/2010/main" val="16088872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a:t>
            </a:r>
            <a:r>
              <a:rPr lang="en-US" dirty="0" err="1"/>
              <a:t>Merubah</a:t>
            </a:r>
            <a:r>
              <a:rPr lang="en-US" dirty="0"/>
              <a:t> </a:t>
            </a:r>
            <a:r>
              <a:rPr lang="en-US" dirty="0" err="1"/>
              <a:t>apa</a:t>
            </a:r>
            <a:r>
              <a:rPr lang="en-US" dirty="0"/>
              <a:t> yang </a:t>
            </a:r>
            <a:r>
              <a:rPr lang="en-US" dirty="0" err="1"/>
              <a:t>kita</a:t>
            </a:r>
            <a:r>
              <a:rPr lang="en-US" dirty="0"/>
              <a:t> </a:t>
            </a:r>
            <a:r>
              <a:rPr lang="en-US" dirty="0" err="1"/>
              <a:t>cari</a:t>
            </a:r>
            <a:r>
              <a:rPr lang="en-US" dirty="0"/>
              <a:t> </a:t>
            </a:r>
            <a:r>
              <a:rPr lang="en-US" dirty="0" err="1"/>
              <a:t>dari</a:t>
            </a:r>
            <a:r>
              <a:rPr lang="en-US" dirty="0"/>
              <a:t> </a:t>
            </a:r>
            <a:r>
              <a:rPr lang="en-US" dirty="0" err="1"/>
              <a:t>calon</a:t>
            </a:r>
            <a:r>
              <a:rPr lang="en-US" dirty="0"/>
              <a:t> </a:t>
            </a:r>
            <a:r>
              <a:rPr lang="en-US" dirty="0" err="1"/>
              <a:t>tenaga</a:t>
            </a:r>
            <a:r>
              <a:rPr lang="en-US" dirty="0"/>
              <a:t> </a:t>
            </a:r>
            <a:r>
              <a:rPr lang="en-US" dirty="0" err="1"/>
              <a:t>kerja</a:t>
            </a:r>
            <a:endParaRPr lang="id-ID" dirty="0"/>
          </a:p>
        </p:txBody>
      </p:sp>
    </p:spTree>
    <p:extLst>
      <p:ext uri="{BB962C8B-B14F-4D97-AF65-F5344CB8AC3E}">
        <p14:creationId xmlns:p14="http://schemas.microsoft.com/office/powerpoint/2010/main" val="14881824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So my outlines are questions that will all together hopefully will answer our Big Question for the next 2 sessions: What is HR Analytics?</a:t>
            </a:r>
          </a:p>
          <a:p>
            <a:pPr marL="171450" indent="-171450">
              <a:buFont typeface="Wingdings" panose="05000000000000000000" pitchFamily="2" charset="2"/>
              <a:buChar char="v"/>
            </a:pPr>
            <a:endParaRPr lang="id-ID" dirty="0"/>
          </a:p>
        </p:txBody>
      </p:sp>
    </p:spTree>
    <p:extLst>
      <p:ext uri="{BB962C8B-B14F-4D97-AF65-F5344CB8AC3E}">
        <p14:creationId xmlns:p14="http://schemas.microsoft.com/office/powerpoint/2010/main" val="14673223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Yang </a:t>
            </a:r>
            <a:r>
              <a:rPr lang="en-US" dirty="0" err="1"/>
              <a:t>perlu</a:t>
            </a:r>
            <a:r>
              <a:rPr lang="en-US" dirty="0"/>
              <a:t> </a:t>
            </a:r>
            <a:r>
              <a:rPr lang="en-US" dirty="0" err="1"/>
              <a:t>diperhatikan</a:t>
            </a:r>
            <a:r>
              <a:rPr lang="en-US" dirty="0"/>
              <a:t> juga (</a:t>
            </a:r>
            <a:r>
              <a:rPr lang="en-US" dirty="0" err="1"/>
              <a:t>terutama</a:t>
            </a:r>
            <a:r>
              <a:rPr lang="en-US" dirty="0"/>
              <a:t> oleh </a:t>
            </a:r>
            <a:r>
              <a:rPr lang="en-US" dirty="0" err="1"/>
              <a:t>pemerintah</a:t>
            </a:r>
            <a:r>
              <a:rPr lang="en-US" dirty="0"/>
              <a:t>) </a:t>
            </a:r>
            <a:r>
              <a:rPr lang="en-US" dirty="0" err="1"/>
              <a:t>adalah</a:t>
            </a:r>
            <a:r>
              <a:rPr lang="en-US" dirty="0"/>
              <a:t> </a:t>
            </a:r>
            <a:r>
              <a:rPr lang="en-US" dirty="0" err="1"/>
              <a:t>mulai</a:t>
            </a:r>
            <a:r>
              <a:rPr lang="en-US" dirty="0"/>
              <a:t> </a:t>
            </a:r>
            <a:r>
              <a:rPr lang="en-US" dirty="0" err="1"/>
              <a:t>adanya</a:t>
            </a:r>
            <a:r>
              <a:rPr lang="en-US" dirty="0"/>
              <a:t> </a:t>
            </a:r>
            <a:r>
              <a:rPr lang="en-US" dirty="0" err="1"/>
              <a:t>perubahan</a:t>
            </a:r>
            <a:r>
              <a:rPr lang="en-US" dirty="0"/>
              <a:t> culture </a:t>
            </a:r>
            <a:r>
              <a:rPr lang="en-US" dirty="0" err="1"/>
              <a:t>akademik</a:t>
            </a:r>
            <a:r>
              <a:rPr lang="en-US" dirty="0"/>
              <a:t> </a:t>
            </a:r>
            <a:r>
              <a:rPr lang="en-US" dirty="0" err="1"/>
              <a:t>besar-besaran</a:t>
            </a:r>
            <a:r>
              <a:rPr lang="en-US" dirty="0"/>
              <a:t> di industry (stake holder).</a:t>
            </a:r>
          </a:p>
          <a:p>
            <a:pPr marL="171450" indent="-171450">
              <a:buFont typeface="Arial" panose="020B0604020202020204" pitchFamily="34" charset="0"/>
              <a:buChar char="•"/>
            </a:pPr>
            <a:r>
              <a:rPr lang="en-US" dirty="0"/>
              <a:t>Di level </a:t>
            </a:r>
            <a:r>
              <a:rPr lang="en-US" dirty="0" err="1"/>
              <a:t>nasional</a:t>
            </a:r>
            <a:r>
              <a:rPr lang="en-US" dirty="0"/>
              <a:t> </a:t>
            </a:r>
            <a:r>
              <a:rPr lang="en-US" dirty="0" err="1"/>
              <a:t>sendiri</a:t>
            </a:r>
            <a:r>
              <a:rPr lang="en-US" dirty="0"/>
              <a:t> </a:t>
            </a:r>
            <a:r>
              <a:rPr lang="en-US" dirty="0" err="1"/>
              <a:t>saya</a:t>
            </a:r>
            <a:r>
              <a:rPr lang="en-US" dirty="0"/>
              <a:t> </a:t>
            </a:r>
            <a:r>
              <a:rPr lang="en-US" dirty="0" err="1"/>
              <a:t>secara</a:t>
            </a:r>
            <a:r>
              <a:rPr lang="en-US" dirty="0"/>
              <a:t> </a:t>
            </a:r>
            <a:r>
              <a:rPr lang="en-US" dirty="0" err="1"/>
              <a:t>langsung</a:t>
            </a:r>
            <a:r>
              <a:rPr lang="en-US" dirty="0"/>
              <a:t> </a:t>
            </a:r>
            <a:r>
              <a:rPr lang="en-US" dirty="0" err="1"/>
              <a:t>berdiskusi</a:t>
            </a:r>
            <a:r>
              <a:rPr lang="en-US" dirty="0"/>
              <a:t> </a:t>
            </a:r>
            <a:r>
              <a:rPr lang="en-US" dirty="0" err="1"/>
              <a:t>dgn</a:t>
            </a:r>
            <a:r>
              <a:rPr lang="en-US" dirty="0"/>
              <a:t> </a:t>
            </a:r>
            <a:r>
              <a:rPr lang="en-US" dirty="0" err="1"/>
              <a:t>beberapa</a:t>
            </a:r>
            <a:r>
              <a:rPr lang="en-US" dirty="0"/>
              <a:t> CEO dan </a:t>
            </a:r>
            <a:r>
              <a:rPr lang="en-US" dirty="0" err="1"/>
              <a:t>meng-aminkan</a:t>
            </a:r>
            <a:r>
              <a:rPr lang="en-US" dirty="0"/>
              <a:t> trend </a:t>
            </a:r>
            <a:r>
              <a:rPr lang="en-US" dirty="0" err="1"/>
              <a:t>diatas</a:t>
            </a:r>
            <a:r>
              <a:rPr lang="en-US" dirty="0"/>
              <a:t>.</a:t>
            </a:r>
          </a:p>
          <a:p>
            <a:pPr marL="171450" indent="-171450">
              <a:buFont typeface="Arial" panose="020B0604020202020204" pitchFamily="34" charset="0"/>
              <a:buChar char="•"/>
            </a:pPr>
            <a:r>
              <a:rPr lang="en-US" dirty="0"/>
              <a:t>Hal </a:t>
            </a:r>
            <a:r>
              <a:rPr lang="en-US" dirty="0" err="1"/>
              <a:t>ini</a:t>
            </a:r>
            <a:r>
              <a:rPr lang="en-US" dirty="0"/>
              <a:t> </a:t>
            </a:r>
            <a:r>
              <a:rPr lang="en-US" dirty="0" err="1"/>
              <a:t>berarti</a:t>
            </a:r>
            <a:r>
              <a:rPr lang="en-US" dirty="0"/>
              <a:t> </a:t>
            </a:r>
            <a:r>
              <a:rPr lang="en-US" dirty="0" err="1"/>
              <a:t>ada</a:t>
            </a:r>
            <a:r>
              <a:rPr lang="en-US" dirty="0"/>
              <a:t> </a:t>
            </a:r>
            <a:r>
              <a:rPr lang="en-US" dirty="0" err="1"/>
              <a:t>masalah</a:t>
            </a:r>
            <a:r>
              <a:rPr lang="en-US" dirty="0"/>
              <a:t> </a:t>
            </a:r>
            <a:r>
              <a:rPr lang="en-US" dirty="0" err="1"/>
              <a:t>dgn</a:t>
            </a:r>
            <a:r>
              <a:rPr lang="en-US" dirty="0"/>
              <a:t> system Pendidikan </a:t>
            </a:r>
            <a:r>
              <a:rPr lang="en-US" dirty="0" err="1"/>
              <a:t>yg</a:t>
            </a:r>
            <a:r>
              <a:rPr lang="en-US" dirty="0"/>
              <a:t> </a:t>
            </a:r>
            <a:r>
              <a:rPr lang="en-US" dirty="0" err="1"/>
              <a:t>ada</a:t>
            </a:r>
            <a:r>
              <a:rPr lang="en-US" dirty="0"/>
              <a:t>. </a:t>
            </a:r>
            <a:r>
              <a:rPr lang="en-US" dirty="0" err="1"/>
              <a:t>Menurut</a:t>
            </a:r>
            <a:r>
              <a:rPr lang="en-US" dirty="0"/>
              <a:t> </a:t>
            </a:r>
            <a:r>
              <a:rPr lang="en-US" dirty="0" err="1"/>
              <a:t>saya</a:t>
            </a:r>
            <a:r>
              <a:rPr lang="en-US" dirty="0"/>
              <a:t> </a:t>
            </a:r>
            <a:r>
              <a:rPr lang="en-US" dirty="0" err="1"/>
              <a:t>terlalu</a:t>
            </a:r>
            <a:r>
              <a:rPr lang="en-US" dirty="0"/>
              <a:t> </a:t>
            </a:r>
            <a:r>
              <a:rPr lang="en-US" dirty="0" err="1"/>
              <a:t>sulit</a:t>
            </a:r>
            <a:r>
              <a:rPr lang="en-US" dirty="0"/>
              <a:t> </a:t>
            </a:r>
            <a:r>
              <a:rPr lang="en-US" dirty="0" err="1"/>
              <a:t>dgn</a:t>
            </a:r>
            <a:r>
              <a:rPr lang="en-US" dirty="0"/>
              <a:t> </a:t>
            </a:r>
            <a:r>
              <a:rPr lang="en-US" dirty="0" err="1"/>
              <a:t>birokrasi</a:t>
            </a:r>
            <a:r>
              <a:rPr lang="en-US" dirty="0"/>
              <a:t> dan </a:t>
            </a:r>
            <a:r>
              <a:rPr lang="en-US" dirty="0" err="1"/>
              <a:t>aturan</a:t>
            </a:r>
            <a:r>
              <a:rPr lang="en-US" dirty="0"/>
              <a:t> </a:t>
            </a:r>
            <a:r>
              <a:rPr lang="en-US" dirty="0" err="1"/>
              <a:t>yg</a:t>
            </a:r>
            <a:r>
              <a:rPr lang="en-US" dirty="0"/>
              <a:t> </a:t>
            </a:r>
            <a:r>
              <a:rPr lang="en-US" dirty="0" err="1"/>
              <a:t>ada</a:t>
            </a:r>
            <a:r>
              <a:rPr lang="en-US" dirty="0"/>
              <a:t> </a:t>
            </a:r>
            <a:r>
              <a:rPr lang="en-US" dirty="0" err="1"/>
              <a:t>saat</a:t>
            </a:r>
            <a:r>
              <a:rPr lang="en-US" dirty="0"/>
              <a:t> </a:t>
            </a:r>
            <a:r>
              <a:rPr lang="en-US" dirty="0" err="1"/>
              <a:t>ini</a:t>
            </a:r>
            <a:r>
              <a:rPr lang="en-US" dirty="0"/>
              <a:t> </a:t>
            </a:r>
            <a:r>
              <a:rPr lang="en-US" dirty="0" err="1"/>
              <a:t>untuk</a:t>
            </a:r>
            <a:r>
              <a:rPr lang="en-US" dirty="0"/>
              <a:t> PT </a:t>
            </a:r>
            <a:r>
              <a:rPr lang="en-US" dirty="0" err="1"/>
              <a:t>menjadi</a:t>
            </a:r>
            <a:r>
              <a:rPr lang="en-US" dirty="0"/>
              <a:t> </a:t>
            </a:r>
            <a:r>
              <a:rPr lang="en-US" dirty="0" err="1"/>
              <a:t>adaptif</a:t>
            </a:r>
            <a:r>
              <a:rPr lang="en-US" dirty="0"/>
              <a:t> </a:t>
            </a:r>
            <a:r>
              <a:rPr lang="en-US" dirty="0" err="1"/>
              <a:t>thd</a:t>
            </a:r>
            <a:r>
              <a:rPr lang="en-US" dirty="0"/>
              <a:t> </a:t>
            </a:r>
            <a:r>
              <a:rPr lang="en-US" dirty="0" err="1"/>
              <a:t>perkembangan</a:t>
            </a:r>
            <a:r>
              <a:rPr lang="en-US" dirty="0"/>
              <a:t> </a:t>
            </a:r>
            <a:r>
              <a:rPr lang="en-US" dirty="0" err="1"/>
              <a:t>kebutuhan</a:t>
            </a:r>
            <a:r>
              <a:rPr lang="en-US" dirty="0"/>
              <a:t> industry.</a:t>
            </a:r>
          </a:p>
          <a:p>
            <a:pPr marL="171450" indent="-171450">
              <a:buFont typeface="Arial" panose="020B0604020202020204" pitchFamily="34" charset="0"/>
              <a:buChar char="•"/>
            </a:pPr>
            <a:r>
              <a:rPr lang="en-US" dirty="0" err="1"/>
              <a:t>Contoh</a:t>
            </a:r>
            <a:r>
              <a:rPr lang="en-US" dirty="0"/>
              <a:t> </a:t>
            </a:r>
            <a:r>
              <a:rPr lang="en-US" dirty="0" err="1"/>
              <a:t>pengalaman</a:t>
            </a:r>
            <a:r>
              <a:rPr lang="en-US" dirty="0"/>
              <a:t> </a:t>
            </a:r>
            <a:r>
              <a:rPr lang="en-US" dirty="0" err="1"/>
              <a:t>saya</a:t>
            </a:r>
            <a:r>
              <a:rPr lang="en-US" dirty="0"/>
              <a:t> </a:t>
            </a:r>
            <a:r>
              <a:rPr lang="en-US" dirty="0" err="1"/>
              <a:t>merubah</a:t>
            </a:r>
            <a:r>
              <a:rPr lang="en-US" dirty="0"/>
              <a:t> </a:t>
            </a:r>
            <a:r>
              <a:rPr lang="en-US" dirty="0" err="1"/>
              <a:t>kurikulum</a:t>
            </a:r>
            <a:r>
              <a:rPr lang="en-US" dirty="0"/>
              <a:t> …. </a:t>
            </a:r>
            <a:r>
              <a:rPr lang="en-US" dirty="0" err="1"/>
              <a:t>Atau</a:t>
            </a:r>
            <a:r>
              <a:rPr lang="en-US" dirty="0"/>
              <a:t> </a:t>
            </a:r>
            <a:r>
              <a:rPr lang="en-US" dirty="0" err="1"/>
              <a:t>contoh</a:t>
            </a:r>
            <a:r>
              <a:rPr lang="en-US" dirty="0"/>
              <a:t> PT lain </a:t>
            </a:r>
            <a:r>
              <a:rPr lang="en-US" dirty="0" err="1"/>
              <a:t>yg</a:t>
            </a:r>
            <a:r>
              <a:rPr lang="en-US" dirty="0"/>
              <a:t> </a:t>
            </a:r>
            <a:r>
              <a:rPr lang="en-US" dirty="0" err="1"/>
              <a:t>prodinya</a:t>
            </a:r>
            <a:r>
              <a:rPr lang="en-US" dirty="0"/>
              <a:t> </a:t>
            </a:r>
            <a:r>
              <a:rPr lang="en-US" dirty="0" err="1"/>
              <a:t>ditutup</a:t>
            </a:r>
            <a:r>
              <a:rPr lang="en-US" dirty="0"/>
              <a:t> </a:t>
            </a:r>
            <a:r>
              <a:rPr lang="en-US" dirty="0" err="1"/>
              <a:t>karena</a:t>
            </a:r>
            <a:r>
              <a:rPr lang="en-US" dirty="0"/>
              <a:t> </a:t>
            </a:r>
            <a:r>
              <a:rPr lang="en-US" dirty="0" err="1"/>
              <a:t>katanya</a:t>
            </a:r>
            <a:r>
              <a:rPr lang="en-US" dirty="0"/>
              <a:t> </a:t>
            </a:r>
            <a:r>
              <a:rPr lang="en-US" dirty="0" err="1"/>
              <a:t>nomenklatur</a:t>
            </a:r>
            <a:r>
              <a:rPr lang="en-US" dirty="0"/>
              <a:t> </a:t>
            </a:r>
            <a:r>
              <a:rPr lang="en-US" dirty="0" err="1"/>
              <a:t>keilmuannya</a:t>
            </a:r>
            <a:r>
              <a:rPr lang="en-US" dirty="0"/>
              <a:t> </a:t>
            </a:r>
            <a:r>
              <a:rPr lang="en-US" dirty="0" err="1"/>
              <a:t>tidak</a:t>
            </a:r>
            <a:r>
              <a:rPr lang="en-US" dirty="0"/>
              <a:t> </a:t>
            </a:r>
            <a:r>
              <a:rPr lang="en-US" dirty="0" err="1"/>
              <a:t>ada</a:t>
            </a:r>
            <a:r>
              <a:rPr lang="en-US" dirty="0"/>
              <a:t> </a:t>
            </a:r>
            <a:r>
              <a:rPr lang="en-US" dirty="0" err="1"/>
              <a:t>dalam</a:t>
            </a:r>
            <a:r>
              <a:rPr lang="en-US" dirty="0"/>
              <a:t> </a:t>
            </a:r>
            <a:r>
              <a:rPr lang="en-US" dirty="0" err="1"/>
              <a:t>rumpun</a:t>
            </a:r>
            <a:r>
              <a:rPr lang="en-US" dirty="0"/>
              <a:t> </a:t>
            </a:r>
            <a:r>
              <a:rPr lang="en-US" dirty="0" err="1"/>
              <a:t>ilmu</a:t>
            </a:r>
            <a:r>
              <a:rPr lang="en-US" dirty="0"/>
              <a:t>.</a:t>
            </a:r>
          </a:p>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21084389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Master </a:t>
            </a:r>
            <a:r>
              <a:rPr lang="en-US" dirty="0" err="1"/>
              <a:t>tanpa</a:t>
            </a:r>
            <a:r>
              <a:rPr lang="en-US" dirty="0"/>
              <a:t> S1, </a:t>
            </a:r>
            <a:r>
              <a:rPr lang="en-US" dirty="0" err="1"/>
              <a:t>bahkan</a:t>
            </a:r>
            <a:r>
              <a:rPr lang="en-US" dirty="0"/>
              <a:t> </a:t>
            </a:r>
            <a:r>
              <a:rPr lang="en-US" dirty="0" err="1"/>
              <a:t>tidak</a:t>
            </a:r>
            <a:r>
              <a:rPr lang="en-US" dirty="0"/>
              <a:t> </a:t>
            </a:r>
            <a:r>
              <a:rPr lang="en-US" dirty="0" err="1"/>
              <a:t>perlu</a:t>
            </a:r>
            <a:r>
              <a:rPr lang="en-US" dirty="0"/>
              <a:t> ijazah </a:t>
            </a:r>
            <a:r>
              <a:rPr lang="en-US" dirty="0" err="1"/>
              <a:t>HighSchool</a:t>
            </a:r>
            <a:r>
              <a:rPr lang="en-US" dirty="0"/>
              <a:t>.</a:t>
            </a:r>
          </a:p>
          <a:p>
            <a:pPr marL="171450" indent="-171450">
              <a:buFont typeface="Arial" panose="020B0604020202020204" pitchFamily="34" charset="0"/>
              <a:buChar char="•"/>
            </a:pPr>
            <a:r>
              <a:rPr lang="en-US" dirty="0"/>
              <a:t>Trend </a:t>
            </a:r>
            <a:r>
              <a:rPr lang="en-US" dirty="0" err="1"/>
              <a:t>semakin</a:t>
            </a:r>
            <a:r>
              <a:rPr lang="en-US" dirty="0"/>
              <a:t> </a:t>
            </a:r>
            <a:r>
              <a:rPr lang="en-US" dirty="0" err="1"/>
              <a:t>banyak</a:t>
            </a:r>
            <a:r>
              <a:rPr lang="en-US" dirty="0"/>
              <a:t> </a:t>
            </a:r>
            <a:r>
              <a:rPr lang="en-US" dirty="0" err="1"/>
              <a:t>yg</a:t>
            </a:r>
            <a:r>
              <a:rPr lang="en-US" dirty="0"/>
              <a:t> </a:t>
            </a:r>
            <a:r>
              <a:rPr lang="en-US" dirty="0" err="1"/>
              <a:t>HomeSchool</a:t>
            </a:r>
            <a:r>
              <a:rPr lang="en-US" dirty="0"/>
              <a:t> juga </a:t>
            </a:r>
            <a:r>
              <a:rPr lang="en-US" dirty="0" err="1"/>
              <a:t>perlu</a:t>
            </a:r>
            <a:r>
              <a:rPr lang="en-US" dirty="0"/>
              <a:t> </a:t>
            </a:r>
            <a:r>
              <a:rPr lang="en-US" dirty="0" err="1"/>
              <a:t>dicermati</a:t>
            </a:r>
            <a:r>
              <a:rPr lang="en-US" dirty="0"/>
              <a:t> oleh </a:t>
            </a:r>
            <a:r>
              <a:rPr lang="en-US" dirty="0" err="1"/>
              <a:t>pemerintah</a:t>
            </a:r>
            <a:r>
              <a:rPr lang="en-US" dirty="0"/>
              <a:t> </a:t>
            </a:r>
            <a:r>
              <a:rPr lang="en-US" dirty="0" err="1"/>
              <a:t>sebagai</a:t>
            </a:r>
            <a:r>
              <a:rPr lang="en-US" dirty="0"/>
              <a:t> </a:t>
            </a:r>
            <a:r>
              <a:rPr lang="en-US" dirty="0" err="1"/>
              <a:t>suatu</a:t>
            </a:r>
            <a:r>
              <a:rPr lang="en-US" dirty="0"/>
              <a:t> indicator </a:t>
            </a:r>
            <a:r>
              <a:rPr lang="en-US" dirty="0" err="1"/>
              <a:t>bahwa</a:t>
            </a:r>
            <a:r>
              <a:rPr lang="en-US" dirty="0"/>
              <a:t> </a:t>
            </a:r>
            <a:r>
              <a:rPr lang="en-US" dirty="0" err="1"/>
              <a:t>ada</a:t>
            </a:r>
            <a:r>
              <a:rPr lang="en-US" dirty="0"/>
              <a:t> </a:t>
            </a:r>
            <a:r>
              <a:rPr lang="en-US" dirty="0" err="1"/>
              <a:t>sesuatu</a:t>
            </a:r>
            <a:r>
              <a:rPr lang="en-US" dirty="0"/>
              <a:t> yang </a:t>
            </a:r>
            <a:r>
              <a:rPr lang="en-US" dirty="0" err="1"/>
              <a:t>harus</a:t>
            </a:r>
            <a:r>
              <a:rPr lang="en-US" dirty="0"/>
              <a:t> </a:t>
            </a:r>
            <a:r>
              <a:rPr lang="en-US" dirty="0" err="1"/>
              <a:t>ditindak</a:t>
            </a:r>
            <a:r>
              <a:rPr lang="en-US" dirty="0"/>
              <a:t> </a:t>
            </a:r>
            <a:r>
              <a:rPr lang="en-US" dirty="0" err="1"/>
              <a:t>lanjuti</a:t>
            </a:r>
            <a:r>
              <a:rPr lang="en-US" dirty="0"/>
              <a:t>.</a:t>
            </a:r>
          </a:p>
          <a:p>
            <a:pPr marL="171450" indent="-171450">
              <a:buFont typeface="Arial" panose="020B0604020202020204" pitchFamily="34" charset="0"/>
              <a:buChar char="•"/>
            </a:pPr>
            <a:r>
              <a:rPr lang="en-US" dirty="0"/>
              <a:t>Di </a:t>
            </a:r>
            <a:r>
              <a:rPr lang="en-US" dirty="0" err="1"/>
              <a:t>luar</a:t>
            </a:r>
            <a:r>
              <a:rPr lang="en-US" dirty="0"/>
              <a:t> negeri Pendidikan </a:t>
            </a:r>
            <a:r>
              <a:rPr lang="en-US" dirty="0" err="1"/>
              <a:t>begitu</a:t>
            </a:r>
            <a:r>
              <a:rPr lang="en-US" dirty="0"/>
              <a:t> “</a:t>
            </a:r>
            <a:r>
              <a:rPr lang="en-US" dirty="0" err="1"/>
              <a:t>luwes</a:t>
            </a:r>
            <a:r>
              <a:rPr lang="en-US" dirty="0"/>
              <a:t>”</a:t>
            </a:r>
            <a:endParaRPr lang="id-ID" dirty="0"/>
          </a:p>
        </p:txBody>
      </p:sp>
    </p:spTree>
    <p:extLst>
      <p:ext uri="{BB962C8B-B14F-4D97-AF65-F5344CB8AC3E}">
        <p14:creationId xmlns:p14="http://schemas.microsoft.com/office/powerpoint/2010/main" val="5431620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1544931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28698159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23184707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1695683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Ø"/>
            </a:pPr>
            <a:endParaRPr lang="en-US" dirty="0"/>
          </a:p>
          <a:p>
            <a:pPr marL="181240" indent="-181240">
              <a:buFont typeface="Wingdings" panose="05000000000000000000" pitchFamily="2" charset="2"/>
              <a:buChar char="Ø"/>
            </a:pPr>
            <a:r>
              <a:rPr lang="en-US" dirty="0"/>
              <a:t>Leave the exact definition BD : should also contain not only the characteristics of the data, but also the technology, and the methods involved in analyzing them.</a:t>
            </a:r>
          </a:p>
          <a:p>
            <a:pPr marL="181240" indent="-181240">
              <a:buFont typeface="Wingdings" panose="05000000000000000000" pitchFamily="2" charset="2"/>
              <a:buChar char="Ø"/>
            </a:pPr>
            <a:r>
              <a:rPr lang="en-US" dirty="0"/>
              <a:t>Vexing in Genomic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6798818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66612">
              <a:buFont typeface="Arial" panose="020B0604020202020204" pitchFamily="34" charset="0"/>
              <a:buChar char="•"/>
              <a:defRPr/>
            </a:pPr>
            <a:endParaRPr lang="id-ID" sz="1300" dirty="0"/>
          </a:p>
        </p:txBody>
      </p:sp>
    </p:spTree>
    <p:extLst>
      <p:ext uri="{BB962C8B-B14F-4D97-AF65-F5344CB8AC3E}">
        <p14:creationId xmlns:p14="http://schemas.microsoft.com/office/powerpoint/2010/main" val="7052810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Ø"/>
            </a:pPr>
            <a:r>
              <a:rPr lang="en-US" dirty="0" err="1"/>
              <a:t>Misal</a:t>
            </a:r>
            <a:r>
              <a:rPr lang="en-US" dirty="0"/>
              <a:t> industry </a:t>
            </a:r>
            <a:r>
              <a:rPr lang="en-US" dirty="0" err="1"/>
              <a:t>mau</a:t>
            </a:r>
            <a:r>
              <a:rPr lang="en-US" dirty="0"/>
              <a:t> </a:t>
            </a:r>
            <a:r>
              <a:rPr lang="en-US" dirty="0" err="1"/>
              <a:t>dgn</a:t>
            </a:r>
            <a:r>
              <a:rPr lang="en-US" dirty="0"/>
              <a:t> </a:t>
            </a:r>
            <a:r>
              <a:rPr lang="en-US" dirty="0" err="1"/>
              <a:t>biaya</a:t>
            </a:r>
            <a:r>
              <a:rPr lang="en-US" dirty="0"/>
              <a:t> $XYZ </a:t>
            </a:r>
            <a:r>
              <a:rPr lang="en-US" dirty="0" err="1"/>
              <a:t>saya</a:t>
            </a:r>
            <a:r>
              <a:rPr lang="en-US" dirty="0"/>
              <a:t> </a:t>
            </a:r>
            <a:r>
              <a:rPr lang="en-US" dirty="0" err="1"/>
              <a:t>bisa</a:t>
            </a:r>
            <a:r>
              <a:rPr lang="en-US" dirty="0"/>
              <a:t> </a:t>
            </a:r>
            <a:r>
              <a:rPr lang="en-US" dirty="0" err="1"/>
              <a:t>dapat</a:t>
            </a:r>
            <a:r>
              <a:rPr lang="en-US" dirty="0"/>
              <a:t> </a:t>
            </a:r>
            <a:r>
              <a:rPr lang="en-US" dirty="0" err="1"/>
              <a:t>akurasi</a:t>
            </a:r>
            <a:r>
              <a:rPr lang="en-US" dirty="0"/>
              <a:t> </a:t>
            </a:r>
            <a:r>
              <a:rPr lang="en-US" dirty="0" err="1"/>
              <a:t>berapa</a:t>
            </a:r>
            <a:r>
              <a:rPr lang="en-US" dirty="0"/>
              <a:t>? Di IR </a:t>
            </a:r>
            <a:r>
              <a:rPr lang="en-US" dirty="0" err="1"/>
              <a:t>sudah</a:t>
            </a:r>
            <a:r>
              <a:rPr lang="en-US" dirty="0"/>
              <a:t> </a:t>
            </a:r>
            <a:r>
              <a:rPr lang="en-US" dirty="0" err="1"/>
              <a:t>ada</a:t>
            </a:r>
            <a:r>
              <a:rPr lang="en-US" dirty="0"/>
              <a:t>.</a:t>
            </a:r>
          </a:p>
          <a:p>
            <a:pPr marL="181240" indent="-181240">
              <a:buFont typeface="Wingdings" panose="05000000000000000000" pitchFamily="2" charset="2"/>
              <a:buChar char="Ø"/>
            </a:pPr>
            <a:r>
              <a:rPr lang="en-US" dirty="0"/>
              <a:t>Tau-Data </a:t>
            </a:r>
            <a:r>
              <a:rPr lang="en-US" dirty="0" err="1"/>
              <a:t>rencananya</a:t>
            </a:r>
            <a:r>
              <a:rPr lang="en-US" dirty="0"/>
              <a:t> </a:t>
            </a:r>
            <a:r>
              <a:rPr lang="en-US" dirty="0" err="1"/>
              <a:t>akan</a:t>
            </a:r>
            <a:r>
              <a:rPr lang="en-US" dirty="0"/>
              <a:t> </a:t>
            </a:r>
            <a:r>
              <a:rPr lang="en-US" dirty="0" err="1"/>
              <a:t>jadi</a:t>
            </a:r>
            <a:r>
              <a:rPr lang="en-US" dirty="0"/>
              <a:t> middle man </a:t>
            </a:r>
            <a:r>
              <a:rPr lang="en-US" dirty="0" err="1"/>
              <a:t>antara</a:t>
            </a:r>
            <a:r>
              <a:rPr lang="en-US" dirty="0"/>
              <a:t> dunia </a:t>
            </a:r>
            <a:r>
              <a:rPr lang="en-US" dirty="0" err="1"/>
              <a:t>akademik</a:t>
            </a:r>
            <a:r>
              <a:rPr lang="en-US" dirty="0"/>
              <a:t> dan industry.</a:t>
            </a:r>
          </a:p>
          <a:p>
            <a:pPr marL="181240" indent="-181240">
              <a:buFont typeface="Wingdings" panose="05000000000000000000" pitchFamily="2" charset="2"/>
              <a:buChar char="Ø"/>
            </a:pPr>
            <a:r>
              <a:rPr lang="en-US" dirty="0"/>
              <a:t>Main core tau-data 3 </a:t>
            </a:r>
            <a:r>
              <a:rPr lang="en-US" dirty="0" err="1"/>
              <a:t>darma</a:t>
            </a:r>
            <a:r>
              <a:rPr lang="en-US" dirty="0"/>
              <a:t> </a:t>
            </a:r>
            <a:r>
              <a:rPr lang="en-US" dirty="0" err="1"/>
              <a:t>perguruan</a:t>
            </a:r>
            <a:r>
              <a:rPr lang="en-US" dirty="0"/>
              <a:t> </a:t>
            </a:r>
            <a:r>
              <a:rPr lang="en-US" dirty="0" err="1"/>
              <a:t>tinggi</a:t>
            </a:r>
            <a:r>
              <a:rPr lang="en-US" dirty="0"/>
              <a:t>.</a:t>
            </a:r>
            <a:endParaRPr lang="id-ID" dirty="0"/>
          </a:p>
        </p:txBody>
      </p:sp>
    </p:spTree>
    <p:extLst>
      <p:ext uri="{BB962C8B-B14F-4D97-AF65-F5344CB8AC3E}">
        <p14:creationId xmlns:p14="http://schemas.microsoft.com/office/powerpoint/2010/main" val="38244736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115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66612">
              <a:buFont typeface="Arial" panose="020B0604020202020204" pitchFamily="34" charset="0"/>
              <a:buChar char="•"/>
              <a:defRPr/>
            </a:pPr>
            <a:endParaRPr lang="id-ID" sz="1300" dirty="0"/>
          </a:p>
        </p:txBody>
      </p:sp>
    </p:spTree>
    <p:extLst>
      <p:ext uri="{BB962C8B-B14F-4D97-AF65-F5344CB8AC3E}">
        <p14:creationId xmlns:p14="http://schemas.microsoft.com/office/powerpoint/2010/main" val="3590245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err="1"/>
              <a:t>Selain</a:t>
            </a:r>
            <a:r>
              <a:rPr lang="en-AU" dirty="0"/>
              <a:t> </a:t>
            </a:r>
            <a:r>
              <a:rPr lang="en-AU" dirty="0" err="1"/>
              <a:t>itu</a:t>
            </a:r>
            <a:r>
              <a:rPr lang="en-AU" dirty="0"/>
              <a:t> </a:t>
            </a:r>
            <a:r>
              <a:rPr lang="en-AU" dirty="0" err="1"/>
              <a:t>ada</a:t>
            </a:r>
            <a:r>
              <a:rPr lang="en-AU" dirty="0"/>
              <a:t> technical challenges</a:t>
            </a:r>
          </a:p>
          <a:p>
            <a:pPr marL="171450" indent="-171450">
              <a:buFont typeface="Arial" panose="020B0604020202020204" pitchFamily="34" charset="0"/>
              <a:buChar char="•"/>
            </a:pPr>
            <a:endParaRPr lang="en-AU" dirty="0"/>
          </a:p>
        </p:txBody>
      </p:sp>
    </p:spTree>
    <p:extLst>
      <p:ext uri="{BB962C8B-B14F-4D97-AF65-F5344CB8AC3E}">
        <p14:creationId xmlns:p14="http://schemas.microsoft.com/office/powerpoint/2010/main" val="2141373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r>
              <a:rPr lang="en-US" dirty="0"/>
              <a:t> </a:t>
            </a:r>
            <a:r>
              <a:rPr lang="en-US" dirty="0" err="1"/>
              <a:t>Belajar</a:t>
            </a:r>
            <a:r>
              <a:rPr lang="en-US" dirty="0"/>
              <a:t> </a:t>
            </a:r>
            <a:r>
              <a:rPr lang="en-US" dirty="0" err="1"/>
              <a:t>satu</a:t>
            </a:r>
            <a:r>
              <a:rPr lang="en-US" dirty="0"/>
              <a:t> framework mahal &amp; </a:t>
            </a:r>
            <a:r>
              <a:rPr lang="en-US" dirty="0" err="1"/>
              <a:t>susah</a:t>
            </a:r>
            <a:r>
              <a:rPr lang="en-US" dirty="0"/>
              <a:t>, </a:t>
            </a:r>
            <a:r>
              <a:rPr lang="en-US" dirty="0" err="1"/>
              <a:t>Jadinya</a:t>
            </a:r>
            <a:r>
              <a:rPr lang="en-US" dirty="0"/>
              <a:t> </a:t>
            </a:r>
            <a:r>
              <a:rPr lang="en-US" dirty="0" err="1"/>
              <a:t>fanatik</a:t>
            </a:r>
            <a:endParaRPr lang="en-US" dirty="0"/>
          </a:p>
          <a:p>
            <a:pPr marL="181240" indent="-181240">
              <a:buFont typeface="Wingdings" panose="05000000000000000000" pitchFamily="2" charset="2"/>
              <a:buChar char="v"/>
            </a:pPr>
            <a:r>
              <a:rPr lang="en-US" dirty="0"/>
              <a:t> </a:t>
            </a:r>
            <a:r>
              <a:rPr lang="en-US" dirty="0" err="1"/>
              <a:t>Setiap</a:t>
            </a:r>
            <a:r>
              <a:rPr lang="en-US" dirty="0"/>
              <a:t> framework optimal </a:t>
            </a:r>
            <a:r>
              <a:rPr lang="en-US" dirty="0" err="1"/>
              <a:t>hanya</a:t>
            </a:r>
            <a:r>
              <a:rPr lang="en-US" dirty="0"/>
              <a:t> </a:t>
            </a:r>
            <a:r>
              <a:rPr lang="en-US" dirty="0" err="1"/>
              <a:t>utk</a:t>
            </a:r>
            <a:r>
              <a:rPr lang="en-US" dirty="0"/>
              <a:t> </a:t>
            </a:r>
            <a:r>
              <a:rPr lang="en-US" dirty="0" err="1"/>
              <a:t>suatu</a:t>
            </a:r>
            <a:r>
              <a:rPr lang="en-US" dirty="0"/>
              <a:t> </a:t>
            </a:r>
            <a:r>
              <a:rPr lang="en-US" dirty="0" err="1"/>
              <a:t>masalah</a:t>
            </a:r>
            <a:r>
              <a:rPr lang="en-US" dirty="0"/>
              <a:t> </a:t>
            </a:r>
            <a:r>
              <a:rPr lang="en-US" dirty="0" err="1"/>
              <a:t>khusus</a:t>
            </a:r>
            <a:endParaRPr lang="id-ID" dirty="0"/>
          </a:p>
        </p:txBody>
      </p:sp>
    </p:spTree>
    <p:extLst>
      <p:ext uri="{BB962C8B-B14F-4D97-AF65-F5344CB8AC3E}">
        <p14:creationId xmlns:p14="http://schemas.microsoft.com/office/powerpoint/2010/main" val="142987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Big Data </a:t>
            </a:r>
            <a:r>
              <a:rPr lang="en-US" dirty="0" err="1"/>
              <a:t>adalah</a:t>
            </a:r>
            <a:r>
              <a:rPr lang="en-US" dirty="0"/>
              <a:t> </a:t>
            </a:r>
            <a:r>
              <a:rPr lang="en-US" dirty="0" err="1"/>
              <a:t>istilah</a:t>
            </a:r>
            <a:r>
              <a:rPr lang="en-US" dirty="0"/>
              <a:t>, </a:t>
            </a:r>
            <a:r>
              <a:rPr lang="en-US" dirty="0" err="1"/>
              <a:t>bukan</a:t>
            </a:r>
            <a:r>
              <a:rPr lang="en-US" dirty="0"/>
              <a:t> plain English.</a:t>
            </a:r>
            <a:endParaRPr lang="id-ID" dirty="0"/>
          </a:p>
        </p:txBody>
      </p:sp>
    </p:spTree>
    <p:extLst>
      <p:ext uri="{BB962C8B-B14F-4D97-AF65-F5344CB8AC3E}">
        <p14:creationId xmlns:p14="http://schemas.microsoft.com/office/powerpoint/2010/main" val="1324335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big data phenomenon affects many facets of contemporary life and has the potential to alter governance, the economy, and the very structures of society</a:t>
            </a:r>
          </a:p>
          <a:p>
            <a:pPr marL="171450" indent="-171450">
              <a:buFont typeface="Wingdings" panose="05000000000000000000" pitchFamily="2" charset="2"/>
              <a:buChar char="v"/>
            </a:pPr>
            <a:r>
              <a:rPr lang="en-US" dirty="0"/>
              <a:t>Technology and data are poised to increasingly alter many different sectors, including healthcare, education, finance, security, marketing, and transportation. </a:t>
            </a:r>
          </a:p>
          <a:p>
            <a:pPr marL="171450" indent="-171450">
              <a:buFont typeface="Wingdings" panose="05000000000000000000" pitchFamily="2" charset="2"/>
              <a:buChar char="v"/>
            </a:pPr>
            <a:r>
              <a:rPr lang="en-US" dirty="0"/>
              <a:t>Panama Papers</a:t>
            </a:r>
          </a:p>
          <a:p>
            <a:pPr marL="171450" indent="-171450">
              <a:buFont typeface="Wingdings" panose="05000000000000000000" pitchFamily="2" charset="2"/>
              <a:buChar char="v"/>
            </a:pP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1704921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1349616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1172099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endParaRPr lang="id-ID" dirty="0"/>
          </a:p>
        </p:txBody>
      </p:sp>
    </p:spTree>
    <p:extLst>
      <p:ext uri="{BB962C8B-B14F-4D97-AF65-F5344CB8AC3E}">
        <p14:creationId xmlns:p14="http://schemas.microsoft.com/office/powerpoint/2010/main" val="3219366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err="1"/>
              <a:t>Cerita</a:t>
            </a:r>
            <a:r>
              <a:rPr lang="en-AU" dirty="0"/>
              <a:t> </a:t>
            </a:r>
            <a:r>
              <a:rPr lang="en-AU" dirty="0" err="1"/>
              <a:t>kuliah</a:t>
            </a:r>
            <a:r>
              <a:rPr lang="en-AU" dirty="0"/>
              <a:t> </a:t>
            </a:r>
            <a:r>
              <a:rPr lang="en-AU" dirty="0" err="1"/>
              <a:t>umum</a:t>
            </a:r>
            <a:r>
              <a:rPr lang="en-AU" dirty="0"/>
              <a:t> di UI</a:t>
            </a:r>
          </a:p>
          <a:p>
            <a:pPr marL="171450" indent="-171450">
              <a:buFont typeface="Arial" panose="020B0604020202020204" pitchFamily="34" charset="0"/>
              <a:buChar char="•"/>
            </a:pPr>
            <a:endParaRPr lang="en-AU" dirty="0"/>
          </a:p>
        </p:txBody>
      </p:sp>
    </p:spTree>
    <p:extLst>
      <p:ext uri="{BB962C8B-B14F-4D97-AF65-F5344CB8AC3E}">
        <p14:creationId xmlns:p14="http://schemas.microsoft.com/office/powerpoint/2010/main" val="2840146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1116076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1205220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920444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r>
              <a:rPr lang="en-US" dirty="0" err="1"/>
              <a:t>Ini</a:t>
            </a:r>
            <a:r>
              <a:rPr lang="en-US" dirty="0"/>
              <a:t> </a:t>
            </a:r>
            <a:r>
              <a:rPr lang="en-US" dirty="0" err="1"/>
              <a:t>adalah</a:t>
            </a:r>
            <a:r>
              <a:rPr lang="en-US" dirty="0"/>
              <a:t> peta </a:t>
            </a:r>
            <a:r>
              <a:rPr lang="en-US" dirty="0" err="1"/>
              <a:t>sebagian</a:t>
            </a:r>
            <a:r>
              <a:rPr lang="en-US" dirty="0"/>
              <a:t> </a:t>
            </a:r>
            <a:r>
              <a:rPr lang="en-US" dirty="0" err="1"/>
              <a:t>besar</a:t>
            </a:r>
            <a:r>
              <a:rPr lang="en-US" dirty="0"/>
              <a:t> Teknik/</a:t>
            </a:r>
            <a:r>
              <a:rPr lang="en-US" dirty="0" err="1"/>
              <a:t>metode</a:t>
            </a:r>
            <a:r>
              <a:rPr lang="en-US" dirty="0"/>
              <a:t> yang </a:t>
            </a:r>
            <a:r>
              <a:rPr lang="en-US" dirty="0" err="1"/>
              <a:t>ada</a:t>
            </a:r>
            <a:r>
              <a:rPr lang="en-US" dirty="0"/>
              <a:t> di data science yang </a:t>
            </a:r>
            <a:r>
              <a:rPr lang="en-US" dirty="0" err="1"/>
              <a:t>sebagiannya</a:t>
            </a:r>
            <a:r>
              <a:rPr lang="en-US" dirty="0"/>
              <a:t> juga </a:t>
            </a:r>
            <a:r>
              <a:rPr lang="en-US" dirty="0" err="1"/>
              <a:t>digunakan</a:t>
            </a:r>
            <a:r>
              <a:rPr lang="en-US" dirty="0"/>
              <a:t> </a:t>
            </a:r>
            <a:r>
              <a:rPr lang="en-US" dirty="0" err="1"/>
              <a:t>dalam</a:t>
            </a:r>
            <a:r>
              <a:rPr lang="en-US" dirty="0"/>
              <a:t> </a:t>
            </a:r>
            <a:r>
              <a:rPr lang="en-US" dirty="0" err="1"/>
              <a:t>pengolahan</a:t>
            </a:r>
            <a:r>
              <a:rPr lang="en-US" dirty="0"/>
              <a:t> data </a:t>
            </a:r>
            <a:r>
              <a:rPr lang="en-US" dirty="0" err="1"/>
              <a:t>besar</a:t>
            </a:r>
            <a:r>
              <a:rPr lang="en-US" dirty="0"/>
              <a:t>.</a:t>
            </a:r>
          </a:p>
          <a:p>
            <a:pPr marL="181240" indent="-181240">
              <a:buFont typeface="Wingdings" panose="05000000000000000000" pitchFamily="2" charset="2"/>
              <a:buChar char="v"/>
            </a:pPr>
            <a:r>
              <a:rPr lang="en-US" dirty="0" err="1"/>
              <a:t>Namun</a:t>
            </a:r>
            <a:r>
              <a:rPr lang="en-US" dirty="0"/>
              <a:t> </a:t>
            </a:r>
            <a:r>
              <a:rPr lang="en-US" dirty="0" err="1"/>
              <a:t>jika</a:t>
            </a:r>
            <a:r>
              <a:rPr lang="en-US" dirty="0"/>
              <a:t> </a:t>
            </a:r>
            <a:r>
              <a:rPr lang="en-US" dirty="0" err="1"/>
              <a:t>dilihat</a:t>
            </a:r>
            <a:r>
              <a:rPr lang="en-US" dirty="0"/>
              <a:t> </a:t>
            </a:r>
            <a:r>
              <a:rPr lang="en-US" dirty="0" err="1"/>
              <a:t>perkomponen</a:t>
            </a:r>
            <a:r>
              <a:rPr lang="en-US" dirty="0"/>
              <a:t> </a:t>
            </a:r>
            <a:r>
              <a:rPr lang="en-US" dirty="0" err="1"/>
              <a:t>banyak</a:t>
            </a:r>
            <a:r>
              <a:rPr lang="en-US" dirty="0"/>
              <a:t> yang </a:t>
            </a:r>
            <a:r>
              <a:rPr lang="en-US" dirty="0" err="1"/>
              <a:t>mungkin</a:t>
            </a:r>
            <a:r>
              <a:rPr lang="en-US" dirty="0"/>
              <a:t> </a:t>
            </a:r>
            <a:r>
              <a:rPr lang="en-US" dirty="0" err="1"/>
              <a:t>akan</a:t>
            </a:r>
            <a:r>
              <a:rPr lang="en-US" dirty="0"/>
              <a:t> </a:t>
            </a:r>
            <a:r>
              <a:rPr lang="en-US" dirty="0" err="1"/>
              <a:t>bertanya</a:t>
            </a:r>
            <a:r>
              <a:rPr lang="en-US" dirty="0"/>
              <a:t>: “</a:t>
            </a:r>
            <a:r>
              <a:rPr lang="en-US" dirty="0" err="1"/>
              <a:t>bukankah</a:t>
            </a:r>
            <a:r>
              <a:rPr lang="en-US" dirty="0"/>
              <a:t> </a:t>
            </a:r>
            <a:r>
              <a:rPr lang="en-US" dirty="0" err="1"/>
              <a:t>itu</a:t>
            </a:r>
            <a:r>
              <a:rPr lang="en-US" dirty="0"/>
              <a:t> </a:t>
            </a:r>
            <a:r>
              <a:rPr lang="en-US" dirty="0" err="1"/>
              <a:t>sebagian</a:t>
            </a:r>
            <a:r>
              <a:rPr lang="en-US" dirty="0"/>
              <a:t> </a:t>
            </a:r>
            <a:r>
              <a:rPr lang="en-US" dirty="0" err="1"/>
              <a:t>besar</a:t>
            </a:r>
            <a:r>
              <a:rPr lang="en-US" dirty="0"/>
              <a:t> </a:t>
            </a:r>
            <a:r>
              <a:rPr lang="en-US" dirty="0" err="1"/>
              <a:t>sebenarnya</a:t>
            </a:r>
            <a:r>
              <a:rPr lang="en-US" dirty="0"/>
              <a:t> statistic?”</a:t>
            </a:r>
          </a:p>
          <a:p>
            <a:pPr marL="181240" indent="-181240">
              <a:buFont typeface="Wingdings" panose="05000000000000000000" pitchFamily="2" charset="2"/>
              <a:buChar char="v"/>
            </a:pPr>
            <a:r>
              <a:rPr lang="en-US" dirty="0" err="1"/>
              <a:t>Tanpa</a:t>
            </a:r>
            <a:r>
              <a:rPr lang="en-US" dirty="0"/>
              <a:t> </a:t>
            </a:r>
            <a:r>
              <a:rPr lang="en-US" dirty="0" err="1"/>
              <a:t>membahas</a:t>
            </a:r>
            <a:r>
              <a:rPr lang="en-US" dirty="0"/>
              <a:t> detail </a:t>
            </a:r>
            <a:r>
              <a:rPr lang="en-US" dirty="0" err="1"/>
              <a:t>lebih</a:t>
            </a:r>
            <a:r>
              <a:rPr lang="en-US" dirty="0"/>
              <a:t> </a:t>
            </a:r>
            <a:r>
              <a:rPr lang="en-US" dirty="0" err="1"/>
              <a:t>jauh</a:t>
            </a:r>
            <a:r>
              <a:rPr lang="en-US" dirty="0"/>
              <a:t> </a:t>
            </a:r>
            <a:r>
              <a:rPr lang="en-US" dirty="0" err="1"/>
              <a:t>bagian</a:t>
            </a:r>
            <a:r>
              <a:rPr lang="en-US" dirty="0"/>
              <a:t> </a:t>
            </a:r>
            <a:r>
              <a:rPr lang="en-US" dirty="0" err="1"/>
              <a:t>kanan</a:t>
            </a:r>
            <a:r>
              <a:rPr lang="en-US" dirty="0"/>
              <a:t> </a:t>
            </a:r>
            <a:r>
              <a:rPr lang="en-US" dirty="0" err="1"/>
              <a:t>mmg</a:t>
            </a:r>
            <a:r>
              <a:rPr lang="en-US" dirty="0"/>
              <a:t> </a:t>
            </a:r>
            <a:r>
              <a:rPr lang="en-US" dirty="0" err="1"/>
              <a:t>kebanyakan</a:t>
            </a:r>
            <a:r>
              <a:rPr lang="en-US" dirty="0"/>
              <a:t> </a:t>
            </a:r>
            <a:r>
              <a:rPr lang="en-US" dirty="0" err="1"/>
              <a:t>adalam</a:t>
            </a:r>
            <a:r>
              <a:rPr lang="en-US" dirty="0"/>
              <a:t> model-model yang </a:t>
            </a:r>
            <a:r>
              <a:rPr lang="en-US" dirty="0" err="1"/>
              <a:t>dipelajari</a:t>
            </a:r>
            <a:r>
              <a:rPr lang="en-US" dirty="0"/>
              <a:t> oleh para statistician.</a:t>
            </a:r>
          </a:p>
          <a:p>
            <a:pPr marL="181240" indent="-181240">
              <a:buFont typeface="Wingdings" panose="05000000000000000000" pitchFamily="2" charset="2"/>
              <a:buChar char="v"/>
            </a:pPr>
            <a:r>
              <a:rPr lang="en-US" dirty="0" err="1"/>
              <a:t>Menariknya</a:t>
            </a:r>
            <a:r>
              <a:rPr lang="en-US" dirty="0"/>
              <a:t> </a:t>
            </a:r>
            <a:r>
              <a:rPr lang="en-US" dirty="0" err="1"/>
              <a:t>sebgaian</a:t>
            </a:r>
            <a:r>
              <a:rPr lang="en-US" dirty="0"/>
              <a:t> </a:t>
            </a:r>
            <a:r>
              <a:rPr lang="en-US" dirty="0" err="1"/>
              <a:t>kiri</a:t>
            </a:r>
            <a:r>
              <a:rPr lang="en-US" dirty="0"/>
              <a:t> </a:t>
            </a:r>
            <a:r>
              <a:rPr lang="en-US" dirty="0" err="1"/>
              <a:t>lebih</a:t>
            </a:r>
            <a:r>
              <a:rPr lang="en-US" dirty="0"/>
              <a:t> </a:t>
            </a:r>
            <a:r>
              <a:rPr lang="en-US" dirty="0" err="1"/>
              <a:t>ke</a:t>
            </a:r>
            <a:r>
              <a:rPr lang="en-US" dirty="0"/>
              <a:t> Machine Learning dan Deep Learning.</a:t>
            </a:r>
          </a:p>
          <a:p>
            <a:pPr marL="181240" indent="-181240">
              <a:buFont typeface="Wingdings" panose="05000000000000000000" pitchFamily="2" charset="2"/>
              <a:buChar char="v"/>
            </a:pPr>
            <a:r>
              <a:rPr lang="en-US" dirty="0" err="1"/>
              <a:t>Lalu</a:t>
            </a:r>
            <a:r>
              <a:rPr lang="en-US" dirty="0"/>
              <a:t> </a:t>
            </a:r>
            <a:r>
              <a:rPr lang="en-US" dirty="0" err="1"/>
              <a:t>dimana</a:t>
            </a:r>
            <a:r>
              <a:rPr lang="en-US" dirty="0"/>
              <a:t> </a:t>
            </a:r>
            <a:r>
              <a:rPr lang="en-US" dirty="0" err="1"/>
              <a:t>letak</a:t>
            </a:r>
            <a:r>
              <a:rPr lang="en-US" dirty="0"/>
              <a:t> Data Science-</a:t>
            </a:r>
            <a:r>
              <a:rPr lang="en-US" dirty="0" err="1"/>
              <a:t>nya</a:t>
            </a:r>
            <a:r>
              <a:rPr lang="en-US" dirty="0"/>
              <a:t>? … “</a:t>
            </a:r>
            <a:r>
              <a:rPr lang="en-US" dirty="0" err="1"/>
              <a:t>Menurut</a:t>
            </a:r>
            <a:r>
              <a:rPr lang="en-US" dirty="0"/>
              <a:t> </a:t>
            </a:r>
            <a:r>
              <a:rPr lang="en-US" dirty="0" err="1"/>
              <a:t>saya</a:t>
            </a:r>
            <a:r>
              <a:rPr lang="en-US" dirty="0"/>
              <a:t>”/</a:t>
            </a:r>
            <a:r>
              <a:rPr lang="en-US" dirty="0" err="1"/>
              <a:t>opini</a:t>
            </a:r>
            <a:r>
              <a:rPr lang="en-US" dirty="0"/>
              <a:t> </a:t>
            </a:r>
            <a:r>
              <a:rPr lang="en-US" dirty="0" err="1"/>
              <a:t>saya</a:t>
            </a:r>
            <a:r>
              <a:rPr lang="en-US" dirty="0"/>
              <a:t> DS di peta </a:t>
            </a:r>
            <a:r>
              <a:rPr lang="en-US" dirty="0" err="1"/>
              <a:t>ini</a:t>
            </a:r>
            <a:r>
              <a:rPr lang="en-US" dirty="0"/>
              <a:t> </a:t>
            </a:r>
            <a:r>
              <a:rPr lang="en-US" dirty="0" err="1"/>
              <a:t>justru</a:t>
            </a:r>
            <a:r>
              <a:rPr lang="en-US" dirty="0"/>
              <a:t> </a:t>
            </a:r>
            <a:r>
              <a:rPr lang="en-US" dirty="0" err="1"/>
              <a:t>terletak</a:t>
            </a:r>
            <a:r>
              <a:rPr lang="en-US" dirty="0"/>
              <a:t> pada </a:t>
            </a:r>
            <a:r>
              <a:rPr lang="en-US" dirty="0" err="1"/>
              <a:t>kombinasi</a:t>
            </a:r>
            <a:r>
              <a:rPr lang="en-US" dirty="0"/>
              <a:t> </a:t>
            </a:r>
            <a:r>
              <a:rPr lang="en-US" dirty="0" err="1"/>
              <a:t>dari</a:t>
            </a:r>
            <a:r>
              <a:rPr lang="en-US" dirty="0"/>
              <a:t> Teknik yang </a:t>
            </a:r>
            <a:r>
              <a:rPr lang="en-US" dirty="0" err="1"/>
              <a:t>ada</a:t>
            </a:r>
            <a:r>
              <a:rPr lang="en-US" dirty="0"/>
              <a:t>.</a:t>
            </a:r>
          </a:p>
          <a:p>
            <a:pPr marL="181240" indent="-181240">
              <a:buFont typeface="Wingdings" panose="05000000000000000000" pitchFamily="2" charset="2"/>
              <a:buChar char="v"/>
            </a:pPr>
            <a:r>
              <a:rPr lang="en-US" dirty="0" err="1"/>
              <a:t>Supaya</a:t>
            </a:r>
            <a:r>
              <a:rPr lang="en-US" dirty="0"/>
              <a:t> </a:t>
            </a:r>
            <a:r>
              <a:rPr lang="en-US" dirty="0" err="1"/>
              <a:t>lebih</a:t>
            </a:r>
            <a:r>
              <a:rPr lang="en-US" dirty="0"/>
              <a:t> </a:t>
            </a:r>
            <a:r>
              <a:rPr lang="en-US" dirty="0" err="1"/>
              <a:t>jelas</a:t>
            </a:r>
            <a:r>
              <a:rPr lang="en-US" dirty="0"/>
              <a:t> </a:t>
            </a:r>
            <a:r>
              <a:rPr lang="en-US" dirty="0" err="1"/>
              <a:t>saya</a:t>
            </a:r>
            <a:r>
              <a:rPr lang="en-US" dirty="0"/>
              <a:t> </a:t>
            </a:r>
            <a:r>
              <a:rPr lang="en-US" dirty="0" err="1"/>
              <a:t>berikan</a:t>
            </a:r>
            <a:r>
              <a:rPr lang="en-US" dirty="0"/>
              <a:t> </a:t>
            </a:r>
            <a:r>
              <a:rPr lang="en-US" dirty="0" err="1"/>
              <a:t>sebuah</a:t>
            </a:r>
            <a:r>
              <a:rPr lang="en-US" dirty="0"/>
              <a:t> </a:t>
            </a:r>
            <a:r>
              <a:rPr lang="en-US" dirty="0" err="1"/>
              <a:t>contoh</a:t>
            </a:r>
            <a:r>
              <a:rPr lang="en-US" dirty="0"/>
              <a:t>.</a:t>
            </a:r>
            <a:endParaRPr lang="id-ID" dirty="0"/>
          </a:p>
        </p:txBody>
      </p:sp>
    </p:spTree>
    <p:extLst>
      <p:ext uri="{BB962C8B-B14F-4D97-AF65-F5344CB8AC3E}">
        <p14:creationId xmlns:p14="http://schemas.microsoft.com/office/powerpoint/2010/main" val="3261403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r>
              <a:rPr lang="en-US" dirty="0"/>
              <a:t> </a:t>
            </a:r>
            <a:r>
              <a:rPr lang="en-US" dirty="0" err="1"/>
              <a:t>Itulah</a:t>
            </a:r>
            <a:r>
              <a:rPr lang="en-US" dirty="0"/>
              <a:t> </a:t>
            </a:r>
            <a:r>
              <a:rPr lang="en-US" dirty="0" err="1"/>
              <a:t>mengapa</a:t>
            </a:r>
            <a:r>
              <a:rPr lang="en-US" dirty="0"/>
              <a:t> </a:t>
            </a:r>
            <a:r>
              <a:rPr lang="en-US" dirty="0" err="1"/>
              <a:t>banyak</a:t>
            </a:r>
            <a:r>
              <a:rPr lang="en-US" dirty="0"/>
              <a:t> </a:t>
            </a:r>
            <a:r>
              <a:rPr lang="en-US" dirty="0" err="1"/>
              <a:t>yg</a:t>
            </a:r>
            <a:r>
              <a:rPr lang="en-US" dirty="0"/>
              <a:t> </a:t>
            </a:r>
            <a:r>
              <a:rPr lang="en-US" dirty="0" err="1"/>
              <a:t>mendefinisikan</a:t>
            </a:r>
            <a:r>
              <a:rPr lang="en-US" dirty="0"/>
              <a:t> DS </a:t>
            </a:r>
            <a:r>
              <a:rPr lang="en-US" dirty="0" err="1"/>
              <a:t>sebagai</a:t>
            </a:r>
            <a:r>
              <a:rPr lang="en-US" dirty="0"/>
              <a:t> </a:t>
            </a:r>
            <a:r>
              <a:rPr lang="en-US" dirty="0" err="1"/>
              <a:t>kombinasi</a:t>
            </a:r>
            <a:r>
              <a:rPr lang="en-US" dirty="0"/>
              <a:t> </a:t>
            </a:r>
            <a:r>
              <a:rPr lang="en-US" dirty="0" err="1"/>
              <a:t>dari</a:t>
            </a:r>
            <a:r>
              <a:rPr lang="en-US" dirty="0"/>
              <a:t> </a:t>
            </a:r>
            <a:r>
              <a:rPr lang="en-US" dirty="0" err="1"/>
              <a:t>berbagai</a:t>
            </a:r>
            <a:r>
              <a:rPr lang="en-US" dirty="0"/>
              <a:t> </a:t>
            </a:r>
            <a:r>
              <a:rPr lang="en-US" dirty="0" err="1"/>
              <a:t>bidang</a:t>
            </a:r>
            <a:r>
              <a:rPr lang="en-US" dirty="0"/>
              <a:t> </a:t>
            </a:r>
            <a:r>
              <a:rPr lang="en-US" dirty="0" err="1"/>
              <a:t>ilmu</a:t>
            </a:r>
            <a:r>
              <a:rPr lang="en-US" dirty="0"/>
              <a:t>.</a:t>
            </a:r>
          </a:p>
          <a:p>
            <a:pPr marL="181240" indent="-181240">
              <a:buFont typeface="Wingdings" panose="05000000000000000000" pitchFamily="2" charset="2"/>
              <a:buChar char="v"/>
            </a:pPr>
            <a:r>
              <a:rPr lang="en-US" dirty="0"/>
              <a:t>“Science”-</a:t>
            </a:r>
            <a:r>
              <a:rPr lang="en-US" dirty="0" err="1"/>
              <a:t>nya</a:t>
            </a:r>
            <a:r>
              <a:rPr lang="en-US" dirty="0"/>
              <a:t> </a:t>
            </a:r>
            <a:r>
              <a:rPr lang="en-US" dirty="0" err="1"/>
              <a:t>sendiri</a:t>
            </a:r>
            <a:r>
              <a:rPr lang="en-US" dirty="0"/>
              <a:t> </a:t>
            </a:r>
            <a:r>
              <a:rPr lang="en-US" dirty="0" err="1"/>
              <a:t>karena</a:t>
            </a:r>
            <a:r>
              <a:rPr lang="en-US" dirty="0"/>
              <a:t> </a:t>
            </a:r>
            <a:r>
              <a:rPr lang="en-US" dirty="0" err="1"/>
              <a:t>seringnya</a:t>
            </a:r>
            <a:r>
              <a:rPr lang="en-US" dirty="0"/>
              <a:t> </a:t>
            </a:r>
            <a:r>
              <a:rPr lang="en-US" dirty="0" err="1"/>
              <a:t>kita</a:t>
            </a:r>
            <a:r>
              <a:rPr lang="en-US" dirty="0"/>
              <a:t> </a:t>
            </a:r>
            <a:r>
              <a:rPr lang="en-US" dirty="0" err="1"/>
              <a:t>harus</a:t>
            </a:r>
            <a:r>
              <a:rPr lang="en-US" dirty="0"/>
              <a:t> men-”twist” model yang </a:t>
            </a:r>
            <a:r>
              <a:rPr lang="en-US" dirty="0" err="1"/>
              <a:t>ada</a:t>
            </a:r>
            <a:r>
              <a:rPr lang="en-US" dirty="0"/>
              <a:t> (</a:t>
            </a:r>
            <a:r>
              <a:rPr lang="en-US" dirty="0" err="1"/>
              <a:t>tidak</a:t>
            </a:r>
            <a:r>
              <a:rPr lang="en-US" dirty="0"/>
              <a:t> </a:t>
            </a:r>
            <a:r>
              <a:rPr lang="en-US" dirty="0" err="1"/>
              <a:t>langsung</a:t>
            </a:r>
            <a:r>
              <a:rPr lang="en-US" dirty="0"/>
              <a:t> </a:t>
            </a:r>
            <a:r>
              <a:rPr lang="en-US" dirty="0" err="1"/>
              <a:t>pakai</a:t>
            </a:r>
            <a:r>
              <a:rPr lang="en-US" dirty="0"/>
              <a:t>) </a:t>
            </a:r>
            <a:r>
              <a:rPr lang="en-US" dirty="0" err="1"/>
              <a:t>seperti</a:t>
            </a:r>
            <a:r>
              <a:rPr lang="en-US" dirty="0"/>
              <a:t> data mining.</a:t>
            </a:r>
            <a:endParaRPr lang="id-ID" dirty="0"/>
          </a:p>
        </p:txBody>
      </p:sp>
    </p:spTree>
    <p:extLst>
      <p:ext uri="{BB962C8B-B14F-4D97-AF65-F5344CB8AC3E}">
        <p14:creationId xmlns:p14="http://schemas.microsoft.com/office/powerpoint/2010/main" val="4060709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About solving problems related to current data trends: fast growing, varied formats, can be large, etc.</a:t>
            </a:r>
          </a:p>
        </p:txBody>
      </p:sp>
    </p:spTree>
    <p:extLst>
      <p:ext uri="{BB962C8B-B14F-4D97-AF65-F5344CB8AC3E}">
        <p14:creationId xmlns:p14="http://schemas.microsoft.com/office/powerpoint/2010/main" val="368900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endParaRPr lang="en-US" dirty="0"/>
          </a:p>
        </p:txBody>
      </p:sp>
    </p:spTree>
    <p:extLst>
      <p:ext uri="{BB962C8B-B14F-4D97-AF65-F5344CB8AC3E}">
        <p14:creationId xmlns:p14="http://schemas.microsoft.com/office/powerpoint/2010/main" val="3735017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endParaRPr lang="en-US" dirty="0"/>
          </a:p>
        </p:txBody>
      </p:sp>
    </p:spTree>
    <p:extLst>
      <p:ext uri="{BB962C8B-B14F-4D97-AF65-F5344CB8AC3E}">
        <p14:creationId xmlns:p14="http://schemas.microsoft.com/office/powerpoint/2010/main" val="643727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1461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Pengalaman</a:t>
            </a:r>
            <a:r>
              <a:rPr lang="en-US" dirty="0"/>
              <a:t> TNI</a:t>
            </a:r>
          </a:p>
          <a:p>
            <a:pPr marL="171450" indent="-171450">
              <a:buFont typeface="Arial" panose="020B0604020202020204" pitchFamily="34" charset="0"/>
              <a:buChar char="•"/>
            </a:pPr>
            <a:r>
              <a:rPr lang="en-US" dirty="0" err="1"/>
              <a:t>Pengalaman</a:t>
            </a:r>
            <a:r>
              <a:rPr lang="en-US" dirty="0"/>
              <a:t> SED, Tohoku, </a:t>
            </a:r>
            <a:r>
              <a:rPr lang="en-US" dirty="0" err="1"/>
              <a:t>dll</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409505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endParaRPr lang="id-ID" dirty="0"/>
          </a:p>
        </p:txBody>
      </p:sp>
    </p:spTree>
    <p:extLst>
      <p:ext uri="{BB962C8B-B14F-4D97-AF65-F5344CB8AC3E}">
        <p14:creationId xmlns:p14="http://schemas.microsoft.com/office/powerpoint/2010/main" val="108267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Saya </a:t>
            </a:r>
            <a:r>
              <a:rPr lang="en-US" dirty="0" err="1"/>
              <a:t>fikir</a:t>
            </a:r>
            <a:r>
              <a:rPr lang="en-US" dirty="0"/>
              <a:t> </a:t>
            </a:r>
            <a:r>
              <a:rPr lang="en-US" dirty="0" err="1"/>
              <a:t>hal</a:t>
            </a:r>
            <a:r>
              <a:rPr lang="en-US" dirty="0"/>
              <a:t> </a:t>
            </a:r>
            <a:r>
              <a:rPr lang="en-US" dirty="0" err="1"/>
              <a:t>ini</a:t>
            </a:r>
            <a:r>
              <a:rPr lang="en-US" dirty="0"/>
              <a:t> </a:t>
            </a:r>
            <a:r>
              <a:rPr lang="en-US" dirty="0" err="1"/>
              <a:t>sdh</a:t>
            </a:r>
            <a:r>
              <a:rPr lang="en-US" dirty="0"/>
              <a:t> </a:t>
            </a:r>
            <a:r>
              <a:rPr lang="en-US" dirty="0" err="1"/>
              <a:t>tidak</a:t>
            </a:r>
            <a:r>
              <a:rPr lang="en-US" dirty="0"/>
              <a:t> </a:t>
            </a:r>
            <a:r>
              <a:rPr lang="en-US" dirty="0" err="1"/>
              <a:t>asing</a:t>
            </a:r>
            <a:r>
              <a:rPr lang="en-US" dirty="0"/>
              <a:t> </a:t>
            </a:r>
            <a:r>
              <a:rPr lang="en-US" dirty="0" err="1"/>
              <a:t>lagi</a:t>
            </a:r>
            <a:r>
              <a:rPr lang="en-US" dirty="0"/>
              <a:t>.</a:t>
            </a:r>
          </a:p>
          <a:p>
            <a:pPr marL="171450" indent="-171450">
              <a:buFont typeface="Arial" panose="020B0604020202020204" pitchFamily="34" charset="0"/>
              <a:buChar char="•"/>
            </a:pPr>
            <a:r>
              <a:rPr lang="en-US" dirty="0" err="1"/>
              <a:t>Industri</a:t>
            </a:r>
            <a:r>
              <a:rPr lang="en-US" dirty="0"/>
              <a:t> 4.0 </a:t>
            </a:r>
            <a:r>
              <a:rPr lang="en-US" dirty="0" err="1"/>
              <a:t>adalah</a:t>
            </a:r>
            <a:r>
              <a:rPr lang="en-US" dirty="0"/>
              <a:t> milestone </a:t>
            </a:r>
            <a:r>
              <a:rPr lang="en-US" dirty="0" err="1"/>
              <a:t>atau</a:t>
            </a:r>
            <a:r>
              <a:rPr lang="en-US" dirty="0"/>
              <a:t> </a:t>
            </a:r>
            <a:r>
              <a:rPr lang="en-US" dirty="0" err="1"/>
              <a:t>penanda</a:t>
            </a:r>
            <a:r>
              <a:rPr lang="en-US" dirty="0"/>
              <a:t> era, </a:t>
            </a:r>
            <a:r>
              <a:rPr lang="en-US" dirty="0" err="1"/>
              <a:t>dimulai</a:t>
            </a:r>
            <a:r>
              <a:rPr lang="en-US" dirty="0"/>
              <a:t> </a:t>
            </a:r>
            <a:r>
              <a:rPr lang="en-US" dirty="0" err="1"/>
              <a:t>dengan</a:t>
            </a:r>
            <a:r>
              <a:rPr lang="en-US" dirty="0"/>
              <a:t> </a:t>
            </a:r>
            <a:r>
              <a:rPr lang="en-US" dirty="0" err="1"/>
              <a:t>penggunaan</a:t>
            </a:r>
            <a:r>
              <a:rPr lang="en-US" dirty="0"/>
              <a:t> </a:t>
            </a:r>
            <a:r>
              <a:rPr lang="en-US" dirty="0" err="1"/>
              <a:t>mesin</a:t>
            </a:r>
            <a:r>
              <a:rPr lang="en-US" dirty="0"/>
              <a:t> </a:t>
            </a:r>
            <a:r>
              <a:rPr lang="en-US" dirty="0" err="1"/>
              <a:t>uap</a:t>
            </a:r>
            <a:r>
              <a:rPr lang="en-US" dirty="0"/>
              <a:t>, </a:t>
            </a:r>
            <a:r>
              <a:rPr lang="en-US" dirty="0" err="1"/>
              <a:t>listrik</a:t>
            </a:r>
            <a:r>
              <a:rPr lang="en-US" dirty="0"/>
              <a:t>, robot, </a:t>
            </a:r>
            <a:r>
              <a:rPr lang="en-US" dirty="0" err="1"/>
              <a:t>hingga</a:t>
            </a:r>
            <a:r>
              <a:rPr lang="en-US" dirty="0"/>
              <a:t> </a:t>
            </a:r>
            <a:r>
              <a:rPr lang="en-US" dirty="0" err="1"/>
              <a:t>saat</a:t>
            </a:r>
            <a:r>
              <a:rPr lang="en-US" dirty="0"/>
              <a:t> </a:t>
            </a:r>
            <a:r>
              <a:rPr lang="en-US" dirty="0" err="1"/>
              <a:t>ini</a:t>
            </a:r>
            <a:r>
              <a:rPr lang="en-US" dirty="0"/>
              <a:t> Data, Science, IoT, dan Big Data.</a:t>
            </a:r>
          </a:p>
          <a:p>
            <a:pPr marL="171450" indent="-171450">
              <a:buFont typeface="Arial" panose="020B0604020202020204" pitchFamily="34" charset="0"/>
              <a:buChar char="•"/>
            </a:pPr>
            <a:r>
              <a:rPr lang="en-US" b="1" dirty="0"/>
              <a:t>“</a:t>
            </a:r>
            <a:r>
              <a:rPr lang="en-US" b="1" dirty="0" err="1"/>
              <a:t>Jaman</a:t>
            </a:r>
            <a:r>
              <a:rPr lang="en-US" b="1" dirty="0"/>
              <a:t> </a:t>
            </a:r>
            <a:r>
              <a:rPr lang="en-US" b="1" dirty="0" err="1"/>
              <a:t>telah</a:t>
            </a:r>
            <a:r>
              <a:rPr lang="en-US" b="1" dirty="0"/>
              <a:t> </a:t>
            </a:r>
            <a:r>
              <a:rPr lang="en-US" b="1" dirty="0" err="1"/>
              <a:t>berubah</a:t>
            </a:r>
            <a:r>
              <a:rPr lang="en-US" b="1" dirty="0"/>
              <a:t>”</a:t>
            </a:r>
          </a:p>
          <a:p>
            <a:pPr marL="171450" indent="-171450">
              <a:buFont typeface="Arial" panose="020B0604020202020204" pitchFamily="34" charset="0"/>
              <a:buChar char="•"/>
            </a:pPr>
            <a:r>
              <a:rPr lang="en-US" dirty="0"/>
              <a:t>Industry 4.0 </a:t>
            </a:r>
            <a:r>
              <a:rPr lang="en-US" dirty="0" err="1"/>
              <a:t>jika</a:t>
            </a:r>
            <a:r>
              <a:rPr lang="en-US" dirty="0"/>
              <a:t> </a:t>
            </a:r>
            <a:r>
              <a:rPr lang="en-US" dirty="0" err="1"/>
              <a:t>dirangkum</a:t>
            </a:r>
            <a:r>
              <a:rPr lang="en-US" dirty="0"/>
              <a:t> </a:t>
            </a:r>
            <a:r>
              <a:rPr lang="en-US" dirty="0" err="1"/>
              <a:t>dalam</a:t>
            </a:r>
            <a:r>
              <a:rPr lang="en-US" dirty="0"/>
              <a:t> </a:t>
            </a:r>
            <a:r>
              <a:rPr lang="en-US" dirty="0" err="1"/>
              <a:t>satu</a:t>
            </a:r>
            <a:r>
              <a:rPr lang="en-US" dirty="0"/>
              <a:t> kata </a:t>
            </a:r>
            <a:r>
              <a:rPr lang="en-US" dirty="0" err="1"/>
              <a:t>adalah</a:t>
            </a:r>
            <a:r>
              <a:rPr lang="en-US" dirty="0"/>
              <a:t> “Data”</a:t>
            </a:r>
            <a:endParaRPr lang="id-ID" dirty="0"/>
          </a:p>
        </p:txBody>
      </p:sp>
    </p:spTree>
    <p:extLst>
      <p:ext uri="{BB962C8B-B14F-4D97-AF65-F5344CB8AC3E}">
        <p14:creationId xmlns:p14="http://schemas.microsoft.com/office/powerpoint/2010/main" val="398471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r>
              <a:rPr lang="en-US" dirty="0"/>
              <a:t>Kerajaan </a:t>
            </a:r>
            <a:r>
              <a:rPr lang="en-US" dirty="0" err="1"/>
              <a:t>api-nya</a:t>
            </a:r>
            <a:r>
              <a:rPr lang="en-US" dirty="0"/>
              <a:t> </a:t>
            </a:r>
            <a:r>
              <a:rPr lang="en-US" dirty="0" err="1"/>
              <a:t>MedSos</a:t>
            </a:r>
            <a:r>
              <a:rPr lang="en-US" dirty="0"/>
              <a:t>, Smartphones, IoT/sensors, satellite, </a:t>
            </a:r>
            <a:r>
              <a:rPr lang="en-US" dirty="0" err="1"/>
              <a:t>etc</a:t>
            </a:r>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300" b="0" i="0" u="none" strike="noStrike" kern="1200" cap="none" spc="0" normalizeH="0" baseline="0" noProof="0">
                <a:ln>
                  <a:noFill/>
                </a:ln>
                <a:solidFill>
                  <a:prstClr val="black"/>
                </a:solidFill>
                <a:effectLst/>
                <a:uLnTx/>
                <a:uFillTx/>
                <a:latin typeface="Calibri"/>
                <a:ea typeface="굴림" pitchFamily="50" charset="-127"/>
                <a:cs typeface="+mn-cs"/>
              </a:rPr>
              <a:pPr marL="0" marR="0" lvl="0" indent="0" algn="r" defTabSz="966612"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1514122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endParaRPr lang="id-ID" dirty="0"/>
          </a:p>
        </p:txBody>
      </p:sp>
    </p:spTree>
    <p:extLst>
      <p:ext uri="{BB962C8B-B14F-4D97-AF65-F5344CB8AC3E}">
        <p14:creationId xmlns:p14="http://schemas.microsoft.com/office/powerpoint/2010/main" val="2960219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v"/>
            </a:pPr>
            <a:endParaRPr lang="id-ID" dirty="0"/>
          </a:p>
        </p:txBody>
      </p:sp>
    </p:spTree>
    <p:extLst>
      <p:ext uri="{BB962C8B-B14F-4D97-AF65-F5344CB8AC3E}">
        <p14:creationId xmlns:p14="http://schemas.microsoft.com/office/powerpoint/2010/main" val="947761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v"/>
            </a:pPr>
            <a:r>
              <a:rPr lang="en-US" sz="3400" dirty="0"/>
              <a:t>  </a:t>
            </a:r>
            <a:r>
              <a:rPr lang="en-US" sz="3400" dirty="0" err="1"/>
              <a:t>Disini</a:t>
            </a:r>
            <a:r>
              <a:rPr lang="en-US" sz="3400" dirty="0"/>
              <a:t> </a:t>
            </a:r>
            <a:r>
              <a:rPr lang="en-US" sz="3400" dirty="0" err="1"/>
              <a:t>polanya</a:t>
            </a:r>
            <a:r>
              <a:rPr lang="en-US" sz="3400" dirty="0"/>
              <a:t> </a:t>
            </a:r>
            <a:r>
              <a:rPr lang="en-US" sz="3400" dirty="0" err="1"/>
              <a:t>masih</a:t>
            </a:r>
            <a:r>
              <a:rPr lang="en-US" sz="3400" dirty="0"/>
              <a:t> </a:t>
            </a:r>
            <a:r>
              <a:rPr lang="en-US" sz="3400" dirty="0" err="1"/>
              <a:t>variasi</a:t>
            </a:r>
            <a:r>
              <a:rPr lang="en-US" sz="3400" dirty="0"/>
              <a:t> </a:t>
            </a:r>
            <a:r>
              <a:rPr lang="en-US" sz="3400" dirty="0" err="1"/>
              <a:t>dari</a:t>
            </a:r>
            <a:r>
              <a:rPr lang="en-US" sz="3400" dirty="0"/>
              <a:t> </a:t>
            </a:r>
            <a:r>
              <a:rPr lang="en-US" sz="3400" dirty="0" err="1"/>
              <a:t>pemodelan</a:t>
            </a:r>
            <a:r>
              <a:rPr lang="en-US" sz="3400" dirty="0"/>
              <a:t>: by </a:t>
            </a:r>
            <a:r>
              <a:rPr lang="en-US" sz="3400" dirty="0" err="1"/>
              <a:t>frekuensi</a:t>
            </a:r>
            <a:r>
              <a:rPr lang="en-US" sz="3400" dirty="0"/>
              <a:t> (tree), </a:t>
            </a:r>
            <a:r>
              <a:rPr lang="en-US" sz="3400" dirty="0" err="1"/>
              <a:t>geometri</a:t>
            </a:r>
            <a:r>
              <a:rPr lang="en-US" sz="3400" dirty="0"/>
              <a:t>/margin di SVM, similarity </a:t>
            </a:r>
            <a:r>
              <a:rPr lang="en-US" sz="3400" dirty="0" err="1"/>
              <a:t>kNN</a:t>
            </a:r>
            <a:r>
              <a:rPr lang="en-US" sz="3400" dirty="0"/>
              <a:t>, NN </a:t>
            </a:r>
            <a:r>
              <a:rPr lang="en-US" sz="3400" dirty="0" err="1"/>
              <a:t>dgn</a:t>
            </a:r>
            <a:r>
              <a:rPr lang="en-US" sz="3400" dirty="0"/>
              <a:t> </a:t>
            </a:r>
            <a:r>
              <a:rPr lang="en-US" sz="3400" dirty="0" err="1"/>
              <a:t>netwok</a:t>
            </a:r>
            <a:r>
              <a:rPr lang="en-US" sz="3400" dirty="0"/>
              <a:t> based model, </a:t>
            </a:r>
            <a:r>
              <a:rPr lang="en-US" sz="3400" dirty="0" err="1"/>
              <a:t>dsb</a:t>
            </a:r>
            <a:endParaRPr lang="en-US" sz="3400" dirty="0"/>
          </a:p>
          <a:p>
            <a:pPr marL="191589" indent="-191589">
              <a:buFont typeface="Wingdings" panose="05000000000000000000" pitchFamily="2" charset="2"/>
              <a:buChar char="v"/>
            </a:pPr>
            <a:r>
              <a:rPr lang="en-US" sz="3400" dirty="0" err="1"/>
              <a:t>Apakah</a:t>
            </a:r>
            <a:r>
              <a:rPr lang="en-US" sz="3400" dirty="0"/>
              <a:t> trend “approach” </a:t>
            </a:r>
            <a:r>
              <a:rPr lang="en-US" sz="3400" dirty="0" err="1"/>
              <a:t>ini</a:t>
            </a:r>
            <a:r>
              <a:rPr lang="en-US" sz="3400" dirty="0"/>
              <a:t> </a:t>
            </a:r>
            <a:r>
              <a:rPr lang="en-US" sz="3400" dirty="0" err="1"/>
              <a:t>akan</a:t>
            </a:r>
            <a:r>
              <a:rPr lang="en-US" sz="3400" dirty="0"/>
              <a:t> </a:t>
            </a:r>
            <a:r>
              <a:rPr lang="en-US" sz="3400" dirty="0" err="1"/>
              <a:t>berlanjut</a:t>
            </a:r>
            <a:r>
              <a:rPr lang="en-US" sz="3400" dirty="0"/>
              <a:t>.</a:t>
            </a:r>
          </a:p>
          <a:p>
            <a:pPr marL="191589" indent="-191589">
              <a:buFont typeface="Wingdings" panose="05000000000000000000" pitchFamily="2" charset="2"/>
              <a:buChar char="v"/>
            </a:pPr>
            <a:r>
              <a:rPr lang="en-US" sz="3400" dirty="0" err="1"/>
              <a:t>Perhatikan</a:t>
            </a:r>
            <a:r>
              <a:rPr lang="en-US" sz="3400" dirty="0"/>
              <a:t> scale </a:t>
            </a:r>
            <a:r>
              <a:rPr lang="en-US" sz="3400" dirty="0" err="1"/>
              <a:t>timelinenya</a:t>
            </a:r>
            <a:r>
              <a:rPr lang="en-US" sz="3400" dirty="0"/>
              <a:t> </a:t>
            </a:r>
            <a:r>
              <a:rPr lang="en-US" sz="3400" dirty="0" err="1"/>
              <a:t>agak</a:t>
            </a:r>
            <a:r>
              <a:rPr lang="en-US" sz="3400" dirty="0"/>
              <a:t> Panjang.</a:t>
            </a:r>
          </a:p>
          <a:p>
            <a:pPr marL="191589" indent="-191589">
              <a:buFont typeface="Wingdings" panose="05000000000000000000" pitchFamily="2" charset="2"/>
              <a:buChar char="v"/>
            </a:pPr>
            <a:r>
              <a:rPr lang="en-US" sz="3400" dirty="0"/>
              <a:t>Kita </a:t>
            </a:r>
            <a:r>
              <a:rPr lang="en-US" sz="3400" dirty="0" err="1"/>
              <a:t>harus</a:t>
            </a:r>
            <a:r>
              <a:rPr lang="en-US" sz="3400" dirty="0"/>
              <a:t> </a:t>
            </a:r>
            <a:r>
              <a:rPr lang="en-US" sz="3400" dirty="0" err="1"/>
              <a:t>jeli</a:t>
            </a:r>
            <a:r>
              <a:rPr lang="en-US" sz="3400" dirty="0"/>
              <a:t> </a:t>
            </a:r>
            <a:r>
              <a:rPr lang="en-US" sz="3400" dirty="0" err="1"/>
              <a:t>melihat</a:t>
            </a:r>
            <a:r>
              <a:rPr lang="en-US" sz="3400" dirty="0"/>
              <a:t> trend </a:t>
            </a:r>
            <a:r>
              <a:rPr lang="en-US" sz="3400" dirty="0" err="1"/>
              <a:t>jangka</a:t>
            </a:r>
            <a:r>
              <a:rPr lang="en-US" sz="3400" dirty="0"/>
              <a:t> Panjang dan trend </a:t>
            </a:r>
            <a:r>
              <a:rPr lang="en-US" sz="3400" dirty="0" err="1"/>
              <a:t>jangka</a:t>
            </a:r>
            <a:r>
              <a:rPr lang="en-US" sz="3400" dirty="0"/>
              <a:t> </a:t>
            </a:r>
            <a:r>
              <a:rPr lang="en-US" sz="3400" dirty="0" err="1"/>
              <a:t>pendek</a:t>
            </a:r>
            <a:r>
              <a:rPr lang="en-US" sz="3400" dirty="0"/>
              <a:t>.</a:t>
            </a:r>
          </a:p>
          <a:p>
            <a:pPr marL="191589" indent="-191589">
              <a:buFont typeface="Wingdings" panose="05000000000000000000" pitchFamily="2" charset="2"/>
              <a:buChar char="v"/>
            </a:pPr>
            <a:r>
              <a:rPr lang="en-US" sz="3400" dirty="0" err="1"/>
              <a:t>Setiap</a:t>
            </a:r>
            <a:r>
              <a:rPr lang="en-US" sz="3400" dirty="0"/>
              <a:t> </a:t>
            </a:r>
            <a:r>
              <a:rPr lang="en-US" sz="3400" dirty="0" err="1"/>
              <a:t>sekitar</a:t>
            </a:r>
            <a:r>
              <a:rPr lang="en-US" sz="3400" dirty="0"/>
              <a:t> 10-15 </a:t>
            </a:r>
            <a:r>
              <a:rPr lang="en-US" sz="3400" dirty="0" err="1"/>
              <a:t>tahun</a:t>
            </a:r>
            <a:r>
              <a:rPr lang="en-US" sz="3400" dirty="0"/>
              <a:t> </a:t>
            </a:r>
            <a:r>
              <a:rPr lang="en-US" sz="3400" dirty="0" err="1"/>
              <a:t>ada</a:t>
            </a:r>
            <a:r>
              <a:rPr lang="en-US" sz="3400" dirty="0"/>
              <a:t> </a:t>
            </a:r>
            <a:r>
              <a:rPr lang="en-US" sz="3400" dirty="0" err="1"/>
              <a:t>pendekatan</a:t>
            </a:r>
            <a:r>
              <a:rPr lang="en-US" sz="3400" dirty="0"/>
              <a:t> </a:t>
            </a:r>
            <a:r>
              <a:rPr lang="en-US" sz="3400" dirty="0" err="1"/>
              <a:t>yg</a:t>
            </a:r>
            <a:r>
              <a:rPr lang="en-US" sz="3400" dirty="0"/>
              <a:t> “</a:t>
            </a:r>
            <a:r>
              <a:rPr lang="en-US" sz="3400" dirty="0" err="1"/>
              <a:t>baru</a:t>
            </a:r>
            <a:r>
              <a:rPr lang="en-US" sz="3400" dirty="0"/>
              <a:t>”, </a:t>
            </a:r>
            <a:r>
              <a:rPr lang="en-US" sz="3400" dirty="0" err="1"/>
              <a:t>noveltynya</a:t>
            </a:r>
            <a:r>
              <a:rPr lang="en-US" sz="3400" dirty="0"/>
              <a:t> </a:t>
            </a:r>
            <a:r>
              <a:rPr lang="en-US" sz="3400" dirty="0" err="1"/>
              <a:t>sangat</a:t>
            </a:r>
            <a:r>
              <a:rPr lang="en-US" sz="3400" dirty="0"/>
              <a:t> </a:t>
            </a:r>
            <a:r>
              <a:rPr lang="en-US" sz="3400" dirty="0" err="1"/>
              <a:t>signifikan</a:t>
            </a:r>
            <a:r>
              <a:rPr lang="en-US" sz="3400" dirty="0"/>
              <a:t>.</a:t>
            </a:r>
            <a:endParaRPr lang="id-ID" sz="3400" dirty="0"/>
          </a:p>
        </p:txBody>
      </p:sp>
    </p:spTree>
    <p:extLst>
      <p:ext uri="{BB962C8B-B14F-4D97-AF65-F5344CB8AC3E}">
        <p14:creationId xmlns:p14="http://schemas.microsoft.com/office/powerpoint/2010/main" val="2052701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endParaRPr lang="id-ID" dirty="0"/>
          </a:p>
        </p:txBody>
      </p:sp>
    </p:spTree>
    <p:extLst>
      <p:ext uri="{BB962C8B-B14F-4D97-AF65-F5344CB8AC3E}">
        <p14:creationId xmlns:p14="http://schemas.microsoft.com/office/powerpoint/2010/main" val="2273669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endParaRPr lang="id-ID" dirty="0"/>
          </a:p>
        </p:txBody>
      </p:sp>
    </p:spTree>
    <p:extLst>
      <p:ext uri="{BB962C8B-B14F-4D97-AF65-F5344CB8AC3E}">
        <p14:creationId xmlns:p14="http://schemas.microsoft.com/office/powerpoint/2010/main" val="736282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endParaRPr lang="id-ID" dirty="0"/>
          </a:p>
        </p:txBody>
      </p:sp>
    </p:spTree>
    <p:extLst>
      <p:ext uri="{BB962C8B-B14F-4D97-AF65-F5344CB8AC3E}">
        <p14:creationId xmlns:p14="http://schemas.microsoft.com/office/powerpoint/2010/main" val="412230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v"/>
            </a:pPr>
            <a:r>
              <a:rPr lang="en-US" dirty="0"/>
              <a:t>Open Source only </a:t>
            </a:r>
            <a:r>
              <a:rPr lang="en-US" dirty="0" err="1"/>
              <a:t>yg</a:t>
            </a:r>
            <a:r>
              <a:rPr lang="en-US" dirty="0"/>
              <a:t> </a:t>
            </a:r>
            <a:r>
              <a:rPr lang="en-US" dirty="0" err="1"/>
              <a:t>dibahas</a:t>
            </a:r>
            <a:r>
              <a:rPr lang="en-US" dirty="0"/>
              <a:t>: Google Duplex NO</a:t>
            </a:r>
          </a:p>
          <a:p>
            <a:pPr marL="191589" indent="-191589">
              <a:buFont typeface="Wingdings" panose="05000000000000000000" pitchFamily="2" charset="2"/>
              <a:buChar char="v"/>
            </a:pPr>
            <a:r>
              <a:rPr lang="en-US" dirty="0"/>
              <a:t>Pola (</a:t>
            </a:r>
            <a:r>
              <a:rPr lang="en-US" dirty="0" err="1"/>
              <a:t>jangka</a:t>
            </a:r>
            <a:r>
              <a:rPr lang="en-US" dirty="0"/>
              <a:t> </a:t>
            </a:r>
            <a:r>
              <a:rPr lang="en-US" dirty="0" err="1"/>
              <a:t>pendek</a:t>
            </a:r>
            <a:r>
              <a:rPr lang="en-US" dirty="0"/>
              <a:t>) </a:t>
            </a:r>
            <a:r>
              <a:rPr lang="en-US" dirty="0" err="1"/>
              <a:t>utama</a:t>
            </a:r>
            <a:r>
              <a:rPr lang="en-US" dirty="0"/>
              <a:t> </a:t>
            </a:r>
            <a:r>
              <a:rPr lang="en-US" dirty="0" err="1"/>
              <a:t>masih</a:t>
            </a:r>
            <a:r>
              <a:rPr lang="en-US" dirty="0"/>
              <a:t> </a:t>
            </a:r>
            <a:r>
              <a:rPr lang="en-US" dirty="0" err="1"/>
              <a:t>sama</a:t>
            </a:r>
            <a:r>
              <a:rPr lang="en-US" dirty="0"/>
              <a:t>, </a:t>
            </a:r>
            <a:r>
              <a:rPr lang="en-US" dirty="0" err="1"/>
              <a:t>apa</a:t>
            </a:r>
            <a:r>
              <a:rPr lang="en-US" dirty="0"/>
              <a:t> </a:t>
            </a:r>
            <a:r>
              <a:rPr lang="en-US" dirty="0" err="1"/>
              <a:t>kelemahan</a:t>
            </a:r>
            <a:r>
              <a:rPr lang="en-US" dirty="0"/>
              <a:t> </a:t>
            </a:r>
            <a:r>
              <a:rPr lang="en-US" dirty="0" err="1"/>
              <a:t>metode</a:t>
            </a:r>
            <a:r>
              <a:rPr lang="en-US" dirty="0"/>
              <a:t> </a:t>
            </a:r>
            <a:r>
              <a:rPr lang="en-US" dirty="0" err="1"/>
              <a:t>plg</a:t>
            </a:r>
            <a:r>
              <a:rPr lang="en-US" dirty="0"/>
              <a:t> </a:t>
            </a:r>
            <a:r>
              <a:rPr lang="en-US" dirty="0" err="1"/>
              <a:t>tenar</a:t>
            </a:r>
            <a:r>
              <a:rPr lang="en-US" dirty="0"/>
              <a:t> </a:t>
            </a:r>
            <a:r>
              <a:rPr lang="en-US" dirty="0" err="1"/>
              <a:t>saat</a:t>
            </a:r>
            <a:r>
              <a:rPr lang="en-US" dirty="0"/>
              <a:t> </a:t>
            </a:r>
            <a:r>
              <a:rPr lang="en-US" dirty="0" err="1"/>
              <a:t>ini</a:t>
            </a:r>
            <a:r>
              <a:rPr lang="en-US" dirty="0"/>
              <a:t>, </a:t>
            </a:r>
            <a:r>
              <a:rPr lang="en-US" dirty="0" err="1"/>
              <a:t>lalu</a:t>
            </a:r>
            <a:r>
              <a:rPr lang="en-US" dirty="0"/>
              <a:t> </a:t>
            </a:r>
            <a:r>
              <a:rPr lang="en-US" dirty="0" err="1"/>
              <a:t>coba</a:t>
            </a:r>
            <a:r>
              <a:rPr lang="en-US" dirty="0"/>
              <a:t> </a:t>
            </a:r>
            <a:r>
              <a:rPr lang="en-US" dirty="0" err="1"/>
              <a:t>cari</a:t>
            </a:r>
            <a:r>
              <a:rPr lang="en-US" dirty="0"/>
              <a:t> </a:t>
            </a:r>
            <a:r>
              <a:rPr lang="en-US" dirty="0" err="1"/>
              <a:t>solusinya</a:t>
            </a:r>
            <a:r>
              <a:rPr lang="en-US" dirty="0"/>
              <a:t>. </a:t>
            </a:r>
            <a:r>
              <a:rPr lang="en-US" dirty="0" err="1"/>
              <a:t>Misal</a:t>
            </a:r>
            <a:r>
              <a:rPr lang="en-US" dirty="0"/>
              <a:t> DL </a:t>
            </a:r>
            <a:r>
              <a:rPr lang="en-US" dirty="0" err="1"/>
              <a:t>butuh</a:t>
            </a:r>
            <a:r>
              <a:rPr lang="en-US" dirty="0"/>
              <a:t> data </a:t>
            </a:r>
            <a:r>
              <a:rPr lang="en-US" dirty="0" err="1"/>
              <a:t>besar</a:t>
            </a:r>
            <a:r>
              <a:rPr lang="en-US" dirty="0"/>
              <a:t> </a:t>
            </a:r>
            <a:r>
              <a:rPr lang="en-US" dirty="0">
                <a:sym typeface="Wingdings" panose="05000000000000000000" pitchFamily="2" charset="2"/>
              </a:rPr>
              <a:t> Transfer learning (pre-trained models)</a:t>
            </a:r>
          </a:p>
          <a:p>
            <a:pPr marL="191589" indent="-191589">
              <a:buFont typeface="Wingdings" panose="05000000000000000000" pitchFamily="2" charset="2"/>
              <a:buChar char="v"/>
            </a:pPr>
            <a:r>
              <a:rPr lang="en-US" dirty="0">
                <a:sym typeface="Wingdings" panose="05000000000000000000" pitchFamily="2" charset="2"/>
              </a:rPr>
              <a:t>Ada juga trend: </a:t>
            </a:r>
            <a:r>
              <a:rPr lang="en-US" dirty="0" err="1">
                <a:sym typeface="Wingdings" panose="05000000000000000000" pitchFamily="2" charset="2"/>
              </a:rPr>
              <a:t>menutup</a:t>
            </a:r>
            <a:r>
              <a:rPr lang="en-US" dirty="0">
                <a:sym typeface="Wingdings" panose="05000000000000000000" pitchFamily="2" charset="2"/>
              </a:rPr>
              <a:t> </a:t>
            </a:r>
            <a:r>
              <a:rPr lang="en-US" dirty="0" err="1">
                <a:sym typeface="Wingdings" panose="05000000000000000000" pitchFamily="2" charset="2"/>
              </a:rPr>
              <a:t>kelemahan</a:t>
            </a:r>
            <a:r>
              <a:rPr lang="en-US" dirty="0">
                <a:sym typeface="Wingdings" panose="05000000000000000000" pitchFamily="2" charset="2"/>
              </a:rPr>
              <a:t> development dan production : </a:t>
            </a:r>
            <a:r>
              <a:rPr lang="en-US" dirty="0" err="1">
                <a:sym typeface="Wingdings" panose="05000000000000000000" pitchFamily="2" charset="2"/>
              </a:rPr>
              <a:t>PyText</a:t>
            </a:r>
            <a:endParaRPr lang="en-US" dirty="0"/>
          </a:p>
          <a:p>
            <a:pPr marL="191589" indent="-191589">
              <a:buFont typeface="Wingdings" panose="05000000000000000000" pitchFamily="2" charset="2"/>
              <a:buChar char="v"/>
            </a:pPr>
            <a:r>
              <a:rPr lang="en-US" dirty="0"/>
              <a:t>Big companies doing these breakthrough </a:t>
            </a:r>
            <a:r>
              <a:rPr lang="en-US" dirty="0" err="1"/>
              <a:t>sulit</a:t>
            </a:r>
            <a:r>
              <a:rPr lang="en-US" dirty="0"/>
              <a:t> </a:t>
            </a:r>
            <a:r>
              <a:rPr lang="en-US" dirty="0" err="1"/>
              <a:t>bagi</a:t>
            </a:r>
            <a:r>
              <a:rPr lang="en-US" dirty="0"/>
              <a:t> </a:t>
            </a:r>
            <a:r>
              <a:rPr lang="en-US" dirty="0" err="1"/>
              <a:t>ilmuwan</a:t>
            </a:r>
            <a:r>
              <a:rPr lang="en-US" dirty="0"/>
              <a:t> </a:t>
            </a:r>
            <a:r>
              <a:rPr lang="en-US" dirty="0" err="1"/>
              <a:t>utk</a:t>
            </a:r>
            <a:r>
              <a:rPr lang="en-US" dirty="0"/>
              <a:t> </a:t>
            </a:r>
            <a:r>
              <a:rPr lang="en-US" dirty="0" err="1"/>
              <a:t>menyaingi</a:t>
            </a:r>
            <a:r>
              <a:rPr lang="en-US" dirty="0"/>
              <a:t> state-of-the-art</a:t>
            </a:r>
          </a:p>
          <a:p>
            <a:pPr marL="191589" indent="-191589">
              <a:buFont typeface="Wingdings" panose="05000000000000000000" pitchFamily="2" charset="2"/>
              <a:buChar char="v"/>
            </a:pPr>
            <a:r>
              <a:rPr lang="en-US" dirty="0"/>
              <a:t>Pretrained model </a:t>
            </a:r>
            <a:r>
              <a:rPr lang="en-US" dirty="0" err="1"/>
              <a:t>jamak</a:t>
            </a:r>
            <a:r>
              <a:rPr lang="en-US" dirty="0"/>
              <a:t> di image Processing, </a:t>
            </a:r>
            <a:r>
              <a:rPr lang="en-US" dirty="0" err="1"/>
              <a:t>tapi</a:t>
            </a:r>
            <a:r>
              <a:rPr lang="en-US" dirty="0"/>
              <a:t> di language </a:t>
            </a:r>
            <a:r>
              <a:rPr lang="en-US" dirty="0" err="1"/>
              <a:t>baru</a:t>
            </a:r>
            <a:r>
              <a:rPr lang="en-US" dirty="0"/>
              <a:t> </a:t>
            </a:r>
            <a:r>
              <a:rPr lang="en-US" dirty="0" err="1"/>
              <a:t>mulai</a:t>
            </a:r>
            <a:r>
              <a:rPr lang="en-US" dirty="0"/>
              <a:t> </a:t>
            </a:r>
            <a:r>
              <a:rPr lang="en-US" dirty="0" err="1"/>
              <a:t>tenar</a:t>
            </a:r>
            <a:r>
              <a:rPr lang="en-US" dirty="0"/>
              <a:t> di 2018 dan </a:t>
            </a:r>
            <a:r>
              <a:rPr lang="en-US" dirty="0" err="1"/>
              <a:t>belum</a:t>
            </a:r>
            <a:r>
              <a:rPr lang="en-US" dirty="0"/>
              <a:t> </a:t>
            </a:r>
            <a:r>
              <a:rPr lang="en-US" dirty="0" err="1"/>
              <a:t>umum</a:t>
            </a:r>
            <a:r>
              <a:rPr lang="en-US" dirty="0"/>
              <a:t>. Di </a:t>
            </a:r>
            <a:r>
              <a:rPr lang="en-US" dirty="0" err="1"/>
              <a:t>prediksi</a:t>
            </a:r>
            <a:r>
              <a:rPr lang="en-US" dirty="0"/>
              <a:t> </a:t>
            </a:r>
            <a:r>
              <a:rPr lang="en-US" dirty="0" err="1"/>
              <a:t>sebentar</a:t>
            </a:r>
            <a:r>
              <a:rPr lang="en-US" dirty="0"/>
              <a:t> </a:t>
            </a:r>
            <a:r>
              <a:rPr lang="en-US" dirty="0" err="1"/>
              <a:t>lagi</a:t>
            </a:r>
            <a:r>
              <a:rPr lang="en-US" dirty="0"/>
              <a:t> </a:t>
            </a:r>
            <a:r>
              <a:rPr lang="en-US" dirty="0" err="1"/>
              <a:t>akan</a:t>
            </a:r>
            <a:r>
              <a:rPr lang="en-US" dirty="0"/>
              <a:t> </a:t>
            </a:r>
            <a:r>
              <a:rPr lang="en-US" dirty="0" err="1"/>
              <a:t>jadi</a:t>
            </a:r>
            <a:r>
              <a:rPr lang="en-US" dirty="0"/>
              <a:t> </a:t>
            </a:r>
            <a:r>
              <a:rPr lang="en-US" dirty="0" err="1"/>
              <a:t>jamak</a:t>
            </a:r>
            <a:r>
              <a:rPr lang="en-US" dirty="0"/>
              <a:t>.</a:t>
            </a:r>
          </a:p>
          <a:p>
            <a:pPr marL="191589" indent="-191589">
              <a:buFont typeface="Wingdings" panose="05000000000000000000" pitchFamily="2" charset="2"/>
              <a:buChar char="v"/>
            </a:pPr>
            <a:r>
              <a:rPr lang="en-US" dirty="0" err="1"/>
              <a:t>MultiLanguage</a:t>
            </a:r>
            <a:r>
              <a:rPr lang="en-US" dirty="0"/>
              <a:t> dan combining pretrained model juga next in line</a:t>
            </a:r>
          </a:p>
          <a:p>
            <a:pPr marL="191589" indent="-191589">
              <a:buFont typeface="Wingdings" panose="05000000000000000000" pitchFamily="2" charset="2"/>
              <a:buChar char="v"/>
            </a:pPr>
            <a:endParaRPr lang="id-ID" dirty="0"/>
          </a:p>
        </p:txBody>
      </p:sp>
    </p:spTree>
    <p:extLst>
      <p:ext uri="{BB962C8B-B14F-4D97-AF65-F5344CB8AC3E}">
        <p14:creationId xmlns:p14="http://schemas.microsoft.com/office/powerpoint/2010/main" val="2056431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v"/>
            </a:pPr>
            <a:r>
              <a:rPr lang="en-US" sz="1700" dirty="0"/>
              <a:t> </a:t>
            </a:r>
            <a:r>
              <a:rPr lang="en-US" sz="1700" dirty="0" err="1"/>
              <a:t>imageNet</a:t>
            </a:r>
            <a:r>
              <a:rPr lang="en-US" sz="1700" dirty="0"/>
              <a:t> 1,4 </a:t>
            </a:r>
            <a:r>
              <a:rPr lang="en-US" sz="1700" dirty="0" err="1"/>
              <a:t>juta</a:t>
            </a:r>
            <a:r>
              <a:rPr lang="en-US" sz="1700" dirty="0"/>
              <a:t> </a:t>
            </a:r>
            <a:r>
              <a:rPr lang="en-US" sz="1700" dirty="0" err="1"/>
              <a:t>gambar</a:t>
            </a:r>
            <a:r>
              <a:rPr lang="en-US" sz="1700" dirty="0"/>
              <a:t> / 1000 </a:t>
            </a:r>
            <a:r>
              <a:rPr lang="en-US" sz="1700" dirty="0" err="1"/>
              <a:t>kategori</a:t>
            </a:r>
            <a:endParaRPr lang="en-US" sz="1700" dirty="0"/>
          </a:p>
          <a:p>
            <a:pPr marL="191589" indent="-191589">
              <a:buFont typeface="Wingdings" panose="05000000000000000000" pitchFamily="2" charset="2"/>
              <a:buChar char="v"/>
            </a:pPr>
            <a:r>
              <a:rPr lang="en-US" sz="1700" dirty="0"/>
              <a:t> Main theme </a:t>
            </a:r>
            <a:r>
              <a:rPr lang="en-US" sz="1700" dirty="0" err="1"/>
              <a:t>adalah</a:t>
            </a:r>
            <a:r>
              <a:rPr lang="en-US" sz="1700" dirty="0"/>
              <a:t> scalability, </a:t>
            </a:r>
            <a:r>
              <a:rPr lang="en-US" sz="1700" dirty="0" err="1"/>
              <a:t>tentu</a:t>
            </a:r>
            <a:r>
              <a:rPr lang="en-US" sz="1700" dirty="0"/>
              <a:t> </a:t>
            </a:r>
            <a:r>
              <a:rPr lang="en-US" sz="1700" dirty="0" err="1"/>
              <a:t>saja</a:t>
            </a:r>
            <a:r>
              <a:rPr lang="en-US" sz="1700" dirty="0"/>
              <a:t> driven by large data.</a:t>
            </a:r>
          </a:p>
          <a:p>
            <a:pPr marL="191589" indent="-191589">
              <a:buFont typeface="Wingdings" panose="05000000000000000000" pitchFamily="2" charset="2"/>
              <a:buChar char="v"/>
            </a:pPr>
            <a:r>
              <a:rPr lang="en-US" sz="1700" dirty="0"/>
              <a:t>Di </a:t>
            </a:r>
            <a:r>
              <a:rPr lang="en-US" sz="1700" dirty="0" err="1"/>
              <a:t>bidang</a:t>
            </a:r>
            <a:r>
              <a:rPr lang="en-US" sz="1700" dirty="0"/>
              <a:t> </a:t>
            </a:r>
            <a:r>
              <a:rPr lang="en-US" sz="1700" dirty="0" err="1"/>
              <a:t>ini</a:t>
            </a:r>
            <a:r>
              <a:rPr lang="en-US" sz="1700" dirty="0"/>
              <a:t> </a:t>
            </a:r>
            <a:r>
              <a:rPr lang="en-US" sz="1700" dirty="0" err="1"/>
              <a:t>agak</a:t>
            </a:r>
            <a:r>
              <a:rPr lang="en-US" sz="1700" dirty="0"/>
              <a:t> saturated.</a:t>
            </a:r>
          </a:p>
          <a:p>
            <a:pPr marL="191589" indent="-191589">
              <a:buFont typeface="Wingdings" panose="05000000000000000000" pitchFamily="2" charset="2"/>
              <a:buChar char="v"/>
            </a:pPr>
            <a:endParaRPr lang="id-ID" sz="1700" dirty="0"/>
          </a:p>
        </p:txBody>
      </p:sp>
    </p:spTree>
    <p:extLst>
      <p:ext uri="{BB962C8B-B14F-4D97-AF65-F5344CB8AC3E}">
        <p14:creationId xmlns:p14="http://schemas.microsoft.com/office/powerpoint/2010/main" val="3721423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endParaRPr lang="id-ID" dirty="0"/>
          </a:p>
        </p:txBody>
      </p:sp>
    </p:spTree>
    <p:extLst>
      <p:ext uri="{BB962C8B-B14F-4D97-AF65-F5344CB8AC3E}">
        <p14:creationId xmlns:p14="http://schemas.microsoft.com/office/powerpoint/2010/main" val="241890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Release </a:t>
            </a:r>
            <a:r>
              <a:rPr lang="en-US" dirty="0" err="1"/>
              <a:t>dari</a:t>
            </a:r>
            <a:r>
              <a:rPr lang="en-US" dirty="0"/>
              <a:t> </a:t>
            </a:r>
            <a:r>
              <a:rPr lang="en-US" dirty="0" err="1"/>
              <a:t>Kementrian</a:t>
            </a:r>
            <a:r>
              <a:rPr lang="en-US" dirty="0"/>
              <a:t> Perindustrian</a:t>
            </a:r>
          </a:p>
          <a:p>
            <a:pPr marL="171450" indent="-171450">
              <a:buFont typeface="Arial" panose="020B0604020202020204" pitchFamily="34" charset="0"/>
              <a:buChar char="•"/>
            </a:pPr>
            <a:r>
              <a:rPr lang="en-US" dirty="0"/>
              <a:t>Arguable</a:t>
            </a:r>
          </a:p>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1813723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PlaceHolder 1"/>
          <p:cNvSpPr>
            <a:spLocks noGrp="1" noRot="1" noChangeAspect="1"/>
          </p:cNvSpPr>
          <p:nvPr>
            <p:ph type="sldImg"/>
          </p:nvPr>
        </p:nvSpPr>
        <p:spPr>
          <a:xfrm>
            <a:off x="1257480" y="720720"/>
            <a:ext cx="4800240" cy="3600000"/>
          </a:xfrm>
          <a:prstGeom prst="rect">
            <a:avLst/>
          </a:prstGeom>
        </p:spPr>
      </p:sp>
      <p:sp>
        <p:nvSpPr>
          <p:cNvPr id="1107" name="PlaceHolder 2"/>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en-US" sz="2000" b="0" strike="noStrike" spc="-1">
                <a:latin typeface="Arial"/>
              </a:rPr>
              <a:t>* IoT &amp; Smart city will be discussed in more detail in later slides</a:t>
            </a:r>
          </a:p>
        </p:txBody>
      </p:sp>
      <p:sp>
        <p:nvSpPr>
          <p:cNvPr id="1108" name="TextShape 3"/>
          <p:cNvSpPr txBox="1"/>
          <p:nvPr/>
        </p:nvSpPr>
        <p:spPr>
          <a:xfrm>
            <a:off x="4143600" y="9119520"/>
            <a:ext cx="3169440" cy="479880"/>
          </a:xfrm>
          <a:prstGeom prst="rect">
            <a:avLst/>
          </a:prstGeom>
          <a:noFill/>
          <a:ln w="9360">
            <a:noFill/>
          </a:ln>
        </p:spPr>
        <p:txBody>
          <a:bodyPr lIns="96840" tIns="48240" rIns="96840" bIns="4824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145C9F91-FFB5-4D37-8386-0D66E62919A0}" type="slidenum">
              <a:rPr kumimoji="0" lang="en-US" sz="1200" b="0" i="0" u="none" strike="noStrike" kern="1200" cap="none" spc="-1" normalizeH="0" baseline="0" noProof="0">
                <a:ln>
                  <a:noFill/>
                </a:ln>
                <a:solidFill>
                  <a:srgbClr val="000000"/>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1" normalizeH="0" baseline="0" noProof="0">
              <a:ln>
                <a:noFill/>
              </a:ln>
              <a:solidFill>
                <a:prstClr val="black"/>
              </a:solidFill>
              <a:effectLst/>
              <a:uLnTx/>
              <a:uFillTx/>
              <a:latin typeface="Times New Roman"/>
              <a:ea typeface="굴림" pitchFamily="50" charset="-127"/>
              <a:cs typeface="+mn-cs"/>
            </a:endParaRPr>
          </a:p>
        </p:txBody>
      </p:sp>
    </p:spTree>
    <p:extLst>
      <p:ext uri="{BB962C8B-B14F-4D97-AF65-F5344CB8AC3E}">
        <p14:creationId xmlns:p14="http://schemas.microsoft.com/office/powerpoint/2010/main" val="5386045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2770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1756418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r>
              <a:rPr lang="en-US" dirty="0"/>
              <a:t> Pak </a:t>
            </a:r>
            <a:r>
              <a:rPr lang="en-US" dirty="0" err="1"/>
              <a:t>Andry</a:t>
            </a:r>
            <a:r>
              <a:rPr lang="en-US" dirty="0"/>
              <a:t> &amp; </a:t>
            </a:r>
            <a:r>
              <a:rPr lang="en-US" dirty="0" err="1"/>
              <a:t>rekan</a:t>
            </a:r>
            <a:r>
              <a:rPr lang="en-US" dirty="0"/>
              <a:t> </a:t>
            </a:r>
            <a:r>
              <a:rPr lang="en-US" dirty="0" err="1"/>
              <a:t>peneliti</a:t>
            </a:r>
            <a:r>
              <a:rPr lang="en-US" dirty="0"/>
              <a:t> lain di Uni Telkom, DSI, </a:t>
            </a:r>
            <a:r>
              <a:rPr lang="en-US" dirty="0" err="1"/>
              <a:t>atau</a:t>
            </a:r>
            <a:r>
              <a:rPr lang="en-US" dirty="0"/>
              <a:t> </a:t>
            </a:r>
            <a:r>
              <a:rPr lang="en-US" dirty="0" err="1"/>
              <a:t>idbigdata</a:t>
            </a:r>
            <a:r>
              <a:rPr lang="en-US" dirty="0"/>
              <a:t> </a:t>
            </a:r>
            <a:r>
              <a:rPr lang="en-US" dirty="0" err="1"/>
              <a:t>jauh</a:t>
            </a:r>
            <a:r>
              <a:rPr lang="en-US" dirty="0"/>
              <a:t> </a:t>
            </a:r>
            <a:r>
              <a:rPr lang="en-US" dirty="0" err="1"/>
              <a:t>lebih</a:t>
            </a:r>
            <a:r>
              <a:rPr lang="en-US" dirty="0"/>
              <a:t> </a:t>
            </a:r>
            <a:r>
              <a:rPr lang="en-US" dirty="0" err="1"/>
              <a:t>berpengalaman</a:t>
            </a:r>
            <a:r>
              <a:rPr lang="en-US" dirty="0"/>
              <a:t> </a:t>
            </a:r>
            <a:r>
              <a:rPr lang="en-US" dirty="0" err="1"/>
              <a:t>dalam</a:t>
            </a:r>
            <a:r>
              <a:rPr lang="en-US" dirty="0"/>
              <a:t> </a:t>
            </a:r>
            <a:r>
              <a:rPr lang="en-US" dirty="0" err="1"/>
              <a:t>hal</a:t>
            </a:r>
            <a:r>
              <a:rPr lang="en-US" dirty="0"/>
              <a:t> </a:t>
            </a:r>
            <a:r>
              <a:rPr lang="en-US" dirty="0" err="1"/>
              <a:t>ini</a:t>
            </a:r>
            <a:r>
              <a:rPr lang="en-US" dirty="0"/>
              <a:t>.</a:t>
            </a:r>
            <a:endParaRPr lang="id-ID" dirty="0"/>
          </a:p>
        </p:txBody>
      </p:sp>
    </p:spTree>
    <p:extLst>
      <p:ext uri="{BB962C8B-B14F-4D97-AF65-F5344CB8AC3E}">
        <p14:creationId xmlns:p14="http://schemas.microsoft.com/office/powerpoint/2010/main" val="802385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r>
              <a:rPr lang="en-US" dirty="0"/>
              <a:t> </a:t>
            </a:r>
            <a:r>
              <a:rPr lang="en-US" dirty="0" err="1"/>
              <a:t>Ini</a:t>
            </a:r>
            <a:r>
              <a:rPr lang="en-US" dirty="0"/>
              <a:t> </a:t>
            </a:r>
            <a:r>
              <a:rPr lang="en-US" dirty="0" err="1"/>
              <a:t>mungkin</a:t>
            </a:r>
            <a:r>
              <a:rPr lang="en-US" dirty="0"/>
              <a:t> yang </a:t>
            </a:r>
            <a:r>
              <a:rPr lang="en-US" dirty="0" err="1"/>
              <a:t>jarang</a:t>
            </a:r>
            <a:r>
              <a:rPr lang="en-US" dirty="0"/>
              <a:t> </a:t>
            </a:r>
            <a:r>
              <a:rPr lang="en-US" dirty="0" err="1"/>
              <a:t>dibahas</a:t>
            </a:r>
            <a:r>
              <a:rPr lang="en-US" dirty="0"/>
              <a:t> di workshop/seminar </a:t>
            </a:r>
            <a:r>
              <a:rPr lang="en-US" dirty="0" err="1"/>
              <a:t>ttg</a:t>
            </a:r>
            <a:r>
              <a:rPr lang="en-US" dirty="0"/>
              <a:t> Big Data. Karena </a:t>
            </a:r>
            <a:r>
              <a:rPr lang="en-US" dirty="0" err="1"/>
              <a:t>seringnya</a:t>
            </a:r>
            <a:r>
              <a:rPr lang="en-US" dirty="0"/>
              <a:t> </a:t>
            </a:r>
            <a:r>
              <a:rPr lang="en-US" dirty="0" err="1"/>
              <a:t>yg</a:t>
            </a:r>
            <a:r>
              <a:rPr lang="en-US" dirty="0"/>
              <a:t> “</a:t>
            </a:r>
            <a:r>
              <a:rPr lang="en-US" dirty="0" err="1"/>
              <a:t>Wah</a:t>
            </a:r>
            <a:r>
              <a:rPr lang="en-US" dirty="0"/>
              <a:t>” &amp; “</a:t>
            </a:r>
            <a:r>
              <a:rPr lang="en-US" dirty="0" err="1"/>
              <a:t>positif</a:t>
            </a:r>
            <a:r>
              <a:rPr lang="en-US" dirty="0"/>
              <a:t>”-</a:t>
            </a:r>
            <a:r>
              <a:rPr lang="en-US" dirty="0" err="1"/>
              <a:t>nya</a:t>
            </a:r>
            <a:r>
              <a:rPr lang="en-US" dirty="0"/>
              <a:t> </a:t>
            </a:r>
            <a:r>
              <a:rPr lang="en-US" dirty="0" err="1"/>
              <a:t>saja</a:t>
            </a:r>
            <a:r>
              <a:rPr lang="en-US" dirty="0"/>
              <a:t>.</a:t>
            </a:r>
          </a:p>
          <a:p>
            <a:pPr marL="181240" indent="-181240">
              <a:buFont typeface="Wingdings" panose="05000000000000000000" pitchFamily="2" charset="2"/>
              <a:buChar char="v"/>
            </a:pPr>
            <a:r>
              <a:rPr lang="en-US" dirty="0" err="1"/>
              <a:t>Intinya</a:t>
            </a:r>
            <a:r>
              <a:rPr lang="en-US" dirty="0"/>
              <a:t> </a:t>
            </a:r>
            <a:r>
              <a:rPr lang="en-US" dirty="0" err="1"/>
              <a:t>selain</a:t>
            </a:r>
            <a:r>
              <a:rPr lang="en-US" dirty="0"/>
              <a:t> </a:t>
            </a:r>
            <a:r>
              <a:rPr lang="en-US" dirty="0" err="1"/>
              <a:t>teknologi</a:t>
            </a:r>
            <a:r>
              <a:rPr lang="en-US" dirty="0"/>
              <a:t> &amp; model (data science), </a:t>
            </a:r>
            <a:r>
              <a:rPr lang="en-US" dirty="0" err="1"/>
              <a:t>harus</a:t>
            </a:r>
            <a:r>
              <a:rPr lang="en-US" dirty="0"/>
              <a:t> </a:t>
            </a:r>
            <a:r>
              <a:rPr lang="en-US" dirty="0" err="1"/>
              <a:t>ada</a:t>
            </a:r>
            <a:r>
              <a:rPr lang="en-US" dirty="0"/>
              <a:t> </a:t>
            </a:r>
            <a:r>
              <a:rPr lang="en-US" dirty="0" err="1"/>
              <a:t>bisnis</a:t>
            </a:r>
            <a:r>
              <a:rPr lang="en-US" dirty="0"/>
              <a:t> model yang </a:t>
            </a:r>
            <a:r>
              <a:rPr lang="en-US" dirty="0" err="1"/>
              <a:t>kuat</a:t>
            </a:r>
            <a:r>
              <a:rPr lang="en-US" dirty="0"/>
              <a:t> (data strategies).</a:t>
            </a:r>
            <a:endParaRPr lang="id-ID" dirty="0"/>
          </a:p>
        </p:txBody>
      </p:sp>
    </p:spTree>
    <p:extLst>
      <p:ext uri="{BB962C8B-B14F-4D97-AF65-F5344CB8AC3E}">
        <p14:creationId xmlns:p14="http://schemas.microsoft.com/office/powerpoint/2010/main" val="1907532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So my outlines are questions that will all together hopefully will answer our Big Question for the next 2 sessions: What is HR Analytics?</a:t>
            </a:r>
          </a:p>
          <a:p>
            <a:pPr marL="171450" indent="-171450">
              <a:buFont typeface="Wingdings" panose="05000000000000000000" pitchFamily="2" charset="2"/>
              <a:buChar char="v"/>
            </a:pPr>
            <a:endParaRPr lang="id-ID" dirty="0"/>
          </a:p>
        </p:txBody>
      </p:sp>
    </p:spTree>
    <p:extLst>
      <p:ext uri="{BB962C8B-B14F-4D97-AF65-F5344CB8AC3E}">
        <p14:creationId xmlns:p14="http://schemas.microsoft.com/office/powerpoint/2010/main" val="1880595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err="1"/>
              <a:t>Ndak</a:t>
            </a:r>
            <a:r>
              <a:rPr lang="en-US" dirty="0"/>
              <a:t> </a:t>
            </a:r>
            <a:r>
              <a:rPr lang="en-US" dirty="0" err="1"/>
              <a:t>punya</a:t>
            </a:r>
            <a:r>
              <a:rPr lang="en-US" dirty="0"/>
              <a:t> </a:t>
            </a:r>
            <a:r>
              <a:rPr lang="en-US" dirty="0" err="1"/>
              <a:t>banyak</a:t>
            </a:r>
            <a:r>
              <a:rPr lang="en-US" dirty="0"/>
              <a:t> </a:t>
            </a:r>
            <a:r>
              <a:rPr lang="en-US" dirty="0" err="1"/>
              <a:t>waktu</a:t>
            </a:r>
            <a:r>
              <a:rPr lang="en-US" dirty="0"/>
              <a:t>, </a:t>
            </a:r>
            <a:r>
              <a:rPr lang="en-US" dirty="0" err="1"/>
              <a:t>akan</a:t>
            </a:r>
            <a:r>
              <a:rPr lang="en-US" dirty="0"/>
              <a:t> </a:t>
            </a:r>
            <a:r>
              <a:rPr lang="en-US" dirty="0" err="1"/>
              <a:t>diberikan</a:t>
            </a:r>
            <a:r>
              <a:rPr lang="en-US" dirty="0"/>
              <a:t> </a:t>
            </a:r>
            <a:r>
              <a:rPr lang="en-US" dirty="0" err="1"/>
              <a:t>beberapa</a:t>
            </a:r>
            <a:r>
              <a:rPr lang="en-US" dirty="0"/>
              <a:t> </a:t>
            </a:r>
            <a:r>
              <a:rPr lang="en-US" dirty="0" err="1"/>
              <a:t>contoh</a:t>
            </a:r>
            <a:r>
              <a:rPr lang="en-US" dirty="0"/>
              <a:t> </a:t>
            </a:r>
            <a:r>
              <a:rPr lang="en-US" dirty="0" err="1"/>
              <a:t>saja</a:t>
            </a:r>
            <a:r>
              <a:rPr lang="en-US" dirty="0"/>
              <a:t>.</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05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a:t>
            </a:r>
            <a:r>
              <a:rPr lang="en-US" dirty="0" err="1"/>
              <a:t>Literasi</a:t>
            </a:r>
            <a:r>
              <a:rPr lang="en-US" dirty="0"/>
              <a:t> “</a:t>
            </a:r>
            <a:r>
              <a:rPr lang="en-US" dirty="0" err="1"/>
              <a:t>melek</a:t>
            </a:r>
            <a:r>
              <a:rPr lang="en-US" dirty="0"/>
              <a:t> </a:t>
            </a:r>
            <a:r>
              <a:rPr lang="en-US" dirty="0" err="1"/>
              <a:t>Huruf</a:t>
            </a:r>
            <a:r>
              <a:rPr lang="en-US" dirty="0"/>
              <a:t>” </a:t>
            </a:r>
            <a:r>
              <a:rPr lang="en-US" dirty="0" err="1"/>
              <a:t>sudah</a:t>
            </a:r>
            <a:r>
              <a:rPr lang="en-US" dirty="0"/>
              <a:t> </a:t>
            </a:r>
            <a:r>
              <a:rPr lang="en-US" dirty="0" err="1"/>
              <a:t>cukup</a:t>
            </a:r>
            <a:r>
              <a:rPr lang="en-US" dirty="0"/>
              <a:t> </a:t>
            </a:r>
            <a:r>
              <a:rPr lang="en-US" dirty="0" err="1"/>
              <a:t>baik</a:t>
            </a:r>
            <a:r>
              <a:rPr lang="en-US" dirty="0"/>
              <a:t>.</a:t>
            </a:r>
          </a:p>
          <a:p>
            <a:pPr marL="171450" indent="-171450">
              <a:buFont typeface="Wingdings" panose="05000000000000000000" pitchFamily="2" charset="2"/>
              <a:buChar char="v"/>
            </a:pPr>
            <a:r>
              <a:rPr lang="en-US" dirty="0" err="1"/>
              <a:t>Kenapa</a:t>
            </a:r>
            <a:r>
              <a:rPr lang="en-US" dirty="0"/>
              <a:t> median </a:t>
            </a:r>
            <a:r>
              <a:rPr lang="en-US" dirty="0" err="1"/>
              <a:t>ayo</a:t>
            </a:r>
            <a:r>
              <a:rPr lang="en-US" dirty="0"/>
              <a:t>? … </a:t>
            </a:r>
            <a:r>
              <a:rPr lang="en-US" dirty="0">
                <a:sym typeface="Wingdings" panose="05000000000000000000" pitchFamily="2" charset="2"/>
              </a:rPr>
              <a:t> outlier</a:t>
            </a:r>
          </a:p>
          <a:p>
            <a:pPr marL="171450" indent="-171450">
              <a:buFont typeface="Wingdings" panose="05000000000000000000" pitchFamily="2" charset="2"/>
              <a:buChar char="v"/>
            </a:pPr>
            <a:r>
              <a:rPr lang="en-US" dirty="0">
                <a:sym typeface="Wingdings" panose="05000000000000000000" pitchFamily="2" charset="2"/>
              </a:rPr>
              <a:t>Yang </a:t>
            </a:r>
            <a:r>
              <a:rPr lang="en-US" dirty="0" err="1">
                <a:sym typeface="Wingdings" panose="05000000000000000000" pitchFamily="2" charset="2"/>
              </a:rPr>
              <a:t>tinggal</a:t>
            </a:r>
            <a:r>
              <a:rPr lang="en-US" dirty="0">
                <a:sym typeface="Wingdings" panose="05000000000000000000" pitchFamily="2" charset="2"/>
              </a:rPr>
              <a:t> di </a:t>
            </a:r>
            <a:r>
              <a:rPr lang="en-US" dirty="0" err="1">
                <a:sym typeface="Wingdings" panose="05000000000000000000" pitchFamily="2" charset="2"/>
              </a:rPr>
              <a:t>perkotaan</a:t>
            </a:r>
            <a:r>
              <a:rPr lang="en-US" dirty="0">
                <a:sym typeface="Wingdings" panose="05000000000000000000" pitchFamily="2" charset="2"/>
              </a:rPr>
              <a:t> ~50% …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3430661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a:t>
            </a:r>
            <a:r>
              <a:rPr lang="en-US" dirty="0" err="1"/>
              <a:t>Sebelum</a:t>
            </a:r>
            <a:r>
              <a:rPr lang="en-US" dirty="0"/>
              <a:t> </a:t>
            </a:r>
            <a:r>
              <a:rPr lang="en-US" dirty="0" err="1"/>
              <a:t>bicara</a:t>
            </a:r>
            <a:r>
              <a:rPr lang="en-US" dirty="0"/>
              <a:t> </a:t>
            </a:r>
            <a:r>
              <a:rPr lang="en-US" dirty="0" err="1"/>
              <a:t>lebih</a:t>
            </a:r>
            <a:r>
              <a:rPr lang="en-US" dirty="0"/>
              <a:t> </a:t>
            </a:r>
            <a:r>
              <a:rPr lang="en-US" dirty="0" err="1"/>
              <a:t>jauh</a:t>
            </a:r>
            <a:r>
              <a:rPr lang="en-US" dirty="0"/>
              <a:t> </a:t>
            </a:r>
            <a:r>
              <a:rPr lang="en-US" dirty="0" err="1"/>
              <a:t>tentang</a:t>
            </a:r>
            <a:r>
              <a:rPr lang="en-US" dirty="0"/>
              <a:t> </a:t>
            </a:r>
            <a:r>
              <a:rPr lang="en-US" dirty="0" err="1"/>
              <a:t>Lierasi</a:t>
            </a:r>
            <a:r>
              <a:rPr lang="en-US" dirty="0"/>
              <a:t> Digital </a:t>
            </a:r>
            <a:r>
              <a:rPr lang="en-US" dirty="0" err="1"/>
              <a:t>mari</a:t>
            </a:r>
            <a:r>
              <a:rPr lang="en-US" dirty="0"/>
              <a:t> </a:t>
            </a:r>
            <a:r>
              <a:rPr lang="en-US" dirty="0" err="1"/>
              <a:t>telaah</a:t>
            </a:r>
            <a:r>
              <a:rPr lang="en-US" dirty="0"/>
              <a:t> </a:t>
            </a:r>
            <a:r>
              <a:rPr lang="en-US" dirty="0" err="1"/>
              <a:t>beberapa</a:t>
            </a:r>
            <a:r>
              <a:rPr lang="en-US" dirty="0"/>
              <a:t> statistic </a:t>
            </a:r>
            <a:r>
              <a:rPr lang="en-US" dirty="0" err="1"/>
              <a:t>terkaitnya</a:t>
            </a:r>
            <a:endParaRPr lang="en-US" dirty="0"/>
          </a:p>
          <a:p>
            <a:pPr marL="171450" indent="-171450">
              <a:buFont typeface="Wingdings" panose="05000000000000000000" pitchFamily="2" charset="2"/>
              <a:buChar char="v"/>
            </a:pPr>
            <a:r>
              <a:rPr lang="en-US" dirty="0" err="1"/>
              <a:t>Highlite</a:t>
            </a:r>
            <a:r>
              <a:rPr lang="en-US" dirty="0"/>
              <a:t> </a:t>
            </a:r>
            <a:r>
              <a:rPr lang="en-US" dirty="0" err="1"/>
              <a:t>jangakauan</a:t>
            </a:r>
            <a:r>
              <a:rPr lang="en-US" dirty="0"/>
              <a:t> internet dan </a:t>
            </a:r>
            <a:r>
              <a:rPr lang="en-US" dirty="0" err="1"/>
              <a:t>pengguna</a:t>
            </a:r>
            <a:r>
              <a:rPr lang="en-US" dirty="0"/>
              <a:t> Mobile Phone</a:t>
            </a:r>
          </a:p>
          <a:p>
            <a:pPr marL="171450" indent="-171450">
              <a:buFont typeface="Wingdings" panose="05000000000000000000" pitchFamily="2" charset="2"/>
              <a:buChar char="v"/>
            </a:pPr>
            <a:r>
              <a:rPr lang="en-US" dirty="0"/>
              <a:t>Juga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1968962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a:t>
            </a:r>
            <a:r>
              <a:rPr lang="en-US" dirty="0" err="1"/>
              <a:t>Jumlah</a:t>
            </a:r>
            <a:r>
              <a:rPr lang="en-US" dirty="0"/>
              <a:t> </a:t>
            </a:r>
            <a:r>
              <a:rPr lang="en-US" dirty="0" err="1"/>
              <a:t>jangkauan</a:t>
            </a:r>
            <a:r>
              <a:rPr lang="en-US" dirty="0"/>
              <a:t> internet dan </a:t>
            </a:r>
            <a:r>
              <a:rPr lang="en-US" dirty="0" err="1"/>
              <a:t>pengguna</a:t>
            </a:r>
            <a:r>
              <a:rPr lang="en-US" dirty="0"/>
              <a:t> HP </a:t>
            </a:r>
            <a:r>
              <a:rPr lang="en-US" dirty="0" err="1"/>
              <a:t>tidak</a:t>
            </a:r>
            <a:r>
              <a:rPr lang="en-US" dirty="0"/>
              <a:t> </a:t>
            </a:r>
            <a:r>
              <a:rPr lang="en-US" dirty="0" err="1"/>
              <a:t>bertambah</a:t>
            </a:r>
            <a:r>
              <a:rPr lang="en-US" dirty="0"/>
              <a:t>, NAMUN </a:t>
            </a:r>
            <a:r>
              <a:rPr lang="en-US" dirty="0" err="1"/>
              <a:t>pengguna</a:t>
            </a:r>
            <a:r>
              <a:rPr lang="en-US" dirty="0"/>
              <a:t> media social dan </a:t>
            </a:r>
            <a:r>
              <a:rPr lang="en-US" dirty="0" err="1"/>
              <a:t>akses</a:t>
            </a:r>
            <a:r>
              <a:rPr lang="en-US" dirty="0"/>
              <a:t> </a:t>
            </a:r>
            <a:r>
              <a:rPr lang="en-US" dirty="0" err="1"/>
              <a:t>MedSos</a:t>
            </a:r>
            <a:r>
              <a:rPr lang="en-US" dirty="0"/>
              <a:t> </a:t>
            </a:r>
            <a:r>
              <a:rPr lang="en-US" dirty="0" err="1"/>
              <a:t>dari</a:t>
            </a:r>
            <a:r>
              <a:rPr lang="en-US" dirty="0"/>
              <a:t> HP </a:t>
            </a:r>
            <a:r>
              <a:rPr lang="en-US" dirty="0" err="1"/>
              <a:t>bertambah</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129285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B55D4B71-A720-44E3-A4B9-2DFC9284DF00}"/>
              </a:ext>
            </a:extLst>
          </p:cNvPr>
          <p:cNvSpPr>
            <a:spLocks noGrp="1" noRot="1" noChangeAspect="1" noTextEdit="1"/>
          </p:cNvSpPr>
          <p:nvPr>
            <p:ph type="sldImg"/>
          </p:nvPr>
        </p:nvSpPr>
        <p:spPr>
          <a:ln/>
        </p:spPr>
      </p:sp>
      <p:sp>
        <p:nvSpPr>
          <p:cNvPr id="111619" name="Notes Placeholder 2">
            <a:extLst>
              <a:ext uri="{FF2B5EF4-FFF2-40B4-BE49-F238E27FC236}">
                <a16:creationId xmlns:a16="http://schemas.microsoft.com/office/drawing/2014/main" id="{224E9583-F00C-46F3-A169-17363B8728CF}"/>
              </a:ext>
            </a:extLst>
          </p:cNvPr>
          <p:cNvSpPr>
            <a:spLocks noGrp="1"/>
          </p:cNvSpPr>
          <p:nvPr>
            <p:ph type="body" idx="1"/>
          </p:nvPr>
        </p:nvSpPr>
        <p:spPr>
          <a:xfrm>
            <a:off x="657821" y="4574885"/>
            <a:ext cx="5256609" cy="4333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56" tIns="46579" rIns="93156" bIns="46579"/>
          <a:lstStyle/>
          <a:p>
            <a:pPr marL="171450" indent="-171450" eaLnBrk="1" hangingPunct="1">
              <a:buFont typeface="Wingdings" panose="05000000000000000000" pitchFamily="2" charset="2"/>
              <a:buChar char="v"/>
            </a:pPr>
            <a:r>
              <a:rPr lang="en-US" altLang="en-US" dirty="0"/>
              <a:t>Oil vs Data</a:t>
            </a:r>
          </a:p>
          <a:p>
            <a:pPr marL="171450" indent="-171450" eaLnBrk="1" hangingPunct="1">
              <a:buFont typeface="Wingdings" panose="05000000000000000000" pitchFamily="2" charset="2"/>
              <a:buChar char="v"/>
            </a:pPr>
            <a:endParaRPr lang="en-US" altLang="en-US" dirty="0"/>
          </a:p>
        </p:txBody>
      </p:sp>
      <p:sp>
        <p:nvSpPr>
          <p:cNvPr id="111620" name="Slide Number Placeholder 3">
            <a:extLst>
              <a:ext uri="{FF2B5EF4-FFF2-40B4-BE49-F238E27FC236}">
                <a16:creationId xmlns:a16="http://schemas.microsoft.com/office/drawing/2014/main" id="{092AD252-8CA9-4B5D-A24D-0D2F2083099D}"/>
              </a:ext>
            </a:extLst>
          </p:cNvPr>
          <p:cNvSpPr txBox="1">
            <a:spLocks noGrp="1"/>
          </p:cNvSpPr>
          <p:nvPr/>
        </p:nvSpPr>
        <p:spPr bwMode="auto">
          <a:xfrm>
            <a:off x="3723679" y="9146481"/>
            <a:ext cx="2847083" cy="48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56" tIns="46579" rIns="93156" bIns="46579" anchor="b"/>
          <a:lstStyle>
            <a:lvl1pPr defTabSz="458788">
              <a:defRPr sz="2400">
                <a:solidFill>
                  <a:schemeClr val="tx1"/>
                </a:solidFill>
                <a:latin typeface="Arial" panose="020B0604020202020204" pitchFamily="34" charset="0"/>
                <a:ea typeface="MS PGothic" panose="020B0600070205080204" pitchFamily="34" charset="-128"/>
              </a:defRPr>
            </a:lvl1pPr>
            <a:lvl2pPr marL="747713" indent="-287338" defTabSz="458788">
              <a:defRPr sz="2400">
                <a:solidFill>
                  <a:schemeClr val="tx1"/>
                </a:solidFill>
                <a:latin typeface="Arial" panose="020B0604020202020204" pitchFamily="34" charset="0"/>
                <a:ea typeface="MS PGothic" panose="020B0600070205080204" pitchFamily="34" charset="-128"/>
              </a:defRPr>
            </a:lvl2pPr>
            <a:lvl3pPr marL="1149350" indent="-230188" defTabSz="458788">
              <a:defRPr sz="2400">
                <a:solidFill>
                  <a:schemeClr val="tx1"/>
                </a:solidFill>
                <a:latin typeface="Arial" panose="020B0604020202020204" pitchFamily="34" charset="0"/>
                <a:ea typeface="MS PGothic" panose="020B0600070205080204" pitchFamily="34" charset="-128"/>
              </a:defRPr>
            </a:lvl3pPr>
            <a:lvl4pPr marL="1608138" indent="-228600" defTabSz="458788">
              <a:defRPr sz="2400">
                <a:solidFill>
                  <a:schemeClr val="tx1"/>
                </a:solidFill>
                <a:latin typeface="Arial" panose="020B0604020202020204" pitchFamily="34" charset="0"/>
                <a:ea typeface="MS PGothic" panose="020B0600070205080204" pitchFamily="34" charset="-128"/>
              </a:defRPr>
            </a:lvl4pPr>
            <a:lvl5pPr marL="2068513" indent="-230188" defTabSz="458788">
              <a:defRPr sz="2400">
                <a:solidFill>
                  <a:schemeClr val="tx1"/>
                </a:solidFill>
                <a:latin typeface="Arial" panose="020B0604020202020204" pitchFamily="34" charset="0"/>
                <a:ea typeface="MS PGothic" panose="020B0600070205080204" pitchFamily="34" charset="-128"/>
              </a:defRPr>
            </a:lvl5pPr>
            <a:lvl6pPr marL="2525713" indent="-230188" defTabSz="458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82913" indent="-230188" defTabSz="458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40113" indent="-230188" defTabSz="458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97313" indent="-230188" defTabSz="458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458788" rtl="0" eaLnBrk="1" fontAlgn="base" latinLnBrk="0" hangingPunct="1">
              <a:lnSpc>
                <a:spcPct val="100000"/>
              </a:lnSpc>
              <a:spcBef>
                <a:spcPct val="0"/>
              </a:spcBef>
              <a:spcAft>
                <a:spcPct val="0"/>
              </a:spcAft>
              <a:buClrTx/>
              <a:buSzTx/>
              <a:buFontTx/>
              <a:buNone/>
              <a:tabLst/>
              <a:defRPr/>
            </a:pPr>
            <a:fld id="{054FA920-1C9B-4CA5-BE6D-02A6A652AD0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458788"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372931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AU" dirty="0"/>
              <a:t> Actively using internet.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38386320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AU" dirty="0"/>
              <a:t> Dan </a:t>
            </a:r>
            <a:r>
              <a:rPr lang="en-AU" dirty="0" err="1"/>
              <a:t>mereka</a:t>
            </a:r>
            <a:r>
              <a:rPr lang="en-AU" dirty="0"/>
              <a:t> </a:t>
            </a:r>
            <a:r>
              <a:rPr lang="en-AU" dirty="0" err="1"/>
              <a:t>banyak</a:t>
            </a:r>
            <a:r>
              <a:rPr lang="en-AU" dirty="0"/>
              <a:t> </a:t>
            </a:r>
            <a:r>
              <a:rPr lang="en-AU" dirty="0" err="1"/>
              <a:t>menghabiskan</a:t>
            </a:r>
            <a:r>
              <a:rPr lang="en-AU" dirty="0"/>
              <a:t> </a:t>
            </a:r>
            <a:r>
              <a:rPr lang="en-AU" dirty="0" err="1"/>
              <a:t>waktu</a:t>
            </a:r>
            <a:r>
              <a:rPr lang="en-AU" dirty="0"/>
              <a:t> di </a:t>
            </a:r>
            <a:r>
              <a:rPr lang="en-AU" dirty="0" err="1"/>
              <a:t>MedSos</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41296210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AU" dirty="0"/>
              <a:t> Banyak search…</a:t>
            </a:r>
          </a:p>
          <a:p>
            <a:pPr marL="171450" indent="-171450">
              <a:buFont typeface="Wingdings" panose="05000000000000000000" pitchFamily="2" charset="2"/>
              <a:buChar char="v"/>
            </a:pPr>
            <a:r>
              <a:rPr lang="en-AU" dirty="0" err="1"/>
              <a:t>Menariknya</a:t>
            </a:r>
            <a:r>
              <a:rPr lang="en-AU" dirty="0"/>
              <a:t> </a:t>
            </a:r>
            <a:r>
              <a:rPr lang="en-AU" dirty="0" err="1"/>
              <a:t>waktu</a:t>
            </a:r>
            <a:r>
              <a:rPr lang="en-AU" dirty="0"/>
              <a:t> search lama </a:t>
            </a:r>
            <a:r>
              <a:rPr lang="en-AU" dirty="0">
                <a:sym typeface="Wingdings" panose="05000000000000000000" pitchFamily="2" charset="2"/>
              </a:rPr>
              <a:t> </a:t>
            </a:r>
            <a:r>
              <a:rPr lang="en-AU" dirty="0" err="1">
                <a:sym typeface="Wingdings" panose="05000000000000000000" pitchFamily="2" charset="2"/>
              </a:rPr>
              <a:t>kemampuan</a:t>
            </a:r>
            <a:r>
              <a:rPr lang="en-AU" dirty="0">
                <a:sym typeface="Wingdings" panose="05000000000000000000" pitchFamily="2" charset="2"/>
              </a:rPr>
              <a:t> </a:t>
            </a:r>
            <a:r>
              <a:rPr lang="en-AU" dirty="0" err="1">
                <a:sym typeface="Wingdings" panose="05000000000000000000" pitchFamily="2" charset="2"/>
              </a:rPr>
              <a:t>mencari</a:t>
            </a:r>
            <a:r>
              <a:rPr lang="en-AU" dirty="0">
                <a:sym typeface="Wingdings" panose="05000000000000000000" pitchFamily="2" charset="2"/>
              </a:rPr>
              <a:t> </a:t>
            </a:r>
            <a:r>
              <a:rPr lang="en-AU" dirty="0" err="1">
                <a:sym typeface="Wingdings" panose="05000000000000000000" pitchFamily="2" charset="2"/>
              </a:rPr>
              <a:t>kurang</a:t>
            </a:r>
            <a:r>
              <a:rPr lang="en-AU" dirty="0">
                <a:sym typeface="Wingdings" panose="05000000000000000000" pitchFamily="2" charset="2"/>
              </a:rPr>
              <a:t>.</a:t>
            </a:r>
          </a:p>
          <a:p>
            <a:pPr marL="171450" indent="-171450">
              <a:buFont typeface="Wingdings" panose="05000000000000000000" pitchFamily="2" charset="2"/>
              <a:buChar char="v"/>
            </a:pPr>
            <a:r>
              <a:rPr lang="en-AU" dirty="0">
                <a:sym typeface="Wingdings" panose="05000000000000000000" pitchFamily="2" charset="2"/>
              </a:rPr>
              <a:t>FB  </a:t>
            </a:r>
            <a:r>
              <a:rPr lang="en-AU" dirty="0" err="1">
                <a:sym typeface="Wingdings" panose="05000000000000000000" pitchFamily="2" charset="2"/>
              </a:rPr>
              <a:t>tidak</a:t>
            </a:r>
            <a:r>
              <a:rPr lang="en-AU" dirty="0">
                <a:sym typeface="Wingdings" panose="05000000000000000000" pitchFamily="2" charset="2"/>
              </a:rPr>
              <a:t> </a:t>
            </a:r>
            <a:r>
              <a:rPr lang="en-AU" dirty="0" err="1">
                <a:sym typeface="Wingdings" panose="05000000000000000000" pitchFamily="2" charset="2"/>
              </a:rPr>
              <a:t>mengaggetkan</a:t>
            </a:r>
            <a:endParaRPr lang="en-AU" dirty="0">
              <a:sym typeface="Wingdings" panose="05000000000000000000" pitchFamily="2" charset="2"/>
            </a:endParaRPr>
          </a:p>
          <a:p>
            <a:pPr marL="171450" indent="-171450">
              <a:buFont typeface="Wingdings" panose="05000000000000000000" pitchFamily="2" charset="2"/>
              <a:buChar char="v"/>
            </a:pPr>
            <a:r>
              <a:rPr lang="en-AU" dirty="0">
                <a:sym typeface="Wingdings" panose="05000000000000000000" pitchFamily="2" charset="2"/>
              </a:rPr>
              <a:t>BlogSpot  </a:t>
            </a:r>
            <a:r>
              <a:rPr lang="en-AU" dirty="0" err="1">
                <a:sym typeface="Wingdings" panose="05000000000000000000" pitchFamily="2" charset="2"/>
              </a:rPr>
              <a:t>Mereka</a:t>
            </a:r>
            <a:r>
              <a:rPr lang="en-AU" dirty="0">
                <a:sym typeface="Wingdings" panose="05000000000000000000" pitchFamily="2" charset="2"/>
              </a:rPr>
              <a:t> </a:t>
            </a:r>
            <a:r>
              <a:rPr lang="en-AU" dirty="0" err="1">
                <a:sym typeface="Wingdings" panose="05000000000000000000" pitchFamily="2" charset="2"/>
              </a:rPr>
              <a:t>suka</a:t>
            </a:r>
            <a:r>
              <a:rPr lang="en-AU" dirty="0">
                <a:sym typeface="Wingdings" panose="05000000000000000000" pitchFamily="2" charset="2"/>
              </a:rPr>
              <a:t> </a:t>
            </a:r>
            <a:r>
              <a:rPr lang="en-AU" dirty="0" err="1">
                <a:sym typeface="Wingdings" panose="05000000000000000000" pitchFamily="2" charset="2"/>
              </a:rPr>
              <a:t>membaca</a:t>
            </a:r>
            <a:r>
              <a:rPr lang="en-AU" dirty="0">
                <a:sym typeface="Wingdings" panose="05000000000000000000" pitchFamily="2" charset="2"/>
              </a:rPr>
              <a:t> tutorial dan </a:t>
            </a:r>
            <a:r>
              <a:rPr lang="en-AU" dirty="0" err="1">
                <a:sym typeface="Wingdings" panose="05000000000000000000" pitchFamily="2" charset="2"/>
              </a:rPr>
              <a:t>semacamnya</a:t>
            </a:r>
            <a:r>
              <a:rPr lang="en-AU" dirty="0">
                <a:sym typeface="Wingdings" panose="05000000000000000000" pitchFamily="2" charset="2"/>
              </a:rPr>
              <a:t>.</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3851100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AU" dirty="0"/>
              <a:t> </a:t>
            </a:r>
            <a:r>
              <a:rPr lang="en-AU" dirty="0" err="1"/>
              <a:t>Kalau</a:t>
            </a:r>
            <a:r>
              <a:rPr lang="en-AU" dirty="0"/>
              <a:t> </a:t>
            </a:r>
            <a:r>
              <a:rPr lang="en-AU" dirty="0" err="1"/>
              <a:t>kita</a:t>
            </a:r>
            <a:r>
              <a:rPr lang="en-AU" dirty="0"/>
              <a:t> </a:t>
            </a:r>
            <a:r>
              <a:rPr lang="en-AU" dirty="0" err="1"/>
              <a:t>buat</a:t>
            </a:r>
            <a:r>
              <a:rPr lang="en-AU" dirty="0"/>
              <a:t> </a:t>
            </a:r>
            <a:r>
              <a:rPr lang="en-AU" dirty="0" err="1"/>
              <a:t>konten</a:t>
            </a:r>
            <a:r>
              <a:rPr lang="en-AU" dirty="0"/>
              <a:t> digital </a:t>
            </a:r>
            <a:r>
              <a:rPr lang="en-AU" dirty="0" err="1"/>
              <a:t>apakah</a:t>
            </a:r>
            <a:r>
              <a:rPr lang="en-AU" dirty="0"/>
              <a:t> </a:t>
            </a:r>
            <a:r>
              <a:rPr lang="en-AU" dirty="0" err="1"/>
              <a:t>akan</a:t>
            </a:r>
            <a:r>
              <a:rPr lang="en-AU" dirty="0"/>
              <a:t> </a:t>
            </a:r>
            <a:r>
              <a:rPr lang="en-AU" dirty="0" err="1"/>
              <a:t>diterima</a:t>
            </a:r>
            <a:r>
              <a:rPr lang="en-AU"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2754312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AU" dirty="0"/>
              <a:t> </a:t>
            </a:r>
            <a:r>
              <a:rPr lang="en-AU" dirty="0" err="1"/>
              <a:t>Jika</a:t>
            </a:r>
            <a:r>
              <a:rPr lang="en-AU" dirty="0"/>
              <a:t> </a:t>
            </a:r>
            <a:r>
              <a:rPr lang="en-AU" dirty="0" err="1"/>
              <a:t>membuat</a:t>
            </a:r>
            <a:r>
              <a:rPr lang="en-AU" dirty="0"/>
              <a:t> program Pendidikan </a:t>
            </a:r>
            <a:r>
              <a:rPr lang="en-AU" dirty="0" err="1"/>
              <a:t>dalam</a:t>
            </a:r>
            <a:r>
              <a:rPr lang="en-AU" dirty="0"/>
              <a:t> </a:t>
            </a:r>
            <a:r>
              <a:rPr lang="en-AU" dirty="0" err="1"/>
              <a:t>rangka</a:t>
            </a:r>
            <a:r>
              <a:rPr lang="en-AU" dirty="0"/>
              <a:t> 4.0 </a:t>
            </a:r>
            <a:r>
              <a:rPr lang="en-AU" dirty="0">
                <a:sym typeface="Wingdings" panose="05000000000000000000" pitchFamily="2" charset="2"/>
              </a:rPr>
              <a:t> </a:t>
            </a:r>
            <a:r>
              <a:rPr lang="en-AU" dirty="0" err="1">
                <a:sym typeface="Wingdings" panose="05000000000000000000" pitchFamily="2" charset="2"/>
              </a:rPr>
              <a:t>Fokus</a:t>
            </a:r>
            <a:r>
              <a:rPr lang="en-AU" dirty="0">
                <a:sym typeface="Wingdings" panose="05000000000000000000" pitchFamily="2" charset="2"/>
              </a:rPr>
              <a:t> </a:t>
            </a:r>
            <a:r>
              <a:rPr lang="en-AU" dirty="0" err="1">
                <a:sym typeface="Wingdings" panose="05000000000000000000" pitchFamily="2" charset="2"/>
              </a:rPr>
              <a:t>ke</a:t>
            </a:r>
            <a:r>
              <a:rPr lang="en-AU" dirty="0">
                <a:sym typeface="Wingdings" panose="05000000000000000000" pitchFamily="2" charset="2"/>
              </a:rPr>
              <a:t> Mobile phone</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4226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AU" dirty="0"/>
              <a:t>Phone is a camera … :D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238977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AU" dirty="0"/>
              <a:t> </a:t>
            </a:r>
            <a:r>
              <a:rPr lang="en-AU" dirty="0" err="1"/>
              <a:t>Kalau</a:t>
            </a:r>
            <a:r>
              <a:rPr lang="en-AU" dirty="0"/>
              <a:t> </a:t>
            </a:r>
            <a:r>
              <a:rPr lang="en-AU" dirty="0" err="1"/>
              <a:t>kita</a:t>
            </a:r>
            <a:r>
              <a:rPr lang="en-AU" dirty="0"/>
              <a:t> </a:t>
            </a:r>
            <a:r>
              <a:rPr lang="en-AU" dirty="0" err="1"/>
              <a:t>buat</a:t>
            </a:r>
            <a:r>
              <a:rPr lang="en-AU" dirty="0"/>
              <a:t> </a:t>
            </a:r>
            <a:r>
              <a:rPr lang="en-AU" dirty="0" err="1"/>
              <a:t>konten</a:t>
            </a:r>
            <a:r>
              <a:rPr lang="en-AU" dirty="0"/>
              <a:t> digital </a:t>
            </a:r>
            <a:r>
              <a:rPr lang="en-AU" dirty="0" err="1"/>
              <a:t>apakah</a:t>
            </a:r>
            <a:r>
              <a:rPr lang="en-AU" dirty="0"/>
              <a:t> </a:t>
            </a:r>
            <a:r>
              <a:rPr lang="en-AU" dirty="0" err="1"/>
              <a:t>akan</a:t>
            </a:r>
            <a:r>
              <a:rPr lang="en-AU" dirty="0"/>
              <a:t> </a:t>
            </a:r>
            <a:r>
              <a:rPr lang="en-AU" dirty="0" err="1"/>
              <a:t>diterima</a:t>
            </a:r>
            <a:r>
              <a:rPr lang="en-AU"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209518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Steady growth: good for investment</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6337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Data literacy, digital literacy,  </a:t>
            </a:r>
          </a:p>
          <a:p>
            <a:pPr marL="171450" indent="-171450">
              <a:buFont typeface="Wingdings" panose="05000000000000000000" pitchFamily="2" charset="2"/>
              <a:buChar char="v"/>
            </a:pPr>
            <a:r>
              <a:rPr lang="en-US" dirty="0"/>
              <a:t>Data can be derive: for example age, religion, race, etc. </a:t>
            </a:r>
            <a:r>
              <a:rPr lang="en-US" dirty="0">
                <a:sym typeface="Wingdings" panose="05000000000000000000" pitchFamily="2" charset="2"/>
              </a:rPr>
              <a:t> machine derived data? Is it</a:t>
            </a:r>
            <a:r>
              <a:rPr lang="en-US" baseline="0" dirty="0">
                <a:sym typeface="Wingdings" panose="05000000000000000000" pitchFamily="2" charset="2"/>
              </a:rPr>
              <a:t> allowed?  Another example from crawling and scrapping data.</a:t>
            </a:r>
            <a:endParaRPr lang="en-US" dirty="0"/>
          </a:p>
          <a:p>
            <a:pPr marL="171450" indent="-171450">
              <a:buFont typeface="Wingdings" panose="05000000000000000000" pitchFamily="2" charset="2"/>
              <a:buChar char="v"/>
            </a:pPr>
            <a:r>
              <a:rPr lang="en-US" dirty="0"/>
              <a:t> Indonesia: the relationship between data analytics and power; </a:t>
            </a:r>
          </a:p>
          <a:p>
            <a:pPr marL="171450" indent="-171450">
              <a:buFont typeface="Wingdings" panose="05000000000000000000" pitchFamily="2" charset="2"/>
              <a:buChar char="v"/>
            </a:pPr>
            <a:r>
              <a:rPr lang="en-US" dirty="0"/>
              <a:t>Are algorithms permitted to make calculations that individuals are prohibited from making explicitly?</a:t>
            </a:r>
          </a:p>
          <a:p>
            <a:pPr marL="171450" indent="-171450">
              <a:buFont typeface="Wingdings" panose="05000000000000000000" pitchFamily="2" charset="2"/>
              <a:buChar char="v"/>
            </a:pP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30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367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39818529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The government is not fast enough in regulating the new digital online transportation.</a:t>
            </a:r>
          </a:p>
          <a:p>
            <a:pPr marL="171450" indent="-171450">
              <a:buFont typeface="Wingdings" panose="05000000000000000000" pitchFamily="2" charset="2"/>
              <a:buChar char="v"/>
            </a:pP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14390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0228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sz="1200" b="0" i="0" kern="1200" dirty="0">
                <a:solidFill>
                  <a:schemeClr val="tx1"/>
                </a:solidFill>
                <a:effectLst/>
                <a:latin typeface="+mn-lt"/>
                <a:ea typeface="+mn-ea"/>
                <a:cs typeface="+mn-cs"/>
              </a:rPr>
              <a:t>UKM </a:t>
            </a:r>
            <a:r>
              <a:rPr lang="en-US" sz="1200" b="0" i="0" kern="1200" dirty="0" err="1">
                <a:solidFill>
                  <a:schemeClr val="tx1"/>
                </a:solidFill>
                <a:effectLst/>
                <a:latin typeface="+mn-lt"/>
                <a:ea typeface="+mn-ea"/>
                <a:cs typeface="+mn-cs"/>
              </a:rPr>
              <a:t>perlu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mawas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Big Data … </a:t>
            </a:r>
            <a:r>
              <a:rPr lang="en-US" sz="1200" b="0" i="0" kern="1200" dirty="0" err="1">
                <a:solidFill>
                  <a:schemeClr val="tx1"/>
                </a:solidFill>
                <a:effectLst/>
                <a:latin typeface="+mn-lt"/>
                <a:ea typeface="+mn-ea"/>
                <a:cs typeface="+mn-cs"/>
              </a:rPr>
              <a:t>Mereka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perlu</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untuk</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punya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akses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ke</a:t>
            </a:r>
            <a:r>
              <a:rPr lang="en-US" sz="1200" b="0" i="0" kern="1200" baseline="0" dirty="0">
                <a:solidFill>
                  <a:schemeClr val="tx1"/>
                </a:solidFill>
                <a:effectLst/>
                <a:latin typeface="+mn-lt"/>
                <a:ea typeface="+mn-ea"/>
                <a:cs typeface="+mn-cs"/>
              </a:rPr>
              <a:t> BD analytics </a:t>
            </a:r>
            <a:r>
              <a:rPr lang="en-US" sz="1200" b="0" i="0" kern="1200" baseline="0" dirty="0" err="1">
                <a:solidFill>
                  <a:schemeClr val="tx1"/>
                </a:solidFill>
                <a:effectLst/>
                <a:latin typeface="+mn-lt"/>
                <a:ea typeface="+mn-ea"/>
                <a:cs typeface="+mn-cs"/>
              </a:rPr>
              <a:t>untuk</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dapat</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bersaing</a:t>
            </a:r>
            <a:r>
              <a:rPr lang="en-US" sz="1200" b="0" i="0" kern="1200" baseline="0" dirty="0">
                <a:solidFill>
                  <a:schemeClr val="tx1"/>
                </a:solidFill>
                <a:effectLst/>
                <a:latin typeface="+mn-lt"/>
                <a:ea typeface="+mn-ea"/>
                <a:cs typeface="+mn-cs"/>
              </a:rPr>
              <a:t> di masa </a:t>
            </a:r>
            <a:r>
              <a:rPr lang="en-US" sz="1200" b="0" i="0" kern="1200" baseline="0" dirty="0" err="1">
                <a:solidFill>
                  <a:schemeClr val="tx1"/>
                </a:solidFill>
                <a:effectLst/>
                <a:latin typeface="+mn-lt"/>
                <a:ea typeface="+mn-ea"/>
                <a:cs typeface="+mn-cs"/>
              </a:rPr>
              <a:t>depan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Lakukan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ini</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sebelum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terjadi</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konflik</a:t>
            </a:r>
            <a:r>
              <a:rPr lang="en-US" sz="1200" b="0" i="0" kern="1200" baseline="0" dirty="0">
                <a:solidFill>
                  <a:schemeClr val="tx1"/>
                </a:solidFill>
                <a:effectLst/>
                <a:latin typeface="+mn-lt"/>
                <a:ea typeface="+mn-ea"/>
                <a:cs typeface="+mn-cs"/>
              </a:rPr>
              <a:t> social di </a:t>
            </a:r>
            <a:r>
              <a:rPr lang="en-US" sz="1200" b="0" i="0" kern="1200" baseline="0" dirty="0" err="1">
                <a:solidFill>
                  <a:schemeClr val="tx1"/>
                </a:solidFill>
                <a:effectLst/>
                <a:latin typeface="+mn-lt"/>
                <a:ea typeface="+mn-ea"/>
                <a:cs typeface="+mn-cs"/>
              </a:rPr>
              <a:t>masyarakat</a:t>
            </a:r>
            <a:r>
              <a:rPr lang="en-US" sz="1200" b="0" i="0" kern="1200" baseline="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2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35601694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sz="1200" b="0" i="0" kern="1200" dirty="0">
                <a:solidFill>
                  <a:schemeClr val="tx1"/>
                </a:solidFill>
                <a:effectLst/>
                <a:latin typeface="+mn-lt"/>
                <a:ea typeface="+mn-ea"/>
                <a:cs typeface="+mn-cs"/>
              </a:rPr>
              <a:t>UKM </a:t>
            </a:r>
            <a:r>
              <a:rPr lang="en-US" sz="1200" b="0" i="0" kern="1200" dirty="0" err="1">
                <a:solidFill>
                  <a:schemeClr val="tx1"/>
                </a:solidFill>
                <a:effectLst/>
                <a:latin typeface="+mn-lt"/>
                <a:ea typeface="+mn-ea"/>
                <a:cs typeface="+mn-cs"/>
              </a:rPr>
              <a:t>perlu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mawas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Big Data … </a:t>
            </a:r>
            <a:r>
              <a:rPr lang="en-US" sz="1200" b="0" i="0" kern="1200" dirty="0" err="1">
                <a:solidFill>
                  <a:schemeClr val="tx1"/>
                </a:solidFill>
                <a:effectLst/>
                <a:latin typeface="+mn-lt"/>
                <a:ea typeface="+mn-ea"/>
                <a:cs typeface="+mn-cs"/>
              </a:rPr>
              <a:t>Mereka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perlu</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untuk</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punya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akses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ke</a:t>
            </a:r>
            <a:r>
              <a:rPr lang="en-US" sz="1200" b="0" i="0" kern="1200" baseline="0" dirty="0">
                <a:solidFill>
                  <a:schemeClr val="tx1"/>
                </a:solidFill>
                <a:effectLst/>
                <a:latin typeface="+mn-lt"/>
                <a:ea typeface="+mn-ea"/>
                <a:cs typeface="+mn-cs"/>
              </a:rPr>
              <a:t> BD analytics </a:t>
            </a:r>
            <a:r>
              <a:rPr lang="en-US" sz="1200" b="0" i="0" kern="1200" baseline="0" dirty="0" err="1">
                <a:solidFill>
                  <a:schemeClr val="tx1"/>
                </a:solidFill>
                <a:effectLst/>
                <a:latin typeface="+mn-lt"/>
                <a:ea typeface="+mn-ea"/>
                <a:cs typeface="+mn-cs"/>
              </a:rPr>
              <a:t>untuk</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dapat</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bersaing</a:t>
            </a:r>
            <a:r>
              <a:rPr lang="en-US" sz="1200" b="0" i="0" kern="1200" baseline="0" dirty="0">
                <a:solidFill>
                  <a:schemeClr val="tx1"/>
                </a:solidFill>
                <a:effectLst/>
                <a:latin typeface="+mn-lt"/>
                <a:ea typeface="+mn-ea"/>
                <a:cs typeface="+mn-cs"/>
              </a:rPr>
              <a:t> di masa </a:t>
            </a:r>
            <a:r>
              <a:rPr lang="en-US" sz="1200" b="0" i="0" kern="1200" baseline="0" dirty="0" err="1">
                <a:solidFill>
                  <a:schemeClr val="tx1"/>
                </a:solidFill>
                <a:effectLst/>
                <a:latin typeface="+mn-lt"/>
                <a:ea typeface="+mn-ea"/>
                <a:cs typeface="+mn-cs"/>
              </a:rPr>
              <a:t>depan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Lakukan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ini</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sebelum</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terjadi</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konflik</a:t>
            </a:r>
            <a:r>
              <a:rPr lang="en-US" sz="1200" b="0" i="0" kern="1200" baseline="0" dirty="0">
                <a:solidFill>
                  <a:schemeClr val="tx1"/>
                </a:solidFill>
                <a:effectLst/>
                <a:latin typeface="+mn-lt"/>
                <a:ea typeface="+mn-ea"/>
                <a:cs typeface="+mn-cs"/>
              </a:rPr>
              <a:t> social di </a:t>
            </a:r>
            <a:r>
              <a:rPr lang="en-US" sz="1200" b="0" i="0" kern="1200" baseline="0" dirty="0" err="1">
                <a:solidFill>
                  <a:schemeClr val="tx1"/>
                </a:solidFill>
                <a:effectLst/>
                <a:latin typeface="+mn-lt"/>
                <a:ea typeface="+mn-ea"/>
                <a:cs typeface="+mn-cs"/>
              </a:rPr>
              <a:t>masyarakat</a:t>
            </a:r>
            <a:r>
              <a:rPr lang="en-US" sz="1200" b="0" i="0" kern="1200" baseline="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72064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sz="1200" b="0" i="0" kern="1200" dirty="0">
                <a:solidFill>
                  <a:schemeClr val="tx1"/>
                </a:solidFill>
                <a:effectLst/>
                <a:latin typeface="+mn-lt"/>
                <a:ea typeface="+mn-ea"/>
                <a:cs typeface="+mn-cs"/>
              </a:rPr>
              <a:t>Guidelines that represent widely accepted concepts concerning fair information practice in an electronic marketplace</a:t>
            </a:r>
          </a:p>
          <a:p>
            <a:pPr marL="171450" indent="-171450">
              <a:buFont typeface="Wingdings" panose="05000000000000000000" pitchFamily="2" charset="2"/>
              <a:buChar char="v"/>
            </a:pPr>
            <a:r>
              <a:rPr lang="en-AU" dirty="0"/>
              <a:t>In Indonesia, not may </a:t>
            </a:r>
            <a:r>
              <a:rPr lang="en-AU" dirty="0" err="1"/>
              <a:t>indonesian</a:t>
            </a:r>
            <a:r>
              <a:rPr lang="en-AU" dirty="0"/>
              <a:t> people aware.</a:t>
            </a:r>
          </a:p>
          <a:p>
            <a:pPr marL="171450" indent="-171450">
              <a:buFont typeface="Wingdings" panose="05000000000000000000" pitchFamily="2" charset="2"/>
              <a:buChar char="v"/>
            </a:pPr>
            <a:r>
              <a:rPr lang="en-AU" sz="1200" kern="1200" dirty="0" err="1">
                <a:solidFill>
                  <a:schemeClr val="tx1"/>
                </a:solidFill>
                <a:effectLst/>
                <a:latin typeface="+mn-lt"/>
                <a:ea typeface="+mn-ea"/>
                <a:cs typeface="+mn-cs"/>
              </a:rPr>
              <a:t>Secara</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umum</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berarti</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seorang</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pengguna</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harus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memiliki</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kesadaran</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akan</a:t>
            </a:r>
            <a:r>
              <a:rPr lang="en-AU" sz="1200" kern="1200" dirty="0">
                <a:solidFill>
                  <a:schemeClr val="tx1"/>
                </a:solidFill>
                <a:effectLst/>
                <a:latin typeface="+mn-lt"/>
                <a:ea typeface="+mn-ea"/>
                <a:cs typeface="+mn-cs"/>
              </a:rPr>
              <a:t> data </a:t>
            </a:r>
            <a:r>
              <a:rPr lang="en-AU" sz="1200" kern="1200" dirty="0" err="1">
                <a:solidFill>
                  <a:schemeClr val="tx1"/>
                </a:solidFill>
                <a:effectLst/>
                <a:latin typeface="+mn-lt"/>
                <a:ea typeface="+mn-ea"/>
                <a:cs typeface="+mn-cs"/>
              </a:rPr>
              <a:t>apa</a:t>
            </a:r>
            <a:r>
              <a:rPr lang="en-AU" sz="1200" kern="1200" dirty="0">
                <a:solidFill>
                  <a:schemeClr val="tx1"/>
                </a:solidFill>
                <a:effectLst/>
                <a:latin typeface="+mn-lt"/>
                <a:ea typeface="+mn-ea"/>
                <a:cs typeface="+mn-cs"/>
              </a:rPr>
              <a:t> yang </a:t>
            </a:r>
            <a:r>
              <a:rPr lang="en-AU" sz="1200" kern="1200" dirty="0" err="1">
                <a:solidFill>
                  <a:schemeClr val="tx1"/>
                </a:solidFill>
                <a:effectLst/>
                <a:latin typeface="+mn-lt"/>
                <a:ea typeface="+mn-ea"/>
                <a:cs typeface="+mn-cs"/>
              </a:rPr>
              <a:t>dikumpulkan</a:t>
            </a:r>
            <a:r>
              <a:rPr lang="en-AU" sz="1200" kern="1200" dirty="0">
                <a:solidFill>
                  <a:schemeClr val="tx1"/>
                </a:solidFill>
                <a:effectLst/>
                <a:latin typeface="+mn-lt"/>
                <a:ea typeface="+mn-ea"/>
                <a:cs typeface="+mn-cs"/>
              </a:rPr>
              <a:t>, </a:t>
            </a:r>
          </a:p>
          <a:p>
            <a:pPr marL="171450" indent="-171450">
              <a:buFont typeface="Wingdings" panose="05000000000000000000" pitchFamily="2" charset="2"/>
              <a:buChar char="v"/>
            </a:pPr>
            <a:r>
              <a:rPr lang="en-AU" sz="1200" kern="1200" dirty="0" err="1">
                <a:solidFill>
                  <a:schemeClr val="tx1"/>
                </a:solidFill>
                <a:effectLst/>
                <a:latin typeface="+mn-lt"/>
                <a:ea typeface="+mn-ea"/>
                <a:cs typeface="+mn-cs"/>
              </a:rPr>
              <a:t>memberikan</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izin</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akannya</a:t>
            </a:r>
            <a:r>
              <a:rPr lang="en-AU" sz="1200" kern="1200" dirty="0">
                <a:solidFill>
                  <a:schemeClr val="tx1"/>
                </a:solidFill>
                <a:effectLst/>
                <a:latin typeface="+mn-lt"/>
                <a:ea typeface="+mn-ea"/>
                <a:cs typeface="+mn-cs"/>
              </a:rPr>
              <a:t>, </a:t>
            </a:r>
          </a:p>
          <a:p>
            <a:pPr marL="171450" indent="-171450">
              <a:buFont typeface="Wingdings" panose="05000000000000000000" pitchFamily="2" charset="2"/>
              <a:buChar char="v"/>
            </a:pPr>
            <a:r>
              <a:rPr lang="en-AU" sz="1200" kern="1200" dirty="0" err="1">
                <a:solidFill>
                  <a:schemeClr val="tx1"/>
                </a:solidFill>
                <a:effectLst/>
                <a:latin typeface="+mn-lt"/>
                <a:ea typeface="+mn-ea"/>
                <a:cs typeface="+mn-cs"/>
              </a:rPr>
              <a:t>memiliki</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akses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terhadap</a:t>
            </a:r>
            <a:r>
              <a:rPr lang="en-AU" sz="1200" kern="1200" dirty="0">
                <a:solidFill>
                  <a:schemeClr val="tx1"/>
                </a:solidFill>
                <a:effectLst/>
                <a:latin typeface="+mn-lt"/>
                <a:ea typeface="+mn-ea"/>
                <a:cs typeface="+mn-cs"/>
              </a:rPr>
              <a:t> data </a:t>
            </a:r>
            <a:r>
              <a:rPr lang="en-AU" sz="1200" kern="1200" dirty="0" err="1">
                <a:solidFill>
                  <a:schemeClr val="tx1"/>
                </a:solidFill>
                <a:effectLst/>
                <a:latin typeface="+mn-lt"/>
                <a:ea typeface="+mn-ea"/>
                <a:cs typeface="+mn-cs"/>
              </a:rPr>
              <a:t>tersebut</a:t>
            </a:r>
            <a:r>
              <a:rPr lang="en-AU" sz="1200" kern="1200" dirty="0">
                <a:solidFill>
                  <a:schemeClr val="tx1"/>
                </a:solidFill>
                <a:effectLst/>
                <a:latin typeface="+mn-lt"/>
                <a:ea typeface="+mn-ea"/>
                <a:cs typeface="+mn-cs"/>
              </a:rPr>
              <a:t>, </a:t>
            </a:r>
          </a:p>
          <a:p>
            <a:pPr marL="171450" indent="-171450">
              <a:buFont typeface="Wingdings" panose="05000000000000000000" pitchFamily="2" charset="2"/>
              <a:buChar char="v"/>
            </a:pPr>
            <a:r>
              <a:rPr lang="en-AU" sz="1200" kern="1200" dirty="0" err="1">
                <a:solidFill>
                  <a:schemeClr val="tx1"/>
                </a:solidFill>
                <a:effectLst/>
                <a:latin typeface="+mn-lt"/>
                <a:ea typeface="+mn-ea"/>
                <a:cs typeface="+mn-cs"/>
              </a:rPr>
              <a:t>terdapat</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upaya</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untuk</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mengamankan</a:t>
            </a:r>
            <a:r>
              <a:rPr lang="en-AU" sz="1200" kern="1200" dirty="0">
                <a:solidFill>
                  <a:schemeClr val="tx1"/>
                </a:solidFill>
                <a:effectLst/>
                <a:latin typeface="+mn-lt"/>
                <a:ea typeface="+mn-ea"/>
                <a:cs typeface="+mn-cs"/>
              </a:rPr>
              <a:t> data yang </a:t>
            </a:r>
            <a:r>
              <a:rPr lang="en-AU" sz="1200" kern="1200" dirty="0" err="1">
                <a:solidFill>
                  <a:schemeClr val="tx1"/>
                </a:solidFill>
                <a:effectLst/>
                <a:latin typeface="+mn-lt"/>
                <a:ea typeface="+mn-ea"/>
                <a:cs typeface="+mn-cs"/>
              </a:rPr>
              <a:t>diambil</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dan</a:t>
            </a:r>
            <a:r>
              <a:rPr lang="en-AU" sz="1200" kern="1200" dirty="0">
                <a:solidFill>
                  <a:schemeClr val="tx1"/>
                </a:solidFill>
                <a:effectLst/>
                <a:latin typeface="+mn-lt"/>
                <a:ea typeface="+mn-ea"/>
                <a:cs typeface="+mn-cs"/>
              </a:rPr>
              <a:t> </a:t>
            </a:r>
          </a:p>
          <a:p>
            <a:pPr marL="171450" indent="-171450">
              <a:buFont typeface="Wingdings" panose="05000000000000000000" pitchFamily="2" charset="2"/>
              <a:buChar char="v"/>
            </a:pPr>
            <a:r>
              <a:rPr lang="en-AU" sz="1200" kern="1200" dirty="0" err="1">
                <a:solidFill>
                  <a:schemeClr val="tx1"/>
                </a:solidFill>
                <a:effectLst/>
                <a:latin typeface="+mn-lt"/>
                <a:ea typeface="+mn-ea"/>
                <a:cs typeface="+mn-cs"/>
              </a:rPr>
              <a:t>adanya</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aturan</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atau</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hukum</a:t>
            </a:r>
            <a:r>
              <a:rPr lang="en-AU" sz="1200" kern="1200" dirty="0">
                <a:solidFill>
                  <a:schemeClr val="tx1"/>
                </a:solidFill>
                <a:effectLst/>
                <a:latin typeface="+mn-lt"/>
                <a:ea typeface="+mn-ea"/>
                <a:cs typeface="+mn-cs"/>
              </a:rPr>
              <a:t> yang </a:t>
            </a:r>
            <a:r>
              <a:rPr lang="en-AU" sz="1200" kern="1200" dirty="0" err="1">
                <a:solidFill>
                  <a:schemeClr val="tx1"/>
                </a:solidFill>
                <a:effectLst/>
                <a:latin typeface="+mn-lt"/>
                <a:ea typeface="+mn-ea"/>
                <a:cs typeface="+mn-cs"/>
              </a:rPr>
              <a:t>mengikat</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penyelenggara</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untuk</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mematuhi</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prinsip</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privasi</a:t>
            </a:r>
            <a:r>
              <a:rPr lang="en-AU" sz="1200" kern="1200" dirty="0">
                <a:solidFill>
                  <a:schemeClr val="tx1"/>
                </a:solidFill>
                <a:effectLst/>
                <a:latin typeface="+mn-lt"/>
                <a:ea typeface="+mn-ea"/>
                <a:cs typeface="+mn-cs"/>
              </a:rPr>
              <a:t>.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97497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Will be discussed in more detail by Fiona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2981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dirty="0"/>
              <a:t> </a:t>
            </a:r>
            <a:r>
              <a:rPr lang="en-US" dirty="0" err="1"/>
              <a:t>Kendala</a:t>
            </a:r>
            <a:r>
              <a:rPr lang="en-US" dirty="0"/>
              <a:t> scalability – </a:t>
            </a:r>
            <a:r>
              <a:rPr lang="en-US" dirty="0" err="1"/>
              <a:t>memang</a:t>
            </a:r>
            <a:r>
              <a:rPr lang="en-US" dirty="0"/>
              <a:t> </a:t>
            </a:r>
            <a:r>
              <a:rPr lang="en-US" dirty="0" err="1"/>
              <a:t>lebih</a:t>
            </a:r>
            <a:r>
              <a:rPr lang="en-US" dirty="0"/>
              <a:t> </a:t>
            </a:r>
            <a:r>
              <a:rPr lang="en-US" dirty="0" err="1"/>
              <a:t>sulit</a:t>
            </a:r>
            <a:endParaRPr lang="en-US" dirty="0"/>
          </a:p>
          <a:p>
            <a:pPr marL="181240" indent="-181240">
              <a:buFont typeface="Arial" panose="020B0604020202020204" pitchFamily="34" charset="0"/>
              <a:buChar char="•"/>
            </a:pPr>
            <a:endParaRPr lang="id-ID" dirty="0"/>
          </a:p>
        </p:txBody>
      </p:sp>
    </p:spTree>
    <p:extLst>
      <p:ext uri="{BB962C8B-B14F-4D97-AF65-F5344CB8AC3E}">
        <p14:creationId xmlns:p14="http://schemas.microsoft.com/office/powerpoint/2010/main" val="946610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d-ID" noProof="1"/>
              <a:t>Menghindari </a:t>
            </a:r>
            <a:r>
              <a:rPr lang="id-ID" i="1" noProof="1"/>
              <a:t>Overwhelmed</a:t>
            </a:r>
            <a:r>
              <a:rPr lang="id-ID" noProof="1"/>
              <a:t> dengan tsunami informasi (dan metode) di era Big Data</a:t>
            </a:r>
          </a:p>
          <a:p>
            <a:pPr marL="171450" indent="-171450">
              <a:buFont typeface="Arial" panose="020B0604020202020204" pitchFamily="34" charset="0"/>
              <a:buChar char="•"/>
            </a:pPr>
            <a:r>
              <a:rPr lang="id-ID" noProof="1"/>
              <a:t> Siapa bisa menyumbangkan kompetensi apa?</a:t>
            </a:r>
          </a:p>
          <a:p>
            <a:pPr marL="171450" indent="-171450">
              <a:buFont typeface="Arial" panose="020B0604020202020204" pitchFamily="34" charset="0"/>
              <a:buChar char="•"/>
            </a:pPr>
            <a:r>
              <a:rPr lang="id-ID" noProof="1"/>
              <a:t>Alhamdulillah tahun ini menyelesaikan 2 JI dan 2 PI … tapi tahun depan saya ingin merubah budaya menulis … lebih ingin bekerja sama dengan univ lain.</a:t>
            </a:r>
          </a:p>
          <a:p>
            <a:pPr marL="171450" indent="-171450">
              <a:buFont typeface="Arial" panose="020B0604020202020204" pitchFamily="34" charset="0"/>
              <a:buChar char="•"/>
            </a:pPr>
            <a:endParaRPr lang="id-ID" noProof="1"/>
          </a:p>
        </p:txBody>
      </p:sp>
    </p:spTree>
    <p:extLst>
      <p:ext uri="{BB962C8B-B14F-4D97-AF65-F5344CB8AC3E}">
        <p14:creationId xmlns:p14="http://schemas.microsoft.com/office/powerpoint/2010/main" val="15003577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a:t>
            </a:r>
            <a:r>
              <a:rPr lang="id-ID" sz="1200" noProof="1"/>
              <a:t>Mengapa TNI harus mengikuti perkembangan ini?</a:t>
            </a:r>
            <a:endParaRPr lang="en-US" dirty="0"/>
          </a:p>
          <a:p>
            <a:pPr marL="171450" indent="-171450">
              <a:buFont typeface="Wingdings" panose="05000000000000000000" pitchFamily="2" charset="2"/>
              <a:buChar char="v"/>
            </a:pPr>
            <a:endParaRPr lang="id-ID" dirty="0"/>
          </a:p>
        </p:txBody>
      </p:sp>
    </p:spTree>
    <p:extLst>
      <p:ext uri="{BB962C8B-B14F-4D97-AF65-F5344CB8AC3E}">
        <p14:creationId xmlns:p14="http://schemas.microsoft.com/office/powerpoint/2010/main" val="28255737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only tool you have is a hammer, all the problems look like nails”</a:t>
            </a:r>
            <a:endParaRPr lang="en-AU" dirty="0"/>
          </a:p>
        </p:txBody>
      </p:sp>
      <p:sp>
        <p:nvSpPr>
          <p:cNvPr id="4" name="Slide Number Placeholder 3"/>
          <p:cNvSpPr>
            <a:spLocks noGrp="1"/>
          </p:cNvSpPr>
          <p:nvPr>
            <p:ph type="sldNum" sz="quarter" idx="10"/>
          </p:nvPr>
        </p:nvSpPr>
        <p:spPr/>
        <p:txBody>
          <a:bodyPr/>
          <a:lstStyle/>
          <a:p>
            <a:pPr marL="0" marR="0" lvl="0" indent="0" algn="r" defTabSz="966612"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400" b="0" i="0" u="none" strike="noStrike" kern="1200" cap="none" spc="0" normalizeH="0" baseline="0" noProof="0">
                <a:ln>
                  <a:noFill/>
                </a:ln>
                <a:solidFill>
                  <a:srgbClr val="000000"/>
                </a:solidFill>
                <a:effectLst/>
                <a:uLnTx/>
                <a:uFillTx/>
                <a:latin typeface="Arial" charset="0"/>
                <a:ea typeface="굴림" pitchFamily="50" charset="-127"/>
                <a:cs typeface="+mn-cs"/>
              </a:rPr>
              <a:pPr marL="0" marR="0" lvl="0" indent="0" algn="r" defTabSz="966612" rtl="0" eaLnBrk="1" fontAlgn="base" latinLnBrk="0" hangingPunct="1">
                <a:lnSpc>
                  <a:spcPct val="100000"/>
                </a:lnSpc>
                <a:spcBef>
                  <a:spcPct val="0"/>
                </a:spcBef>
                <a:spcAft>
                  <a:spcPct val="0"/>
                </a:spcAft>
                <a:buClrTx/>
                <a:buSzTx/>
                <a:buFontTx/>
                <a:buNone/>
                <a:tabLst/>
                <a:defRPr/>
              </a:pPr>
              <a:t>100</a:t>
            </a:fld>
            <a:endParaRPr kumimoji="0" lang="en-US" sz="14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174610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30062639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r>
              <a:rPr lang="en-US" dirty="0"/>
              <a:t> Most data Unstructured, missal Text </a:t>
            </a:r>
            <a:r>
              <a:rPr lang="en-US" dirty="0">
                <a:sym typeface="Wingdings" panose="05000000000000000000" pitchFamily="2" charset="2"/>
              </a:rPr>
              <a:t> </a:t>
            </a:r>
            <a:r>
              <a:rPr lang="en-US" dirty="0" err="1">
                <a:sym typeface="Wingdings" panose="05000000000000000000" pitchFamily="2" charset="2"/>
              </a:rPr>
              <a:t>Setiap</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0909801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Ø"/>
            </a:pPr>
            <a:r>
              <a:rPr lang="en-AU" dirty="0"/>
              <a:t> </a:t>
            </a:r>
            <a:r>
              <a:rPr lang="en-AU" dirty="0" err="1"/>
              <a:t>Termasuk</a:t>
            </a:r>
            <a:r>
              <a:rPr lang="en-AU" dirty="0"/>
              <a:t> Buzzer, bots … </a:t>
            </a:r>
            <a:r>
              <a:rPr lang="en-AU" dirty="0" err="1"/>
              <a:t>dan</a:t>
            </a:r>
            <a:r>
              <a:rPr lang="en-AU" dirty="0"/>
              <a:t> cyber army.</a:t>
            </a:r>
          </a:p>
          <a:p>
            <a:pPr marL="181240" indent="-181240">
              <a:buFont typeface="Wingdings" panose="05000000000000000000" pitchFamily="2" charset="2"/>
              <a:buChar char="Ø"/>
            </a:pPr>
            <a:r>
              <a:rPr lang="en-AU" dirty="0"/>
              <a:t> </a:t>
            </a:r>
            <a:r>
              <a:rPr lang="en-AU" dirty="0" err="1"/>
              <a:t>Menghiraukan</a:t>
            </a:r>
            <a:r>
              <a:rPr lang="en-AU" dirty="0"/>
              <a:t> = </a:t>
            </a:r>
            <a:r>
              <a:rPr lang="en-AU" dirty="0" err="1"/>
              <a:t>Interpretasi</a:t>
            </a:r>
            <a:r>
              <a:rPr lang="en-AU" dirty="0"/>
              <a:t> yang bias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674858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Ø"/>
            </a:pPr>
            <a:r>
              <a:rPr lang="en-AU" dirty="0"/>
              <a:t> </a:t>
            </a:r>
            <a:r>
              <a:rPr lang="en-AU" dirty="0" err="1"/>
              <a:t>Komputasi</a:t>
            </a:r>
            <a:r>
              <a:rPr lang="en-AU" dirty="0"/>
              <a:t> </a:t>
            </a:r>
            <a:r>
              <a:rPr lang="en-AU" dirty="0" err="1"/>
              <a:t>meningkat</a:t>
            </a:r>
            <a:r>
              <a:rPr lang="en-AU" dirty="0"/>
              <a:t> Exponential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36743391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Font typeface="+mj-lt"/>
              <a:buAutoNum type="arabicPeriod"/>
            </a:pPr>
            <a:r>
              <a:rPr lang="en-AU" baseline="0" dirty="0"/>
              <a:t> </a:t>
            </a:r>
            <a:r>
              <a:rPr lang="en-AU" baseline="0" dirty="0" err="1"/>
              <a:t>Apakah</a:t>
            </a:r>
            <a:r>
              <a:rPr lang="en-AU" baseline="0" dirty="0"/>
              <a:t> scalable </a:t>
            </a:r>
            <a:r>
              <a:rPr lang="en-AU" baseline="0" dirty="0" err="1"/>
              <a:t>terhadap</a:t>
            </a:r>
            <a:r>
              <a:rPr lang="en-AU" baseline="0" dirty="0"/>
              <a:t> N, L, k </a:t>
            </a:r>
            <a:r>
              <a:rPr lang="en-AU" baseline="0" dirty="0" err="1"/>
              <a:t>atau</a:t>
            </a:r>
            <a:r>
              <a:rPr lang="en-AU" baseline="0" dirty="0"/>
              <a:t>?... </a:t>
            </a:r>
            <a:r>
              <a:rPr lang="en-AU" baseline="0" dirty="0" err="1"/>
              <a:t>Contoh</a:t>
            </a:r>
            <a:r>
              <a:rPr lang="en-AU" baseline="0" dirty="0"/>
              <a:t> Birch</a:t>
            </a:r>
          </a:p>
          <a:p>
            <a:pPr marL="241653" indent="-241653">
              <a:buFont typeface="+mj-lt"/>
              <a:buAutoNum type="arabicPeriod"/>
            </a:pPr>
            <a:r>
              <a:rPr lang="en-AU" baseline="0" dirty="0"/>
              <a:t> </a:t>
            </a:r>
            <a:r>
              <a:rPr lang="en-AU" baseline="0" dirty="0" err="1"/>
              <a:t>Apakah</a:t>
            </a:r>
            <a:r>
              <a:rPr lang="en-AU" baseline="0" dirty="0"/>
              <a:t> </a:t>
            </a:r>
            <a:r>
              <a:rPr lang="en-AU" baseline="0" dirty="0" err="1"/>
              <a:t>mudah</a:t>
            </a:r>
            <a:r>
              <a:rPr lang="en-AU" baseline="0" dirty="0"/>
              <a:t> di </a:t>
            </a:r>
            <a:r>
              <a:rPr lang="en-AU" baseline="0" dirty="0" err="1"/>
              <a:t>paralelkan</a:t>
            </a:r>
            <a:r>
              <a:rPr lang="en-AU" baseline="0" dirty="0"/>
              <a:t>?</a:t>
            </a:r>
          </a:p>
          <a:p>
            <a:pPr marL="241653" indent="-241653">
              <a:buFont typeface="+mj-lt"/>
              <a:buAutoNum type="arabicPeriod"/>
            </a:pPr>
            <a:r>
              <a:rPr lang="en-AU" baseline="0" dirty="0"/>
              <a:t> </a:t>
            </a:r>
            <a:r>
              <a:rPr lang="en-AU" baseline="0" dirty="0" err="1"/>
              <a:t>Berapa</a:t>
            </a:r>
            <a:r>
              <a:rPr lang="en-AU" baseline="0" dirty="0"/>
              <a:t> memory </a:t>
            </a:r>
            <a:r>
              <a:rPr lang="en-AU" baseline="0" dirty="0" err="1"/>
              <a:t>diapakai</a:t>
            </a:r>
            <a:r>
              <a:rPr lang="en-AU" baseline="0" dirty="0"/>
              <a:t>? </a:t>
            </a:r>
            <a:r>
              <a:rPr lang="en-AU" baseline="0" dirty="0">
                <a:sym typeface="Wingdings" panose="05000000000000000000" pitchFamily="2" charset="2"/>
              </a:rPr>
              <a:t> </a:t>
            </a:r>
            <a:r>
              <a:rPr lang="en-AU" baseline="0" dirty="0" err="1">
                <a:sym typeface="Wingdings" panose="05000000000000000000" pitchFamily="2" charset="2"/>
              </a:rPr>
              <a:t>Jarang</a:t>
            </a:r>
            <a:r>
              <a:rPr lang="en-AU" baseline="0" dirty="0">
                <a:sym typeface="Wingdings" panose="05000000000000000000" pitchFamily="2" charset="2"/>
              </a:rPr>
              <a:t> paper </a:t>
            </a:r>
            <a:r>
              <a:rPr lang="en-AU" baseline="0" dirty="0" err="1">
                <a:sym typeface="Wingdings" panose="05000000000000000000" pitchFamily="2" charset="2"/>
              </a:rPr>
              <a:t>kasih</a:t>
            </a:r>
            <a:r>
              <a:rPr lang="en-AU" baseline="0" dirty="0">
                <a:sym typeface="Wingdings" panose="05000000000000000000" pitchFamily="2" charset="2"/>
              </a:rPr>
              <a:t> info </a:t>
            </a:r>
            <a:r>
              <a:rPr lang="en-AU" baseline="0" dirty="0" err="1">
                <a:sym typeface="Wingdings" panose="05000000000000000000" pitchFamily="2" charset="2"/>
              </a:rPr>
              <a:t>ini</a:t>
            </a:r>
            <a:r>
              <a:rPr lang="en-AU" baseline="0" dirty="0">
                <a:sym typeface="Wingdings" panose="05000000000000000000" pitchFamily="2" charset="2"/>
              </a:rPr>
              <a:t>, </a:t>
            </a:r>
            <a:r>
              <a:rPr lang="en-AU" baseline="0" dirty="0" err="1">
                <a:sym typeface="Wingdings" panose="05000000000000000000" pitchFamily="2" charset="2"/>
              </a:rPr>
              <a:t>karena</a:t>
            </a:r>
            <a:r>
              <a:rPr lang="en-AU" baseline="0" dirty="0">
                <a:sym typeface="Wingdings" panose="05000000000000000000" pitchFamily="2" charset="2"/>
              </a:rPr>
              <a:t> </a:t>
            </a:r>
            <a:r>
              <a:rPr lang="en-AU" baseline="0" dirty="0" err="1">
                <a:sym typeface="Wingdings" panose="05000000000000000000" pitchFamily="2" charset="2"/>
              </a:rPr>
              <a:t>memang</a:t>
            </a:r>
            <a:r>
              <a:rPr lang="en-AU" baseline="0" dirty="0">
                <a:sym typeface="Wingdings" panose="05000000000000000000" pitchFamily="2" charset="2"/>
              </a:rPr>
              <a:t> </a:t>
            </a:r>
            <a:r>
              <a:rPr lang="en-AU" baseline="0" dirty="0" err="1">
                <a:sym typeface="Wingdings" panose="05000000000000000000" pitchFamily="2" charset="2"/>
              </a:rPr>
              <a:t>eksperimennya</a:t>
            </a:r>
            <a:r>
              <a:rPr lang="en-AU" baseline="0" dirty="0">
                <a:sym typeface="Wingdings" panose="05000000000000000000" pitchFamily="2" charset="2"/>
              </a:rPr>
              <a:t> </a:t>
            </a:r>
            <a:r>
              <a:rPr lang="en-AU" baseline="0" dirty="0" err="1">
                <a:sym typeface="Wingdings" panose="05000000000000000000" pitchFamily="2" charset="2"/>
              </a:rPr>
              <a:t>ndak</a:t>
            </a:r>
            <a:r>
              <a:rPr lang="en-AU" baseline="0" dirty="0">
                <a:sym typeface="Wingdings" panose="05000000000000000000" pitchFamily="2" charset="2"/>
              </a:rPr>
              <a:t> </a:t>
            </a:r>
            <a:r>
              <a:rPr lang="en-AU" baseline="0" dirty="0" err="1">
                <a:sym typeface="Wingdings" panose="05000000000000000000" pitchFamily="2" charset="2"/>
              </a:rPr>
              <a:t>gampang</a:t>
            </a:r>
            <a:r>
              <a:rPr lang="en-AU" baseline="0" dirty="0">
                <a:sym typeface="Wingdings" panose="05000000000000000000" pitchFamily="2" charset="2"/>
              </a:rPr>
              <a:t>.</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1559440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6639281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 What is ranking? </a:t>
            </a:r>
            <a:r>
              <a:rPr lang="en-AU" dirty="0">
                <a:sym typeface="Wingdings" panose="05000000000000000000" pitchFamily="2" charset="2"/>
              </a:rPr>
              <a:t> simply ranking of most relevant docs as when we use Google.</a:t>
            </a:r>
          </a:p>
          <a:p>
            <a:pPr marL="191589" indent="-191589">
              <a:buFont typeface="Wingdings" panose="05000000000000000000" pitchFamily="2" charset="2"/>
              <a:buChar char="Ø"/>
            </a:pPr>
            <a:r>
              <a:rPr lang="en-AU" dirty="0">
                <a:sym typeface="Wingdings" panose="05000000000000000000" pitchFamily="2" charset="2"/>
              </a:rPr>
              <a:t>Why Ranking? …. [Click #1]</a:t>
            </a:r>
          </a:p>
          <a:p>
            <a:pPr marL="191589" indent="-191589">
              <a:buFont typeface="Wingdings" panose="05000000000000000000" pitchFamily="2" charset="2"/>
              <a:buChar char="Ø"/>
            </a:pPr>
            <a:r>
              <a:rPr lang="en-AU" dirty="0">
                <a:sym typeface="Wingdings" panose="05000000000000000000" pitchFamily="2" charset="2"/>
              </a:rPr>
              <a:t>But… I can not use Google Big Query …. As a student with 4 children and not working I don’t have the luxury of having</a:t>
            </a:r>
            <a:r>
              <a:rPr lang="en-AU" baseline="0" dirty="0">
                <a:sym typeface="Wingdings" panose="05000000000000000000" pitchFamily="2" charset="2"/>
              </a:rPr>
              <a:t> Google Big Query … or Amazon Cloud AWS services </a:t>
            </a:r>
          </a:p>
          <a:p>
            <a:pPr marL="191589" indent="-191589">
              <a:buFont typeface="Wingdings" panose="05000000000000000000" pitchFamily="2" charset="2"/>
              <a:buChar char="Ø"/>
            </a:pPr>
            <a:r>
              <a:rPr lang="en-AU" baseline="0" dirty="0">
                <a:sym typeface="Wingdings" panose="05000000000000000000" pitchFamily="2" charset="2"/>
              </a:rPr>
              <a:t>Fortunately… there are Good people out there that provides amazing Open Source solution … :) … [CLICK #2]</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19350404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 How Fast? … </a:t>
            </a:r>
          </a:p>
          <a:p>
            <a:pPr marL="191589" indent="-191589">
              <a:buFont typeface="Wingdings" panose="05000000000000000000" pitchFamily="2" charset="2"/>
              <a:buChar char="Ø"/>
            </a:pPr>
            <a:r>
              <a:rPr lang="en-AU" dirty="0"/>
              <a:t>This is in 2011 using medium spec standard PC … I started my PhD in 2013 …. So PC</a:t>
            </a:r>
            <a:r>
              <a:rPr lang="en-AU" baseline="0" dirty="0"/>
              <a:t> should be faster … [even though QUT gives me old PC … :D]</a:t>
            </a:r>
          </a:p>
          <a:p>
            <a:r>
              <a:rPr lang="en-AU" baseline="0" dirty="0"/>
              <a:t>… </a:t>
            </a:r>
            <a:r>
              <a:rPr lang="en-AU" baseline="0" dirty="0">
                <a:sym typeface="Wingdings" panose="05000000000000000000" pitchFamily="2" charset="2"/>
              </a:rPr>
              <a:t>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5679223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But why is it so fast? … How does it works? …. [Click#1-5]</a:t>
            </a:r>
          </a:p>
          <a:p>
            <a:pPr marL="191589" indent="-191589">
              <a:buFont typeface="Wingdings" panose="05000000000000000000" pitchFamily="2" charset="2"/>
              <a:buChar char="Ø"/>
            </a:pPr>
            <a:r>
              <a:rPr lang="en-AU" dirty="0"/>
              <a:t>NOTES: this is just the most simple ranking function just for illustration.</a:t>
            </a:r>
          </a:p>
          <a:p>
            <a:pPr marL="191589" indent="-191589">
              <a:buFont typeface="Wingdings" panose="05000000000000000000" pitchFamily="2" charset="2"/>
              <a:buChar char="Ø"/>
            </a:pPr>
            <a:r>
              <a:rPr lang="en-AU" dirty="0"/>
              <a:t>If it calculates for all terms in</a:t>
            </a:r>
            <a:r>
              <a:rPr lang="en-AU" baseline="0" dirty="0"/>
              <a:t> the query and all terms in the document, for all documents in the collection…. WHY is search engine like Google is so fast ?... They have billions of docs and used by millions of people at the same time ….  </a:t>
            </a:r>
            <a:r>
              <a:rPr lang="en-AU" dirty="0"/>
              <a:t>PhD life is just so full of questions … </a:t>
            </a:r>
            <a:r>
              <a:rPr lang="en-AU" dirty="0">
                <a:sym typeface="Wingdings" panose="05000000000000000000" pitchFamily="2" charset="2"/>
              </a:rPr>
              <a:t>:)</a:t>
            </a:r>
            <a:r>
              <a:rPr lang="en-AU" baseline="0" dirty="0">
                <a:sym typeface="Wingdings" panose="05000000000000000000" pitchFamily="2" charset="2"/>
              </a:rPr>
              <a:t> [click #2]</a:t>
            </a:r>
          </a:p>
          <a:p>
            <a:r>
              <a:rPr lang="en-AU" baseline="0" dirty="0">
                <a:sym typeface="Wingdings" panose="05000000000000000000" pitchFamily="2" charset="2"/>
              </a:rPr>
              <a:t>… 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5207058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I study a little bit of IR …. </a:t>
            </a:r>
          </a:p>
          <a:p>
            <a:pPr marL="191589" indent="-191589">
              <a:buFont typeface="Wingdings" panose="05000000000000000000" pitchFamily="2" charset="2"/>
              <a:buChar char="Ø"/>
            </a:pPr>
            <a:r>
              <a:rPr lang="en-AU" dirty="0"/>
              <a:t>Again this is Just simplification illustration of how search engine works …. Modern Search engine have a lot more sophisticated architecture.</a:t>
            </a:r>
          </a:p>
          <a:p>
            <a:pPr marL="191589" indent="-191589">
              <a:buFont typeface="Wingdings" panose="05000000000000000000" pitchFamily="2" charset="2"/>
              <a:buChar char="Ø"/>
            </a:pPr>
            <a:r>
              <a:rPr lang="en-AU" dirty="0"/>
              <a:t>It also have Forward index… but not</a:t>
            </a:r>
            <a:r>
              <a:rPr lang="en-AU" baseline="0" dirty="0"/>
              <a:t> discussed …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6635678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So what is Cluster Hypothesis legacy?</a:t>
            </a:r>
          </a:p>
          <a:p>
            <a:pPr marL="191589" indent="-191589">
              <a:buFont typeface="Wingdings" panose="05000000000000000000" pitchFamily="2" charset="2"/>
              <a:buChar char="Ø"/>
            </a:pPr>
            <a:r>
              <a:rPr lang="en-AU" dirty="0"/>
              <a:t>There at least hundreds, if not THOUSANDS of studies </a:t>
            </a:r>
            <a:r>
              <a:rPr lang="en-AU" dirty="0" err="1"/>
              <a:t>surroung</a:t>
            </a:r>
            <a:r>
              <a:rPr lang="en-AU" dirty="0"/>
              <a:t> the cluster hypothesis Legacy …</a:t>
            </a:r>
          </a:p>
          <a:p>
            <a:pPr marL="191589" indent="-191589">
              <a:buFont typeface="Wingdings" panose="05000000000000000000" pitchFamily="2" charset="2"/>
              <a:buChar char="Ø"/>
            </a:pPr>
            <a:r>
              <a:rPr lang="en-AU" dirty="0"/>
              <a:t>It is one of the most important topic in Information</a:t>
            </a:r>
            <a:r>
              <a:rPr lang="en-AU" baseline="0" dirty="0"/>
              <a:t> Retrieval …</a:t>
            </a:r>
            <a:endParaRPr lang="en-AU" dirty="0"/>
          </a:p>
          <a:p>
            <a:pPr marL="191589" indent="-191589">
              <a:buFont typeface="Wingdings" panose="05000000000000000000" pitchFamily="2" charset="2"/>
              <a:buChar char="Ø"/>
            </a:pPr>
            <a:r>
              <a:rPr lang="en-AU" dirty="0"/>
              <a:t> Notes that these are THE MILESTONES of research in Cluster Hypothesis …. My Research is not in these categories … It create another DIFFERENT milestones in the literatures</a:t>
            </a:r>
          </a:p>
          <a:p>
            <a:pPr marL="191589" indent="-191589">
              <a:buFont typeface="Wingdings" panose="05000000000000000000" pitchFamily="2" charset="2"/>
              <a:buChar char="Ø"/>
            </a:pPr>
            <a:r>
              <a:rPr lang="en-AU" dirty="0"/>
              <a:t>Why? [Click to next</a:t>
            </a:r>
            <a:r>
              <a:rPr lang="en-AU" baseline="0" dirty="0"/>
              <a:t> slide]</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941477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v"/>
            </a:pPr>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FE8C02BD-617F-443A-9DC6-BE620467D6B3}" type="slidenum">
              <a:rPr kumimoji="0" lang="en-US" sz="1300" b="0" i="0" u="none" strike="noStrike" kern="1200" cap="none" spc="0" normalizeH="0" baseline="0" noProof="0">
                <a:ln>
                  <a:noFill/>
                </a:ln>
                <a:solidFill>
                  <a:prstClr val="black"/>
                </a:solidFill>
                <a:effectLst/>
                <a:uLnTx/>
                <a:uFillTx/>
                <a:latin typeface="Calibri"/>
                <a:ea typeface="굴림" pitchFamily="50" charset="-127"/>
                <a:cs typeface="+mn-cs"/>
              </a:rPr>
              <a:pPr marL="0" marR="0" lvl="0" indent="0" algn="r" defTabSz="966612"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41955555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 One of the pioneer of research that have the same direction as my research is</a:t>
            </a:r>
            <a:r>
              <a:rPr lang="en-AU" baseline="0" dirty="0"/>
              <a:t> work by </a:t>
            </a:r>
            <a:r>
              <a:rPr lang="en-AU" baseline="0" dirty="0" err="1"/>
              <a:t>Fuhr</a:t>
            </a:r>
            <a:r>
              <a:rPr lang="en-AU" baseline="0" dirty="0"/>
              <a:t> et al in 2012 …. EXPLAIN …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6912449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 </a:t>
            </a:r>
            <a:r>
              <a:rPr lang="en-AU" dirty="0" err="1"/>
              <a:t>Fuhr</a:t>
            </a:r>
            <a:r>
              <a:rPr lang="en-AU" baseline="0" dirty="0"/>
              <a:t> et al … provides a strong theoretical basis of </a:t>
            </a:r>
            <a:r>
              <a:rPr lang="en-AU" baseline="0" dirty="0" err="1"/>
              <a:t>RfC</a:t>
            </a:r>
            <a:r>
              <a:rPr lang="en-AU" baseline="0" dirty="0"/>
              <a:t>, BUT they did not propose any method/algorithm for the clustering….</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12582846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91589" indent="-191589">
              <a:buFont typeface="Wingdings" panose="05000000000000000000" pitchFamily="2" charset="2"/>
              <a:buChar char="Ø"/>
            </a:pPr>
            <a:r>
              <a:rPr lang="en-US" dirty="0"/>
              <a:t> After a lot of questions, experiments, and headaches… finally I got some RESULTS ….</a:t>
            </a:r>
          </a:p>
          <a:p>
            <a:pPr marL="191589" indent="-191589">
              <a:buFont typeface="Wingdings" panose="05000000000000000000" pitchFamily="2" charset="2"/>
              <a:buChar char="Ø"/>
            </a:pPr>
            <a:r>
              <a:rPr lang="en-US" dirty="0"/>
              <a:t>So here is our solution to the research problem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7F40DFA-B482-4AD0-A536-856EB395CEAD}"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1733853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 So what is</a:t>
            </a:r>
            <a:r>
              <a:rPr lang="en-AU" baseline="0" dirty="0"/>
              <a:t> a cluster locus … explain what it is and how it works ….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1368751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 This is where I got the idea … again … inspired by God the Almighty</a:t>
            </a:r>
            <a:r>
              <a:rPr lang="en-AU" baseline="0" dirty="0"/>
              <a:t> …</a:t>
            </a:r>
          </a:p>
          <a:p>
            <a:pPr marL="191589" indent="-191589">
              <a:buFont typeface="Wingdings" panose="05000000000000000000" pitchFamily="2" charset="2"/>
              <a:buChar char="Ø"/>
            </a:pPr>
            <a:r>
              <a:rPr lang="en-AU" baseline="0" dirty="0"/>
              <a:t> This is where I learnt: “Knowledge is found,, not really invented”…. </a:t>
            </a:r>
          </a:p>
          <a:p>
            <a:pPr marL="191589" indent="-191589">
              <a:buFont typeface="Wingdings" panose="05000000000000000000" pitchFamily="2" charset="2"/>
              <a:buChar char="Ø"/>
            </a:pPr>
            <a:r>
              <a:rPr lang="en-AU" baseline="0" dirty="0"/>
              <a:t>Explain … in genetics.. A locus is … </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6075676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7F40DFA-B482-4AD0-A536-856EB395CEAD}"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31737933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FGCR uses the same assumption as CLIQUE, that is dense region in higher dimension will also be dense in lower dimension.</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35956355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&gt; Relationship with graph based clustering.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2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10374071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FGCR uses the same assumption as CLIQUE, that is dense region in higher dimension will also be dense in lower dimension.</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11380405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FGCR uses the same assumption as CLIQUE, that is dense region in higher dimension will also be dense in lower dimension.</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2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sz="12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3989721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a:t>
            </a:r>
            <a:r>
              <a:rPr lang="id-ID" sz="1200" noProof="1"/>
              <a:t>Mengapa TNI harus mengikuti perkembangan ini?</a:t>
            </a:r>
            <a:endParaRPr lang="en-US" dirty="0"/>
          </a:p>
          <a:p>
            <a:pPr marL="171450" indent="-171450">
              <a:buFont typeface="Wingdings" panose="05000000000000000000" pitchFamily="2" charset="2"/>
              <a:buChar char="v"/>
            </a:pPr>
            <a:endParaRPr lang="id-ID" dirty="0"/>
          </a:p>
        </p:txBody>
      </p:sp>
    </p:spTree>
    <p:extLst>
      <p:ext uri="{BB962C8B-B14F-4D97-AF65-F5344CB8AC3E}">
        <p14:creationId xmlns:p14="http://schemas.microsoft.com/office/powerpoint/2010/main" val="24791449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7F40DFA-B482-4AD0-A536-856EB395CEAD}"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3059415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AU" dirty="0"/>
              <a:t> Notes …. From more than 3 weeks … down</a:t>
            </a:r>
            <a:r>
              <a:rPr lang="en-AU" baseline="0" dirty="0"/>
              <a:t> to just 7 minutes …. Only with a single processor…</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8C02BD-617F-443A-9DC6-BE620467D6B3}"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34897611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89" indent="-191589">
              <a:buFont typeface="Wingdings" panose="05000000000000000000" pitchFamily="2" charset="2"/>
              <a:buChar char="Ø"/>
            </a:pPr>
            <a:r>
              <a:rPr lang="en-US" dirty="0"/>
              <a:t> 10 fold cross validated over 30 random topics</a:t>
            </a:r>
          </a:p>
          <a:p>
            <a:pPr marL="191589" indent="-191589">
              <a:buFont typeface="Wingdings" panose="05000000000000000000" pitchFamily="2" charset="2"/>
              <a:buChar char="Ø"/>
            </a:pPr>
            <a:r>
              <a:rPr lang="en-US" dirty="0"/>
              <a:t>Objectively validated using external</a:t>
            </a:r>
            <a:r>
              <a:rPr lang="en-US" baseline="0" dirty="0"/>
              <a:t> metric (F1-score)</a:t>
            </a:r>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D7F40DFA-B482-4AD0-A536-856EB395CEAD}" type="slidenum">
              <a:rPr kumimoji="0" lang="en-US" sz="1400" b="0" i="0" u="none" strike="noStrike" kern="1200" cap="none" spc="0" normalizeH="0" baseline="0" noProof="0">
                <a:ln>
                  <a:noFill/>
                </a:ln>
                <a:solidFill>
                  <a:prstClr val="black"/>
                </a:solidFill>
                <a:effectLst/>
                <a:uLnTx/>
                <a:uFillTx/>
                <a:latin typeface="Calibri"/>
                <a:ea typeface="굴림" pitchFamily="50" charset="-127"/>
                <a:cs typeface="+mn-cs"/>
              </a:rPr>
              <a:pPr marL="0" marR="0" lvl="0" indent="0" algn="r" defTabSz="966612" rtl="0" eaLnBrk="1" fontAlgn="auto" latinLnBrk="0" hangingPunct="1">
                <a:lnSpc>
                  <a:spcPct val="100000"/>
                </a:lnSpc>
                <a:spcBef>
                  <a:spcPts val="0"/>
                </a:spcBef>
                <a:spcAft>
                  <a:spcPts val="0"/>
                </a:spcAft>
                <a:buClrTx/>
                <a:buSzTx/>
                <a:buFontTx/>
                <a:buNone/>
                <a:tabLst/>
                <a:defRPr/>
              </a:pPr>
              <a:t>129</a:t>
            </a:fld>
            <a:endParaRPr kumimoji="0" lang="en-US" sz="14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42030781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7F40DFA-B482-4AD0-A536-856EB395CEAD}" type="slidenum">
              <a:rPr kumimoji="0" lang="en-US" sz="13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sz="13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41895120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1021806" rtl="0" eaLnBrk="1" fontAlgn="base" latinLnBrk="0" hangingPunct="1">
              <a:lnSpc>
                <a:spcPct val="100000"/>
              </a:lnSpc>
              <a:spcBef>
                <a:spcPct val="0"/>
              </a:spcBef>
              <a:spcAft>
                <a:spcPct val="0"/>
              </a:spcAft>
              <a:buClrTx/>
              <a:buSzTx/>
              <a:buFontTx/>
              <a:buNone/>
              <a:tabLst/>
              <a:defRPr/>
            </a:pPr>
            <a:fld id="{096122D8-1FDC-449F-B65D-85050258CC15}" type="slidenum">
              <a:rPr kumimoji="0" lang="en-AU" sz="1400" b="0" i="0" u="none" strike="noStrike" kern="1200" cap="none" spc="0" normalizeH="0" baseline="0" noProof="0">
                <a:ln>
                  <a:noFill/>
                </a:ln>
                <a:solidFill>
                  <a:srgbClr val="000000"/>
                </a:solidFill>
                <a:effectLst/>
                <a:uLnTx/>
                <a:uFillTx/>
                <a:latin typeface="Times New Roman" pitchFamily="18" charset="0"/>
                <a:ea typeface="굴림" pitchFamily="50" charset="-127"/>
                <a:cs typeface="+mn-cs"/>
              </a:rPr>
              <a:pPr marL="0" marR="0" lvl="0" indent="0" algn="r" defTabSz="1021806" rtl="0" eaLnBrk="1" fontAlgn="base" latinLnBrk="0" hangingPunct="1">
                <a:lnSpc>
                  <a:spcPct val="100000"/>
                </a:lnSpc>
                <a:spcBef>
                  <a:spcPct val="0"/>
                </a:spcBef>
                <a:spcAft>
                  <a:spcPct val="0"/>
                </a:spcAft>
                <a:buClrTx/>
                <a:buSzTx/>
                <a:buFontTx/>
                <a:buNone/>
                <a:tabLst/>
                <a:defRPr/>
              </a:pPr>
              <a:t>136</a:t>
            </a:fld>
            <a:endParaRPr kumimoji="0" lang="en-AU" sz="1400" b="0" i="0" u="none" strike="noStrike" kern="1200" cap="none" spc="0" normalizeH="0" baseline="0" noProof="0">
              <a:ln>
                <a:noFill/>
              </a:ln>
              <a:solidFill>
                <a:srgbClr val="000000"/>
              </a:solidFill>
              <a:effectLst/>
              <a:uLnTx/>
              <a:uFillTx/>
              <a:latin typeface="Times New Roman" pitchFamily="18" charset="0"/>
              <a:ea typeface="굴림" pitchFamily="50" charset="-127"/>
              <a:cs typeface="+mn-cs"/>
            </a:endParaRPr>
          </a:p>
        </p:txBody>
      </p:sp>
    </p:spTree>
    <p:extLst>
      <p:ext uri="{BB962C8B-B14F-4D97-AF65-F5344CB8AC3E}">
        <p14:creationId xmlns:p14="http://schemas.microsoft.com/office/powerpoint/2010/main" val="33928951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Wingdings" panose="05000000000000000000" pitchFamily="2" charset="2"/>
              <a:buChar char="Ø"/>
            </a:pPr>
            <a:r>
              <a:rPr lang="en-US" dirty="0"/>
              <a:t> Generally how distributed clustering is done, and give illustration why it is not just a matter of parallelization.</a:t>
            </a:r>
            <a:endParaRPr lang="en-AU" dirty="0"/>
          </a:p>
        </p:txBody>
      </p:sp>
      <p:sp>
        <p:nvSpPr>
          <p:cNvPr id="4" name="Slide Number Placeholder 3"/>
          <p:cNvSpPr>
            <a:spLocks noGrp="1"/>
          </p:cNvSpPr>
          <p:nvPr>
            <p:ph type="sldNum" sz="quarter" idx="10"/>
          </p:nvPr>
        </p:nvSpPr>
        <p:spPr/>
        <p:txBody>
          <a:bodyPr/>
          <a:lstStyle/>
          <a:p>
            <a:pPr marL="0" marR="0" lvl="0" indent="0" algn="r" defTabSz="966612" rtl="0" eaLnBrk="1" fontAlgn="base" latinLnBrk="0" hangingPunct="1">
              <a:lnSpc>
                <a:spcPct val="100000"/>
              </a:lnSpc>
              <a:spcBef>
                <a:spcPct val="0"/>
              </a:spcBef>
              <a:spcAft>
                <a:spcPct val="0"/>
              </a:spcAft>
              <a:buClrTx/>
              <a:buSzTx/>
              <a:buFontTx/>
              <a:buNone/>
              <a:tabLst/>
              <a:defRPr/>
            </a:pPr>
            <a:fld id="{096122D8-1FDC-449F-B65D-85050258CC15}" type="slidenum">
              <a:rPr kumimoji="0" lang="en-AU" sz="1300" b="0" i="0" u="none" strike="noStrike" kern="1200" cap="none" spc="0" normalizeH="0" baseline="0" noProof="0">
                <a:ln>
                  <a:noFill/>
                </a:ln>
                <a:solidFill>
                  <a:srgbClr val="000000"/>
                </a:solidFill>
                <a:effectLst/>
                <a:uLnTx/>
                <a:uFillTx/>
                <a:latin typeface="Times New Roman" pitchFamily="18" charset="0"/>
                <a:ea typeface="굴림" pitchFamily="50" charset="-127"/>
                <a:cs typeface="+mn-cs"/>
              </a:rPr>
              <a:pPr marL="0" marR="0" lvl="0" indent="0" algn="r" defTabSz="966612" rtl="0" eaLnBrk="1" fontAlgn="base" latinLnBrk="0" hangingPunct="1">
                <a:lnSpc>
                  <a:spcPct val="100000"/>
                </a:lnSpc>
                <a:spcBef>
                  <a:spcPct val="0"/>
                </a:spcBef>
                <a:spcAft>
                  <a:spcPct val="0"/>
                </a:spcAft>
                <a:buClrTx/>
                <a:buSzTx/>
                <a:buFontTx/>
                <a:buNone/>
                <a:tabLst/>
                <a:defRPr/>
              </a:pPr>
              <a:t>137</a:t>
            </a:fld>
            <a:endParaRPr kumimoji="0" lang="en-AU" sz="1300" b="0" i="0" u="none" strike="noStrike" kern="1200" cap="none" spc="0" normalizeH="0" baseline="0" noProof="0">
              <a:ln>
                <a:noFill/>
              </a:ln>
              <a:solidFill>
                <a:srgbClr val="000000"/>
              </a:solidFill>
              <a:effectLst/>
              <a:uLnTx/>
              <a:uFillTx/>
              <a:latin typeface="Times New Roman" pitchFamily="18" charset="0"/>
              <a:ea typeface="굴림" pitchFamily="50" charset="-127"/>
              <a:cs typeface="+mn-cs"/>
            </a:endParaRPr>
          </a:p>
        </p:txBody>
      </p:sp>
    </p:spTree>
    <p:extLst>
      <p:ext uri="{BB962C8B-B14F-4D97-AF65-F5344CB8AC3E}">
        <p14:creationId xmlns:p14="http://schemas.microsoft.com/office/powerpoint/2010/main" val="14324415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 So my outlines are questions that will all together hopefully will answer our Big Question for the next 2 sessions: What is HR Analytics?</a:t>
            </a:r>
          </a:p>
          <a:p>
            <a:pPr marL="171450" indent="-171450">
              <a:buFont typeface="Wingdings" panose="05000000000000000000" pitchFamily="2" charset="2"/>
              <a:buChar char="v"/>
            </a:pPr>
            <a:endParaRPr lang="id-ID" dirty="0"/>
          </a:p>
        </p:txBody>
      </p:sp>
    </p:spTree>
    <p:extLst>
      <p:ext uri="{BB962C8B-B14F-4D97-AF65-F5344CB8AC3E}">
        <p14:creationId xmlns:p14="http://schemas.microsoft.com/office/powerpoint/2010/main" val="3676428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id-ID" dirty="0"/>
          </a:p>
        </p:txBody>
      </p:sp>
    </p:spTree>
    <p:extLst>
      <p:ext uri="{BB962C8B-B14F-4D97-AF65-F5344CB8AC3E}">
        <p14:creationId xmlns:p14="http://schemas.microsoft.com/office/powerpoint/2010/main" val="6216298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39811358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3984622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Master" Target="../slideMasters/slideMaster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sp>
        <p:nvSpPr>
          <p:cNvPr id="3078" name="Rectangle 6"/>
          <p:cNvSpPr>
            <a:spLocks noGrp="1" noChangeArrowheads="1"/>
          </p:cNvSpPr>
          <p:nvPr>
            <p:ph type="sldNum" sz="quarter" idx="4"/>
          </p:nvPr>
        </p:nvSpPr>
        <p:spPr>
          <a:xfrm>
            <a:off x="6659563" y="6453188"/>
            <a:ext cx="2133600" cy="244475"/>
          </a:xfrm>
        </p:spPr>
        <p:txBody>
          <a:bodyPr/>
          <a:lstStyle>
            <a:lvl1pPr>
              <a:defRPr sz="1200" b="0">
                <a:solidFill>
                  <a:schemeClr val="tx1"/>
                </a:solidFill>
              </a:defRPr>
            </a:lvl1pPr>
          </a:lstStyle>
          <a:p>
            <a:fld id="{A69801A0-FC71-49C8-A638-6AA7FC051D8D}" type="slidenum">
              <a:rPr lang="ko-KR" altLang="en-US"/>
              <a:pPr/>
              <a:t>‹#›</a:t>
            </a:fld>
            <a:endParaRPr lang="en-US" altLang="ko-KR"/>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lvl1pPr>
          </a:lstStyle>
          <a:p>
            <a:r>
              <a:rPr lang="ko-KR" altLang="en-US"/>
              <a:t>마스터 제목 스타일 편집</a:t>
            </a:r>
          </a:p>
        </p:txBody>
      </p:sp>
      <p:sp>
        <p:nvSpPr>
          <p:cNvPr id="3075" name="Rectangle 3"/>
          <p:cNvSpPr>
            <a:spLocks noGrp="1" noChangeArrowheads="1"/>
          </p:cNvSpPr>
          <p:nvPr>
            <p:ph type="subTitle" idx="1"/>
          </p:nvPr>
        </p:nvSpPr>
        <p:spPr bwMode="white">
          <a:xfrm>
            <a:off x="1295400" y="3581400"/>
            <a:ext cx="6705600" cy="381000"/>
          </a:xfrm>
        </p:spPr>
        <p:txBody>
          <a:bodyPr/>
          <a:lstStyle>
            <a:lvl1pPr marL="0" indent="0" algn="ctr">
              <a:buFont typeface="Wingdings" pitchFamily="2" charset="2"/>
              <a:buNone/>
              <a:defRPr sz="2000"/>
            </a:lvl1pPr>
          </a:lstStyle>
          <a:p>
            <a:r>
              <a:rPr lang="ko-KR" altLang="en-US"/>
              <a:t>마스터 부제목 스타일 편집</a:t>
            </a:r>
          </a:p>
        </p:txBody>
      </p:sp>
      <p:pic>
        <p:nvPicPr>
          <p:cNvPr id="3100" name="Picture 28"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45125"/>
            <a:ext cx="685800" cy="904875"/>
          </a:xfrm>
          <a:prstGeom prst="rect">
            <a:avLst/>
          </a:prstGeom>
          <a:noFill/>
        </p:spPr>
      </p:pic>
      <p:sp>
        <p:nvSpPr>
          <p:cNvPr id="3101" name="Rectangle 29"/>
          <p:cNvSpPr>
            <a:spLocks noGrp="1" noChangeArrowheads="1"/>
          </p:cNvSpPr>
          <p:nvPr>
            <p:ph type="ftr" sz="quarter" idx="3"/>
          </p:nvPr>
        </p:nvSpPr>
        <p:spPr>
          <a:xfrm>
            <a:off x="5148263" y="404813"/>
            <a:ext cx="3536950" cy="503237"/>
          </a:xfrm>
          <a:prstGeom prst="rect">
            <a:avLst/>
          </a:prstGeom>
        </p:spPr>
        <p:txBody>
          <a:bodyPr/>
          <a:lstStyle>
            <a:lvl1pPr>
              <a:defRPr/>
            </a:lvl1pPr>
          </a:lstStyle>
          <a:p>
            <a:endParaRPr lang="en-US" altLang="ko-KR"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lvl1pPr>
              <a:defRPr/>
            </a:lvl1pPr>
          </a:lstStyle>
          <a:p>
            <a:fld id="{982DB223-DFC4-41AE-B332-E02C0A24D22B}" type="slidenum">
              <a:rPr lang="ko-KR" altLang="en-US"/>
              <a:pPr/>
              <a:t>‹#›</a:t>
            </a:fld>
            <a:endParaRPr lang="en-US" altLang="ko-KR"/>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1415593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15253686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Tree>
    <p:extLst>
      <p:ext uri="{BB962C8B-B14F-4D97-AF65-F5344CB8AC3E}">
        <p14:creationId xmlns:p14="http://schemas.microsoft.com/office/powerpoint/2010/main" val="37167973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143000" y="1122480"/>
            <a:ext cx="6857640" cy="1106676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6469625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36358468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23779132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31922550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27180234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3761858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2275172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858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lvl1pPr>
              <a:defRPr/>
            </a:lvl1pPr>
          </a:lstStyle>
          <a:p>
            <a:fld id="{396CCB9B-C5BD-4D89-9E55-87443AAAD778}" type="slidenum">
              <a:rPr lang="ko-KR" altLang="en-US"/>
              <a:pPr/>
              <a:t>‹#›</a:t>
            </a:fld>
            <a:endParaRPr lang="en-US" altLang="ko-K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563563"/>
          </a:xfrm>
        </p:spPr>
        <p:txBody>
          <a:bodyPr/>
          <a:lstStyle/>
          <a:p>
            <a:r>
              <a:rPr lang="en-US"/>
              <a:t>Click to edit Master title style</a:t>
            </a:r>
          </a:p>
        </p:txBody>
      </p:sp>
      <p:sp>
        <p:nvSpPr>
          <p:cNvPr id="3" name="Text Placeholder 2"/>
          <p:cNvSpPr>
            <a:spLocks noGrp="1"/>
          </p:cNvSpPr>
          <p:nvPr>
            <p:ph type="body" sz="half" idx="1"/>
          </p:nvPr>
        </p:nvSpPr>
        <p:spPr>
          <a:xfrm>
            <a:off x="457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6553200" y="6400800"/>
            <a:ext cx="2133600" cy="320675"/>
          </a:xfrm>
        </p:spPr>
        <p:txBody>
          <a:bodyPr/>
          <a:lstStyle>
            <a:lvl1pPr>
              <a:defRPr/>
            </a:lvl1pPr>
          </a:lstStyle>
          <a:p>
            <a:fld id="{681B4CF2-5324-4D9D-B577-5987269D2D11}" type="slidenum">
              <a:rPr lang="ko-KR" altLang="en-US"/>
              <a:pPr/>
              <a:t>‹#›</a:t>
            </a:fld>
            <a:endParaRPr lang="en-US" altLang="ko-K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1164296974"/>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700">
        <p141:gallery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256386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500"/>
            </a:lvl1pPr>
          </a:lstStyle>
          <a:p>
            <a:r>
              <a:rPr lang="en-US"/>
              <a:t>Click to edit Master title style</a:t>
            </a:r>
            <a:endParaRPr lang="en-AU"/>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951171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28650" y="1825625"/>
            <a:ext cx="38862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29150" y="1825625"/>
            <a:ext cx="38862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4189485642"/>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721835160"/>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4181000057"/>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3133580255"/>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lvl1pPr>
              <a:defRPr/>
            </a:lvl1pPr>
          </a:lstStyle>
          <a:p>
            <a:fld id="{9F28B1D5-92E4-4F78-9D94-6A89CBF4DF43}" type="slidenum">
              <a:rPr lang="ko-KR" altLang="en-US"/>
              <a:pPr/>
              <a:t>‹#›</a:t>
            </a:fld>
            <a:endParaRPr lang="en-US" altLang="ko-K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U"/>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3375320664"/>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U"/>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U"/>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380112373"/>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730748620"/>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28651" y="365126"/>
            <a:ext cx="5800725"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1442814191"/>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81201" y="44451"/>
            <a:ext cx="6760029" cy="826407"/>
          </a:xfrm>
        </p:spPr>
        <p:txBody>
          <a:bodyPr/>
          <a:lstStyle>
            <a:lvl1pPr algn="l">
              <a:defRPr sz="2400">
                <a:solidFill>
                  <a:srgbClr val="0000FF"/>
                </a:solidFill>
                <a:effectLst>
                  <a:outerShdw blurRad="38100" dist="38100" dir="2700000" algn="tl">
                    <a:srgbClr val="000000">
                      <a:alpha val="43137"/>
                    </a:srgbClr>
                  </a:outerShdw>
                </a:effectLst>
              </a:defRPr>
            </a:lvl1pPr>
          </a:lstStyle>
          <a:p>
            <a:r>
              <a:rPr lang="en-US" dirty="0"/>
              <a:t>Click to edit Master title style</a:t>
            </a:r>
            <a:endParaRPr lang="en-AU" dirty="0"/>
          </a:p>
        </p:txBody>
      </p:sp>
      <p:pic>
        <p:nvPicPr>
          <p:cNvPr id="4" name="Picture 5" descr="QUTlogo295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822" y="6368844"/>
            <a:ext cx="430212" cy="425451"/>
          </a:xfrm>
          <a:prstGeom prst="rect">
            <a:avLst/>
          </a:prstGeom>
          <a:noFill/>
          <a:effectLst/>
        </p:spPr>
      </p:pic>
      <p:sp>
        <p:nvSpPr>
          <p:cNvPr id="6" name="Slide Number Placeholder 14"/>
          <p:cNvSpPr>
            <a:spLocks noGrp="1"/>
          </p:cNvSpPr>
          <p:nvPr>
            <p:ph type="sldNum" sz="quarter" idx="4"/>
          </p:nvPr>
        </p:nvSpPr>
        <p:spPr>
          <a:xfrm>
            <a:off x="8523514" y="6421462"/>
            <a:ext cx="539540" cy="365125"/>
          </a:xfrm>
          <a:prstGeom prst="rect">
            <a:avLst/>
          </a:prstGeom>
        </p:spPr>
        <p:txBody>
          <a:bodyPr vert="horz" lIns="91440" tIns="45720" rIns="91440" bIns="45720" rtlCol="0" anchor="ctr"/>
          <a:lstStyle>
            <a:lvl1pPr algn="r">
              <a:defRPr sz="1050" b="1">
                <a:solidFill>
                  <a:schemeClr val="tx1"/>
                </a:solidFill>
              </a:defRPr>
            </a:lvl1pPr>
          </a:lstStyle>
          <a:p>
            <a:pPr>
              <a:defRPr/>
            </a:pPr>
            <a:fld id="{876B7632-FD52-4BE2-A8C8-D079E7090294}" type="slidenum">
              <a:rPr lang="en-AU" smtClean="0"/>
              <a:pPr>
                <a:defRPr/>
              </a:pPr>
              <a:t>‹#›</a:t>
            </a:fld>
            <a:endParaRPr lang="en-AU" dirty="0"/>
          </a:p>
        </p:txBody>
      </p:sp>
      <p:sp>
        <p:nvSpPr>
          <p:cNvPr id="14" name="Action Button: Home 13">
            <a:hlinkClick r:id="" action="ppaction://hlinkshowjump?jump=firstslide" highlightClick="1"/>
          </p:cNvPr>
          <p:cNvSpPr/>
          <p:nvPr userDrawn="1"/>
        </p:nvSpPr>
        <p:spPr bwMode="auto">
          <a:xfrm>
            <a:off x="565340" y="6433470"/>
            <a:ext cx="406334" cy="292999"/>
          </a:xfrm>
          <a:prstGeom prst="actionButtonHom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endParaRPr kumimoji="0" lang="en-AU" sz="1200" b="0" i="0" u="none" strike="noStrike" cap="none" normalizeH="0" baseline="0">
              <a:ln>
                <a:noFill/>
              </a:ln>
              <a:solidFill>
                <a:schemeClr val="tx1"/>
              </a:solidFill>
              <a:effectLst/>
              <a:latin typeface="Arial" charset="0"/>
            </a:endParaRPr>
          </a:p>
        </p:txBody>
      </p:sp>
      <p:sp>
        <p:nvSpPr>
          <p:cNvPr id="19" name="Curved Up Ribbon 18"/>
          <p:cNvSpPr/>
          <p:nvPr userDrawn="1"/>
        </p:nvSpPr>
        <p:spPr bwMode="auto">
          <a:xfrm>
            <a:off x="77698" y="169081"/>
            <a:ext cx="1723541" cy="538492"/>
          </a:xfrm>
          <a:prstGeom prst="ellipseRibbon2">
            <a:avLst/>
          </a:prstGeom>
          <a:noFill/>
          <a:ln w="9525" cap="flat" cmpd="sng" algn="ctr">
            <a:solidFill>
              <a:srgbClr val="C0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1350" b="1" dirty="0">
                <a:solidFill>
                  <a:srgbClr val="CC0000"/>
                </a:solidFill>
                <a:effectLst>
                  <a:outerShdw blurRad="38100" dist="38100" dir="2700000" algn="tl">
                    <a:srgbClr val="000000">
                      <a:alpha val="43137"/>
                    </a:srgbClr>
                  </a:outerShdw>
                </a:effectLst>
                <a:latin typeface="+mj-lt"/>
                <a:ea typeface="+mj-ea"/>
                <a:cs typeface="+mj-cs"/>
              </a:rPr>
              <a:t>INTRO</a:t>
            </a:r>
          </a:p>
        </p:txBody>
      </p:sp>
      <p:sp>
        <p:nvSpPr>
          <p:cNvPr id="25" name="Content Placeholder 2"/>
          <p:cNvSpPr>
            <a:spLocks noGrp="1"/>
          </p:cNvSpPr>
          <p:nvPr>
            <p:ph idx="1"/>
          </p:nvPr>
        </p:nvSpPr>
        <p:spPr>
          <a:xfrm>
            <a:off x="500034" y="1273635"/>
            <a:ext cx="8229600" cy="4871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3" name="Pentagon 22">
            <a:hlinkClick r:id="" action="ppaction://noaction"/>
          </p:cNvPr>
          <p:cNvSpPr/>
          <p:nvPr userDrawn="1"/>
        </p:nvSpPr>
        <p:spPr bwMode="auto">
          <a:xfrm>
            <a:off x="1033437" y="6434161"/>
            <a:ext cx="751814"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dirty="0">
                <a:solidFill>
                  <a:srgbClr val="FF0000"/>
                </a:solidFill>
                <a:effectLst>
                  <a:outerShdw blurRad="38100" dist="38100" dir="2700000" algn="tl">
                    <a:srgbClr val="000000">
                      <a:alpha val="43137"/>
                    </a:srgbClr>
                  </a:outerShdw>
                </a:effectLst>
                <a:latin typeface="+mj-lt"/>
                <a:ea typeface="+mj-ea"/>
                <a:cs typeface="+mj-cs"/>
              </a:rPr>
              <a:t>INTRO</a:t>
            </a:r>
          </a:p>
        </p:txBody>
      </p:sp>
      <p:sp>
        <p:nvSpPr>
          <p:cNvPr id="24" name="Pentagon 23">
            <a:hlinkClick r:id="" action="ppaction://noaction"/>
          </p:cNvPr>
          <p:cNvSpPr/>
          <p:nvPr userDrawn="1"/>
        </p:nvSpPr>
        <p:spPr bwMode="auto">
          <a:xfrm>
            <a:off x="1861454" y="6445952"/>
            <a:ext cx="1240977"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0070C0"/>
                </a:solidFill>
                <a:effectLst>
                  <a:outerShdw blurRad="38100" dist="38100" dir="2700000" algn="tl">
                    <a:srgbClr val="000000">
                      <a:alpha val="43137"/>
                    </a:srgbClr>
                  </a:outerShdw>
                </a:effectLst>
                <a:latin typeface="+mj-lt"/>
                <a:ea typeface="+mj-ea"/>
                <a:cs typeface="+mj-cs"/>
              </a:rPr>
              <a:t>LITERATURE</a:t>
            </a:r>
          </a:p>
        </p:txBody>
      </p:sp>
      <p:sp>
        <p:nvSpPr>
          <p:cNvPr id="26" name="Pentagon 25">
            <a:hlinkClick r:id="" action="ppaction://noaction"/>
          </p:cNvPr>
          <p:cNvSpPr/>
          <p:nvPr userDrawn="1"/>
        </p:nvSpPr>
        <p:spPr bwMode="auto">
          <a:xfrm>
            <a:off x="5334023" y="6446301"/>
            <a:ext cx="707565"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0070C0"/>
                </a:solidFill>
                <a:effectLst>
                  <a:outerShdw blurRad="38100" dist="38100" dir="2700000" algn="tl">
                    <a:srgbClr val="000000">
                      <a:alpha val="43137"/>
                    </a:srgbClr>
                  </a:outerShdw>
                </a:effectLst>
                <a:latin typeface="+mj-lt"/>
                <a:ea typeface="+mj-ea"/>
                <a:cs typeface="+mj-cs"/>
              </a:rPr>
              <a:t>PLAN</a:t>
            </a:r>
          </a:p>
        </p:txBody>
      </p:sp>
      <p:sp>
        <p:nvSpPr>
          <p:cNvPr id="27" name="Pentagon 26">
            <a:hlinkClick r:id="" action="ppaction://noaction"/>
          </p:cNvPr>
          <p:cNvSpPr/>
          <p:nvPr userDrawn="1"/>
        </p:nvSpPr>
        <p:spPr bwMode="auto">
          <a:xfrm>
            <a:off x="6096025" y="6445952"/>
            <a:ext cx="1229365"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0070C0"/>
                </a:solidFill>
                <a:effectLst>
                  <a:outerShdw blurRad="38100" dist="38100" dir="2700000" algn="tl">
                    <a:srgbClr val="000000">
                      <a:alpha val="43137"/>
                    </a:srgbClr>
                  </a:outerShdw>
                </a:effectLst>
                <a:latin typeface="+mj-lt"/>
                <a:ea typeface="+mj-ea"/>
                <a:cs typeface="+mj-cs"/>
              </a:rPr>
              <a:t>PROGRESS</a:t>
            </a:r>
          </a:p>
        </p:txBody>
      </p:sp>
      <p:sp>
        <p:nvSpPr>
          <p:cNvPr id="28" name="Pentagon 27">
            <a:hlinkClick r:id="" action="ppaction://noaction"/>
          </p:cNvPr>
          <p:cNvSpPr/>
          <p:nvPr userDrawn="1"/>
        </p:nvSpPr>
        <p:spPr bwMode="auto">
          <a:xfrm>
            <a:off x="7379820" y="6445952"/>
            <a:ext cx="1100159"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0070C0"/>
                </a:solidFill>
                <a:effectLst>
                  <a:outerShdw blurRad="38100" dist="38100" dir="2700000" algn="tl">
                    <a:srgbClr val="000000">
                      <a:alpha val="43137"/>
                    </a:srgbClr>
                  </a:outerShdw>
                </a:effectLst>
                <a:latin typeface="+mj-lt"/>
                <a:ea typeface="+mj-ea"/>
                <a:cs typeface="+mj-cs"/>
              </a:rPr>
              <a:t>SUMMARY</a:t>
            </a:r>
          </a:p>
        </p:txBody>
      </p:sp>
      <p:sp>
        <p:nvSpPr>
          <p:cNvPr id="29" name="Pentagon 28">
            <a:hlinkClick r:id="" action="ppaction://noaction"/>
          </p:cNvPr>
          <p:cNvSpPr/>
          <p:nvPr userDrawn="1"/>
        </p:nvSpPr>
        <p:spPr bwMode="auto">
          <a:xfrm>
            <a:off x="3167741" y="6446301"/>
            <a:ext cx="2100964"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0070C0"/>
                </a:solidFill>
                <a:effectLst>
                  <a:outerShdw blurRad="38100" dist="38100" dir="2700000" algn="tl">
                    <a:srgbClr val="000000">
                      <a:alpha val="43137"/>
                    </a:srgbClr>
                  </a:outerShdw>
                </a:effectLst>
                <a:latin typeface="+mj-lt"/>
                <a:ea typeface="+mj-ea"/>
                <a:cs typeface="+mj-cs"/>
              </a:rPr>
              <a:t>PROBLEM </a:t>
            </a:r>
            <a:r>
              <a:rPr lang="en-AU" sz="900" b="1" kern="1200" baseline="0" dirty="0">
                <a:solidFill>
                  <a:srgbClr val="0070C0"/>
                </a:solidFill>
                <a:effectLst>
                  <a:outerShdw blurRad="38100" dist="38100" dir="2700000" algn="tl">
                    <a:srgbClr val="000000">
                      <a:alpha val="43137"/>
                    </a:srgbClr>
                  </a:outerShdw>
                </a:effectLst>
                <a:latin typeface="+mj-lt"/>
                <a:ea typeface="+mj-ea"/>
                <a:cs typeface="+mj-cs"/>
              </a:rPr>
              <a:t>&amp; OBJECTIVE</a:t>
            </a:r>
            <a:endParaRPr lang="en-AU" sz="900" b="1" kern="1200" dirty="0">
              <a:solidFill>
                <a:srgbClr val="0070C0"/>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757266632"/>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4" name="Picture 5" descr="QUTlogo295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822" y="6368844"/>
            <a:ext cx="430212" cy="425451"/>
          </a:xfrm>
          <a:prstGeom prst="rect">
            <a:avLst/>
          </a:prstGeom>
          <a:noFill/>
          <a:effectLst/>
        </p:spPr>
      </p:pic>
      <p:sp>
        <p:nvSpPr>
          <p:cNvPr id="6" name="Slide Number Placeholder 14"/>
          <p:cNvSpPr>
            <a:spLocks noGrp="1"/>
          </p:cNvSpPr>
          <p:nvPr>
            <p:ph type="sldNum" sz="quarter" idx="4"/>
          </p:nvPr>
        </p:nvSpPr>
        <p:spPr>
          <a:xfrm>
            <a:off x="8523514" y="6421462"/>
            <a:ext cx="539540" cy="365125"/>
          </a:xfrm>
          <a:prstGeom prst="rect">
            <a:avLst/>
          </a:prstGeom>
        </p:spPr>
        <p:txBody>
          <a:bodyPr vert="horz" lIns="91440" tIns="45720" rIns="91440" bIns="45720" rtlCol="0" anchor="ctr"/>
          <a:lstStyle>
            <a:lvl1pPr algn="r">
              <a:defRPr sz="1050" b="1">
                <a:solidFill>
                  <a:schemeClr val="tx1"/>
                </a:solidFill>
              </a:defRPr>
            </a:lvl1pPr>
          </a:lstStyle>
          <a:p>
            <a:pPr>
              <a:defRPr/>
            </a:pPr>
            <a:fld id="{876B7632-FD52-4BE2-A8C8-D079E7090294}" type="slidenum">
              <a:rPr lang="en-AU" smtClean="0"/>
              <a:pPr>
                <a:defRPr/>
              </a:pPr>
              <a:t>‹#›</a:t>
            </a:fld>
            <a:endParaRPr lang="en-AU" dirty="0"/>
          </a:p>
        </p:txBody>
      </p:sp>
      <p:sp>
        <p:nvSpPr>
          <p:cNvPr id="15" name="Title 1"/>
          <p:cNvSpPr>
            <a:spLocks noGrp="1"/>
          </p:cNvSpPr>
          <p:nvPr>
            <p:ph type="title"/>
          </p:nvPr>
        </p:nvSpPr>
        <p:spPr>
          <a:xfrm>
            <a:off x="2035631" y="44451"/>
            <a:ext cx="6705599" cy="826407"/>
          </a:xfrm>
        </p:spPr>
        <p:txBody>
          <a:bodyPr/>
          <a:lstStyle>
            <a:lvl1pPr algn="l">
              <a:defRPr sz="2400">
                <a:solidFill>
                  <a:srgbClr val="0000FF"/>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16" name="Curved Up Ribbon 15"/>
          <p:cNvSpPr/>
          <p:nvPr userDrawn="1"/>
        </p:nvSpPr>
        <p:spPr bwMode="auto">
          <a:xfrm>
            <a:off x="54427" y="169081"/>
            <a:ext cx="1883232" cy="538492"/>
          </a:xfrm>
          <a:prstGeom prst="ellipseRibbon2">
            <a:avLst>
              <a:gd name="adj1" fmla="val 25000"/>
              <a:gd name="adj2" fmla="val 100000"/>
              <a:gd name="adj3" fmla="val 12500"/>
            </a:avLst>
          </a:prstGeom>
          <a:noFill/>
          <a:ln w="9525" cap="flat" cmpd="sng" algn="ctr">
            <a:solidFill>
              <a:srgbClr val="C0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1200" b="1" dirty="0">
                <a:solidFill>
                  <a:srgbClr val="CC0000"/>
                </a:solidFill>
                <a:effectLst>
                  <a:outerShdw blurRad="38100" dist="38100" dir="2700000" algn="tl">
                    <a:srgbClr val="000000">
                      <a:alpha val="43137"/>
                    </a:srgbClr>
                  </a:outerShdw>
                </a:effectLst>
                <a:latin typeface="+mj-lt"/>
                <a:ea typeface="+mj-ea"/>
                <a:cs typeface="+mj-cs"/>
              </a:rPr>
              <a:t>LITERATURE</a:t>
            </a:r>
          </a:p>
        </p:txBody>
      </p:sp>
      <p:sp>
        <p:nvSpPr>
          <p:cNvPr id="17" name="Content Placeholder 2"/>
          <p:cNvSpPr>
            <a:spLocks noGrp="1"/>
          </p:cNvSpPr>
          <p:nvPr>
            <p:ph idx="1"/>
          </p:nvPr>
        </p:nvSpPr>
        <p:spPr>
          <a:xfrm>
            <a:off x="500034" y="1273635"/>
            <a:ext cx="8229600" cy="4871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9" name="Action Button: Home 28">
            <a:hlinkClick r:id="" action="ppaction://hlinkshowjump?jump=firstslide" highlightClick="1"/>
          </p:cNvPr>
          <p:cNvSpPr/>
          <p:nvPr userDrawn="1"/>
        </p:nvSpPr>
        <p:spPr bwMode="auto">
          <a:xfrm>
            <a:off x="565340" y="6433470"/>
            <a:ext cx="406334" cy="292999"/>
          </a:xfrm>
          <a:prstGeom prst="actionButtonHom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endParaRPr kumimoji="0" lang="en-AU" sz="1200" b="0" i="0" u="none" strike="noStrike" cap="none" normalizeH="0" baseline="0">
              <a:ln>
                <a:noFill/>
              </a:ln>
              <a:solidFill>
                <a:schemeClr val="tx1"/>
              </a:solidFill>
              <a:effectLst/>
              <a:latin typeface="Arial" charset="0"/>
            </a:endParaRPr>
          </a:p>
        </p:txBody>
      </p:sp>
      <p:sp>
        <p:nvSpPr>
          <p:cNvPr id="37" name="Pentagon 36">
            <a:hlinkClick r:id="" action="ppaction://noaction"/>
          </p:cNvPr>
          <p:cNvSpPr/>
          <p:nvPr userDrawn="1"/>
        </p:nvSpPr>
        <p:spPr bwMode="auto">
          <a:xfrm>
            <a:off x="1033437" y="6434161"/>
            <a:ext cx="751814"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dirty="0">
                <a:solidFill>
                  <a:srgbClr val="0070C0"/>
                </a:solidFill>
                <a:effectLst>
                  <a:outerShdw blurRad="38100" dist="38100" dir="2700000" algn="tl">
                    <a:srgbClr val="000000">
                      <a:alpha val="43137"/>
                    </a:srgbClr>
                  </a:outerShdw>
                </a:effectLst>
                <a:latin typeface="+mj-lt"/>
                <a:ea typeface="+mj-ea"/>
                <a:cs typeface="+mj-cs"/>
              </a:rPr>
              <a:t>INTRO</a:t>
            </a:r>
          </a:p>
        </p:txBody>
      </p:sp>
      <p:sp>
        <p:nvSpPr>
          <p:cNvPr id="38" name="Pentagon 37">
            <a:hlinkClick r:id="" action="ppaction://noaction"/>
          </p:cNvPr>
          <p:cNvSpPr/>
          <p:nvPr userDrawn="1"/>
        </p:nvSpPr>
        <p:spPr bwMode="auto">
          <a:xfrm>
            <a:off x="1861454" y="6445952"/>
            <a:ext cx="1240977"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FF0000"/>
                </a:solidFill>
                <a:effectLst>
                  <a:outerShdw blurRad="38100" dist="38100" dir="2700000" algn="tl">
                    <a:srgbClr val="000000">
                      <a:alpha val="43137"/>
                    </a:srgbClr>
                  </a:outerShdw>
                </a:effectLst>
                <a:latin typeface="+mj-lt"/>
                <a:ea typeface="+mj-ea"/>
                <a:cs typeface="+mj-cs"/>
              </a:rPr>
              <a:t>LITERATURE</a:t>
            </a:r>
          </a:p>
        </p:txBody>
      </p:sp>
      <p:sp>
        <p:nvSpPr>
          <p:cNvPr id="39" name="Pentagon 38">
            <a:hlinkClick r:id="" action="ppaction://noaction"/>
          </p:cNvPr>
          <p:cNvSpPr/>
          <p:nvPr userDrawn="1"/>
        </p:nvSpPr>
        <p:spPr bwMode="auto">
          <a:xfrm>
            <a:off x="5334023" y="6446301"/>
            <a:ext cx="707565"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0070C0"/>
                </a:solidFill>
                <a:effectLst>
                  <a:outerShdw blurRad="38100" dist="38100" dir="2700000" algn="tl">
                    <a:srgbClr val="000000">
                      <a:alpha val="43137"/>
                    </a:srgbClr>
                  </a:outerShdw>
                </a:effectLst>
                <a:latin typeface="+mj-lt"/>
                <a:ea typeface="+mj-ea"/>
                <a:cs typeface="+mj-cs"/>
              </a:rPr>
              <a:t>PLAN</a:t>
            </a:r>
          </a:p>
        </p:txBody>
      </p:sp>
      <p:sp>
        <p:nvSpPr>
          <p:cNvPr id="40" name="Pentagon 39">
            <a:hlinkClick r:id="" action="ppaction://noaction"/>
          </p:cNvPr>
          <p:cNvSpPr/>
          <p:nvPr userDrawn="1"/>
        </p:nvSpPr>
        <p:spPr bwMode="auto">
          <a:xfrm>
            <a:off x="6096025" y="6445952"/>
            <a:ext cx="1229365"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0070C0"/>
                </a:solidFill>
                <a:effectLst>
                  <a:outerShdw blurRad="38100" dist="38100" dir="2700000" algn="tl">
                    <a:srgbClr val="000000">
                      <a:alpha val="43137"/>
                    </a:srgbClr>
                  </a:outerShdw>
                </a:effectLst>
                <a:latin typeface="+mj-lt"/>
                <a:ea typeface="+mj-ea"/>
                <a:cs typeface="+mj-cs"/>
              </a:rPr>
              <a:t>PROGRESS</a:t>
            </a:r>
          </a:p>
        </p:txBody>
      </p:sp>
      <p:sp>
        <p:nvSpPr>
          <p:cNvPr id="41" name="Pentagon 40">
            <a:hlinkClick r:id="" action="ppaction://noaction"/>
          </p:cNvPr>
          <p:cNvSpPr/>
          <p:nvPr userDrawn="1"/>
        </p:nvSpPr>
        <p:spPr bwMode="auto">
          <a:xfrm>
            <a:off x="7379820" y="6445952"/>
            <a:ext cx="1100159"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0070C0"/>
                </a:solidFill>
                <a:effectLst>
                  <a:outerShdw blurRad="38100" dist="38100" dir="2700000" algn="tl">
                    <a:srgbClr val="000000">
                      <a:alpha val="43137"/>
                    </a:srgbClr>
                  </a:outerShdw>
                </a:effectLst>
                <a:latin typeface="+mj-lt"/>
                <a:ea typeface="+mj-ea"/>
                <a:cs typeface="+mj-cs"/>
              </a:rPr>
              <a:t>SUMMARY</a:t>
            </a:r>
          </a:p>
        </p:txBody>
      </p:sp>
      <p:sp>
        <p:nvSpPr>
          <p:cNvPr id="42" name="Pentagon 41">
            <a:hlinkClick r:id="" action="ppaction://noaction"/>
          </p:cNvPr>
          <p:cNvSpPr/>
          <p:nvPr userDrawn="1"/>
        </p:nvSpPr>
        <p:spPr bwMode="auto">
          <a:xfrm>
            <a:off x="3167741" y="6446301"/>
            <a:ext cx="2100964" cy="292307"/>
          </a:xfrm>
          <a:prstGeom prst="homePlate">
            <a:avLst/>
          </a:prstGeom>
          <a:solidFill>
            <a:schemeClr val="bg1"/>
          </a:solidFill>
          <a:ln w="952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r>
              <a:rPr lang="en-AU" sz="900" b="1" kern="1200" dirty="0">
                <a:solidFill>
                  <a:srgbClr val="0070C0"/>
                </a:solidFill>
                <a:effectLst>
                  <a:outerShdw blurRad="38100" dist="38100" dir="2700000" algn="tl">
                    <a:srgbClr val="000000">
                      <a:alpha val="43137"/>
                    </a:srgbClr>
                  </a:outerShdw>
                </a:effectLst>
                <a:latin typeface="+mj-lt"/>
                <a:ea typeface="+mj-ea"/>
                <a:cs typeface="+mj-cs"/>
              </a:rPr>
              <a:t>PROBLEM </a:t>
            </a:r>
            <a:r>
              <a:rPr lang="en-AU" sz="900" b="1" kern="1200" baseline="0" dirty="0">
                <a:solidFill>
                  <a:srgbClr val="0070C0"/>
                </a:solidFill>
                <a:effectLst>
                  <a:outerShdw blurRad="38100" dist="38100" dir="2700000" algn="tl">
                    <a:srgbClr val="000000">
                      <a:alpha val="43137"/>
                    </a:srgbClr>
                  </a:outerShdw>
                </a:effectLst>
                <a:latin typeface="+mj-lt"/>
                <a:ea typeface="+mj-ea"/>
                <a:cs typeface="+mj-cs"/>
              </a:rPr>
              <a:t>&amp; OBJECTIVE</a:t>
            </a:r>
            <a:endParaRPr lang="en-AU" sz="900" b="1" kern="1200" dirty="0">
              <a:solidFill>
                <a:srgbClr val="0070C0"/>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3224511490"/>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8" name="Rectangle 7"/>
          <p:cNvSpPr/>
          <p:nvPr userDrawn="1"/>
        </p:nvSpPr>
        <p:spPr>
          <a:xfrm>
            <a:off x="0" y="2590800"/>
            <a:ext cx="9144000" cy="1295400"/>
          </a:xfrm>
          <a:prstGeom prst="rect">
            <a:avLst/>
          </a:prstGeom>
          <a:solidFill>
            <a:schemeClr val="tx2">
              <a:lumMod val="50000"/>
            </a:schemeClr>
          </a:solidFill>
          <a:ln w="12700">
            <a:solidFill>
              <a:schemeClr val="bg1"/>
            </a:solidFill>
          </a:ln>
          <a:effectLst>
            <a:outerShdw blurRad="5207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itle 1"/>
          <p:cNvSpPr>
            <a:spLocks noGrp="1"/>
          </p:cNvSpPr>
          <p:nvPr>
            <p:ph type="title" hasCustomPrompt="1"/>
          </p:nvPr>
        </p:nvSpPr>
        <p:spPr>
          <a:xfrm>
            <a:off x="291831" y="2929552"/>
            <a:ext cx="4837113" cy="681037"/>
          </a:xfrm>
        </p:spPr>
        <p:txBody>
          <a:bodyPr anchor="t">
            <a:no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dirty="0"/>
              <a:t>Click to edit master title style</a:t>
            </a:r>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66291969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FD473F9-0444-C547-8BBB-C2C129AEF00E}" type="datetimeFigureOut">
              <a:rPr lang="en-US" smtClean="0"/>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101509639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D473F9-0444-C547-8BBB-C2C129AEF00E}" type="datetimeFigureOut">
              <a:rPr lang="en-US" smtClean="0"/>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231975907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0"/>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9" y="4589464"/>
            <a:ext cx="7886700" cy="1500187"/>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D473F9-0444-C547-8BBB-C2C129AEF00E}" type="datetimeFigureOut">
              <a:rPr lang="en-US" smtClean="0"/>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4952975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p:txBody>
          <a:bodyPr/>
          <a:lstStyle>
            <a:lvl1pPr>
              <a:defRPr/>
            </a:lvl1pPr>
          </a:lstStyle>
          <a:p>
            <a:fld id="{923AE634-78D5-439A-9656-45CFA5AB1F26}" type="slidenum">
              <a:rPr lang="ko-KR" altLang="en-US"/>
              <a:pPr/>
              <a:t>‹#›</a:t>
            </a:fld>
            <a:endParaRPr lang="en-US" altLang="ko-K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1" y="1825625"/>
            <a:ext cx="38862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1" y="1825625"/>
            <a:ext cx="38862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D473F9-0444-C547-8BBB-C2C129AEF00E}" type="datetimeFigureOut">
              <a:rPr lang="en-US" smtClean="0"/>
              <a:t>Tue, 28-Jan-20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540907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473F9-0444-C547-8BBB-C2C129AEF00E}" type="datetimeFigureOut">
              <a:rPr lang="en-US" smtClean="0"/>
              <a:t>Tue, 28-Jan-20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249960602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D473F9-0444-C547-8BBB-C2C129AEF00E}" type="datetimeFigureOut">
              <a:rPr lang="en-US" smtClean="0"/>
              <a:t>Tue, 28-Jan-20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360042435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CB54B3-842B-4CAA-9AF9-83684E09AD1F}" type="slidenum">
              <a:rPr lang="en-US" smtClean="0"/>
              <a:pPr/>
              <a:t>‹#›</a:t>
            </a:fld>
            <a:endParaRPr lang="en-US"/>
          </a:p>
        </p:txBody>
      </p:sp>
    </p:spTree>
    <p:extLst>
      <p:ext uri="{BB962C8B-B14F-4D97-AF65-F5344CB8AC3E}">
        <p14:creationId xmlns:p14="http://schemas.microsoft.com/office/powerpoint/2010/main" val="23956444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CB54B3-842B-4CAA-9AF9-83684E09AD1F}" type="slidenum">
              <a:rPr lang="en-US" smtClean="0"/>
              <a:pPr/>
              <a:t>‹#›</a:t>
            </a:fld>
            <a:endParaRPr lang="en-US"/>
          </a:p>
        </p:txBody>
      </p:sp>
      <p:sp>
        <p:nvSpPr>
          <p:cNvPr id="5" name="Rectangle 4">
            <a:extLst>
              <a:ext uri="{FF2B5EF4-FFF2-40B4-BE49-F238E27FC236}">
                <a16:creationId xmlns:a16="http://schemas.microsoft.com/office/drawing/2014/main" id="{AB9BB4F3-94B7-480D-B9BE-076AE2456976}"/>
              </a:ext>
            </a:extLst>
          </p:cNvPr>
          <p:cNvSpPr/>
          <p:nvPr userDrawn="1"/>
        </p:nvSpPr>
        <p:spPr>
          <a:xfrm>
            <a:off x="1" y="0"/>
            <a:ext cx="5281684" cy="656457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7"/>
          </a:p>
        </p:txBody>
      </p:sp>
    </p:spTree>
    <p:extLst>
      <p:ext uri="{BB962C8B-B14F-4D97-AF65-F5344CB8AC3E}">
        <p14:creationId xmlns:p14="http://schemas.microsoft.com/office/powerpoint/2010/main" val="3364516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CB54B3-842B-4CAA-9AF9-83684E09AD1F}" type="slidenum">
              <a:rPr lang="en-US" smtClean="0"/>
              <a:pPr/>
              <a:t>‹#›</a:t>
            </a:fld>
            <a:endParaRPr lang="en-US"/>
          </a:p>
        </p:txBody>
      </p:sp>
      <p:grpSp>
        <p:nvGrpSpPr>
          <p:cNvPr id="5" name="Group 11">
            <a:extLst>
              <a:ext uri="{FF2B5EF4-FFF2-40B4-BE49-F238E27FC236}">
                <a16:creationId xmlns:a16="http://schemas.microsoft.com/office/drawing/2014/main" id="{45A4857F-AF3E-4BE5-A345-D41FE0BE4AE0}"/>
              </a:ext>
            </a:extLst>
          </p:cNvPr>
          <p:cNvGrpSpPr/>
          <p:nvPr userDrawn="1"/>
        </p:nvGrpSpPr>
        <p:grpSpPr>
          <a:xfrm>
            <a:off x="1" y="218363"/>
            <a:ext cx="5907311" cy="532216"/>
            <a:chOff x="0" y="254835"/>
            <a:chExt cx="6251557" cy="630717"/>
          </a:xfrm>
        </p:grpSpPr>
        <p:sp>
          <p:nvSpPr>
            <p:cNvPr id="6" name="Rectangle 5">
              <a:extLst>
                <a:ext uri="{FF2B5EF4-FFF2-40B4-BE49-F238E27FC236}">
                  <a16:creationId xmlns:a16="http://schemas.microsoft.com/office/drawing/2014/main" id="{E26A8C8D-CC9C-411B-BC79-CCDF268A155C}"/>
                </a:ext>
              </a:extLst>
            </p:cNvPr>
            <p:cNvSpPr/>
            <p:nvPr/>
          </p:nvSpPr>
          <p:spPr>
            <a:xfrm>
              <a:off x="382275" y="254835"/>
              <a:ext cx="5869282" cy="629586"/>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algn="ctr" defTabSz="914355">
                <a:defRPr/>
              </a:pPr>
              <a:endParaRPr lang="id-ID" sz="1200" kern="0">
                <a:solidFill>
                  <a:prstClr val="white"/>
                </a:solidFill>
                <a:latin typeface="Calibri" panose="020F0502020204030204"/>
              </a:endParaRPr>
            </a:p>
          </p:txBody>
        </p:sp>
        <p:sp>
          <p:nvSpPr>
            <p:cNvPr id="7" name="Rectangle 6">
              <a:extLst>
                <a:ext uri="{FF2B5EF4-FFF2-40B4-BE49-F238E27FC236}">
                  <a16:creationId xmlns:a16="http://schemas.microsoft.com/office/drawing/2014/main" id="{933EF430-B6A5-4185-AE1D-C9F96240810B}"/>
                </a:ext>
              </a:extLst>
            </p:cNvPr>
            <p:cNvSpPr/>
            <p:nvPr/>
          </p:nvSpPr>
          <p:spPr>
            <a:xfrm>
              <a:off x="0" y="255966"/>
              <a:ext cx="382276" cy="629586"/>
            </a:xfrm>
            <a:prstGeom prst="rect">
              <a:avLst/>
            </a:prstGeom>
            <a:solidFill>
              <a:srgbClr val="33498D"/>
            </a:solidFill>
            <a:ln w="12700" cap="flat" cmpd="sng" algn="ctr">
              <a:noFill/>
              <a:prstDash val="solid"/>
              <a:miter lim="800000"/>
            </a:ln>
            <a:effectLst/>
          </p:spPr>
          <p:txBody>
            <a:bodyPr rtlCol="0" anchor="ctr"/>
            <a:lstStyle/>
            <a:p>
              <a:pPr algn="ctr" defTabSz="914355">
                <a:defRPr/>
              </a:pPr>
              <a:endParaRPr lang="id-ID" sz="1200" kern="0" dirty="0">
                <a:solidFill>
                  <a:prstClr val="white"/>
                </a:solidFill>
                <a:latin typeface="Calibri" panose="020F0502020204030204"/>
              </a:endParaRPr>
            </a:p>
          </p:txBody>
        </p:sp>
        <p:sp>
          <p:nvSpPr>
            <p:cNvPr id="8" name="Title 1">
              <a:extLst>
                <a:ext uri="{FF2B5EF4-FFF2-40B4-BE49-F238E27FC236}">
                  <a16:creationId xmlns:a16="http://schemas.microsoft.com/office/drawing/2014/main" id="{ABBCA183-4C40-499F-846B-22E6C2419642}"/>
                </a:ext>
              </a:extLst>
            </p:cNvPr>
            <p:cNvSpPr txBox="1">
              <a:spLocks/>
            </p:cNvSpPr>
            <p:nvPr/>
          </p:nvSpPr>
          <p:spPr>
            <a:xfrm>
              <a:off x="644609" y="254835"/>
              <a:ext cx="5209082" cy="629587"/>
            </a:xfrm>
            <a:prstGeom prst="rect">
              <a:avLst/>
            </a:prstGeom>
          </p:spPr>
          <p:txBody>
            <a:bodyPr anchor="ctr">
              <a:noAutofit/>
            </a:bodyPr>
            <a:lstStyle/>
            <a:p>
              <a:pPr lvl="0">
                <a:buSzPct val="25000"/>
              </a:pPr>
              <a:endParaRPr lang="en-US" sz="3200" b="1" dirty="0">
                <a:solidFill>
                  <a:srgbClr val="33498D"/>
                </a:solidFill>
                <a:ea typeface="Calibri"/>
                <a:cs typeface="Calibri"/>
                <a:sym typeface="Calibri"/>
              </a:endParaRPr>
            </a:p>
          </p:txBody>
        </p:sp>
      </p:grpSp>
    </p:spTree>
    <p:extLst>
      <p:ext uri="{BB962C8B-B14F-4D97-AF65-F5344CB8AC3E}">
        <p14:creationId xmlns:p14="http://schemas.microsoft.com/office/powerpoint/2010/main" val="1052121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CB54B3-842B-4CAA-9AF9-83684E09AD1F}" type="slidenum">
              <a:rPr lang="en-US" smtClean="0"/>
              <a:pPr/>
              <a:t>‹#›</a:t>
            </a:fld>
            <a:endParaRPr lang="en-US"/>
          </a:p>
        </p:txBody>
      </p:sp>
      <p:sp>
        <p:nvSpPr>
          <p:cNvPr id="9" name="Rectangle 8">
            <a:extLst>
              <a:ext uri="{FF2B5EF4-FFF2-40B4-BE49-F238E27FC236}">
                <a16:creationId xmlns:a16="http://schemas.microsoft.com/office/drawing/2014/main" id="{C8871199-0909-4F62-8375-503689002F26}"/>
              </a:ext>
            </a:extLst>
          </p:cNvPr>
          <p:cNvSpPr/>
          <p:nvPr userDrawn="1"/>
        </p:nvSpPr>
        <p:spPr>
          <a:xfrm>
            <a:off x="-174008" y="146889"/>
            <a:ext cx="5912427" cy="11359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cxnSp>
        <p:nvCxnSpPr>
          <p:cNvPr id="10" name="Straight Connector 9">
            <a:extLst>
              <a:ext uri="{FF2B5EF4-FFF2-40B4-BE49-F238E27FC236}">
                <a16:creationId xmlns:a16="http://schemas.microsoft.com/office/drawing/2014/main" id="{9E63220E-834D-4C97-BDFC-C893B3371478}"/>
              </a:ext>
            </a:extLst>
          </p:cNvPr>
          <p:cNvCxnSpPr>
            <a:cxnSpLocks/>
          </p:cNvCxnSpPr>
          <p:nvPr userDrawn="1"/>
        </p:nvCxnSpPr>
        <p:spPr>
          <a:xfrm>
            <a:off x="-550718" y="852439"/>
            <a:ext cx="4774375" cy="0"/>
          </a:xfrm>
          <a:prstGeom prst="line">
            <a:avLst/>
          </a:prstGeom>
          <a:ln>
            <a:solidFill>
              <a:srgbClr val="33498D"/>
            </a:solidFill>
          </a:ln>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80AC9D40-7382-46A2-93FD-17082B770644}"/>
              </a:ext>
            </a:extLst>
          </p:cNvPr>
          <p:cNvSpPr>
            <a:spLocks noGrp="1"/>
          </p:cNvSpPr>
          <p:nvPr>
            <p:ph type="title" idx="4294967295"/>
          </p:nvPr>
        </p:nvSpPr>
        <p:spPr>
          <a:xfrm>
            <a:off x="178595" y="287379"/>
            <a:ext cx="4765833" cy="479425"/>
          </a:xfrm>
        </p:spPr>
        <p:txBody>
          <a:bodyPr>
            <a:noAutofit/>
          </a:bodyPr>
          <a:lstStyle>
            <a:lvl1pPr>
              <a:defRPr b="1">
                <a:latin typeface="Calibri (Body)"/>
              </a:defRPr>
            </a:lvl1pPr>
          </a:lstStyle>
          <a:p>
            <a:endParaRPr lang="en-US" sz="3600" dirty="0">
              <a:latin typeface="+mn-lt"/>
            </a:endParaRPr>
          </a:p>
        </p:txBody>
      </p:sp>
    </p:spTree>
    <p:extLst>
      <p:ext uri="{BB962C8B-B14F-4D97-AF65-F5344CB8AC3E}">
        <p14:creationId xmlns:p14="http://schemas.microsoft.com/office/powerpoint/2010/main" val="3254268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CB54B3-842B-4CAA-9AF9-83684E09AD1F}" type="slidenum">
              <a:rPr lang="en-US" smtClean="0"/>
              <a:pPr/>
              <a:t>‹#›</a:t>
            </a:fld>
            <a:endParaRPr lang="en-US"/>
          </a:p>
        </p:txBody>
      </p:sp>
      <p:sp>
        <p:nvSpPr>
          <p:cNvPr id="9" name="Rectangle 8">
            <a:extLst>
              <a:ext uri="{FF2B5EF4-FFF2-40B4-BE49-F238E27FC236}">
                <a16:creationId xmlns:a16="http://schemas.microsoft.com/office/drawing/2014/main" id="{C8871199-0909-4F62-8375-503689002F26}"/>
              </a:ext>
            </a:extLst>
          </p:cNvPr>
          <p:cNvSpPr/>
          <p:nvPr userDrawn="1"/>
        </p:nvSpPr>
        <p:spPr>
          <a:xfrm>
            <a:off x="-174008" y="146889"/>
            <a:ext cx="5912427" cy="88362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
        <p:nvSpPr>
          <p:cNvPr id="11" name="Title 1">
            <a:extLst>
              <a:ext uri="{FF2B5EF4-FFF2-40B4-BE49-F238E27FC236}">
                <a16:creationId xmlns:a16="http://schemas.microsoft.com/office/drawing/2014/main" id="{80AC9D40-7382-46A2-93FD-17082B770644}"/>
              </a:ext>
            </a:extLst>
          </p:cNvPr>
          <p:cNvSpPr>
            <a:spLocks noGrp="1"/>
          </p:cNvSpPr>
          <p:nvPr>
            <p:ph type="title" idx="4294967295"/>
          </p:nvPr>
        </p:nvSpPr>
        <p:spPr>
          <a:xfrm>
            <a:off x="178595" y="330921"/>
            <a:ext cx="4765833" cy="479425"/>
          </a:xfrm>
        </p:spPr>
        <p:txBody>
          <a:bodyPr>
            <a:noAutofit/>
          </a:bodyPr>
          <a:lstStyle>
            <a:lvl1pPr>
              <a:defRPr b="1">
                <a:latin typeface="Calibri (Body)"/>
              </a:defRPr>
            </a:lvl1pPr>
          </a:lstStyle>
          <a:p>
            <a:endParaRPr lang="en-US" sz="3600" dirty="0">
              <a:latin typeface="+mn-lt"/>
            </a:endParaRPr>
          </a:p>
        </p:txBody>
      </p:sp>
    </p:spTree>
    <p:extLst>
      <p:ext uri="{BB962C8B-B14F-4D97-AF65-F5344CB8AC3E}">
        <p14:creationId xmlns:p14="http://schemas.microsoft.com/office/powerpoint/2010/main" val="22795461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2" y="2057401"/>
            <a:ext cx="294917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4"/>
          <p:cNvSpPr>
            <a:spLocks noGrp="1"/>
          </p:cNvSpPr>
          <p:nvPr>
            <p:ph type="dt" sz="half" idx="10"/>
          </p:nvPr>
        </p:nvSpPr>
        <p:spPr/>
        <p:txBody>
          <a:bodyPr/>
          <a:lstStyle/>
          <a:p>
            <a:fld id="{5FD473F9-0444-C547-8BBB-C2C129AEF00E}" type="datetimeFigureOut">
              <a:rPr lang="en-US" smtClean="0"/>
              <a:t>Tue, 28-Jan-20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1942437406"/>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1" cy="4873625"/>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endParaRPr lang="en-US"/>
          </a:p>
        </p:txBody>
      </p:sp>
      <p:sp>
        <p:nvSpPr>
          <p:cNvPr id="4" name="Text Placeholder 3"/>
          <p:cNvSpPr>
            <a:spLocks noGrp="1"/>
          </p:cNvSpPr>
          <p:nvPr>
            <p:ph type="body" sz="half" idx="2"/>
          </p:nvPr>
        </p:nvSpPr>
        <p:spPr>
          <a:xfrm>
            <a:off x="629842" y="2057401"/>
            <a:ext cx="294917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4"/>
          <p:cNvSpPr>
            <a:spLocks noGrp="1"/>
          </p:cNvSpPr>
          <p:nvPr>
            <p:ph type="dt" sz="half" idx="10"/>
          </p:nvPr>
        </p:nvSpPr>
        <p:spPr/>
        <p:txBody>
          <a:bodyPr/>
          <a:lstStyle/>
          <a:p>
            <a:fld id="{5FD473F9-0444-C547-8BBB-C2C129AEF00E}" type="datetimeFigureOut">
              <a:rPr lang="en-US" smtClean="0"/>
              <a:t>Tue, 28-Jan-20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22100737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p:txBody>
          <a:bodyPr/>
          <a:lstStyle>
            <a:lvl1pPr>
              <a:defRPr/>
            </a:lvl1pPr>
          </a:lstStyle>
          <a:p>
            <a:fld id="{48CAA1C5-3A62-489F-8CF3-418F170627FA}" type="slidenum">
              <a:rPr lang="ko-KR" altLang="en-US"/>
              <a:pPr/>
              <a:t>‹#›</a:t>
            </a:fld>
            <a:endParaRPr lang="en-US" altLang="ko-K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D473F9-0444-C547-8BBB-C2C129AEF00E}" type="datetimeFigureOut">
              <a:rPr lang="en-US" smtClean="0"/>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121997009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6"/>
            <a:ext cx="1971675"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6"/>
            <a:ext cx="5800725"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D473F9-0444-C547-8BBB-C2C129AEF00E}" type="datetimeFigureOut">
              <a:rPr lang="en-US" smtClean="0"/>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3E11E-7951-694D-993C-5251800F0625}" type="slidenum">
              <a:rPr lang="en-US" smtClean="0"/>
              <a:t>‹#›</a:t>
            </a:fld>
            <a:endParaRPr lang="en-US"/>
          </a:p>
        </p:txBody>
      </p:sp>
    </p:spTree>
    <p:extLst>
      <p:ext uri="{BB962C8B-B14F-4D97-AF65-F5344CB8AC3E}">
        <p14:creationId xmlns:p14="http://schemas.microsoft.com/office/powerpoint/2010/main" val="1326966300"/>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and Content">
    <p:bg>
      <p:bgRef idx="1001">
        <a:schemeClr val="bg1"/>
      </p:bgRef>
    </p:bg>
    <p:spTree>
      <p:nvGrpSpPr>
        <p:cNvPr id="1" name=""/>
        <p:cNvGrpSpPr/>
        <p:nvPr/>
      </p:nvGrpSpPr>
      <p:grpSpPr>
        <a:xfrm>
          <a:off x="0" y="0"/>
          <a:ext cx="0" cy="0"/>
          <a:chOff x="0" y="0"/>
          <a:chExt cx="0" cy="0"/>
        </a:xfrm>
      </p:grpSpPr>
      <p:sp>
        <p:nvSpPr>
          <p:cNvPr id="26" name="Rectangle 25"/>
          <p:cNvSpPr/>
          <p:nvPr userDrawn="1"/>
        </p:nvSpPr>
        <p:spPr>
          <a:xfrm>
            <a:off x="0" y="220098"/>
            <a:ext cx="220701" cy="487692"/>
          </a:xfrm>
          <a:prstGeom prst="rect">
            <a:avLst/>
          </a:prstGeom>
          <a:solidFill>
            <a:srgbClr val="334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 name="Rectangle: Rounded Corners 1">
            <a:extLst>
              <a:ext uri="{FF2B5EF4-FFF2-40B4-BE49-F238E27FC236}">
                <a16:creationId xmlns:a16="http://schemas.microsoft.com/office/drawing/2014/main" id="{D4EA879E-2128-4032-AE0E-C995E5C555EA}"/>
              </a:ext>
            </a:extLst>
          </p:cNvPr>
          <p:cNvSpPr/>
          <p:nvPr userDrawn="1"/>
        </p:nvSpPr>
        <p:spPr>
          <a:xfrm>
            <a:off x="256706" y="163822"/>
            <a:ext cx="5631476" cy="600243"/>
          </a:xfrm>
          <a:prstGeom prst="roundRect">
            <a:avLst/>
          </a:prstGeom>
          <a:noFill/>
          <a:ln>
            <a:solidFill>
              <a:srgbClr val="33498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86959909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62655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defTabSz="1015990" fontAlgn="base">
              <a:spcBef>
                <a:spcPct val="0"/>
              </a:spcBef>
              <a:spcAft>
                <a:spcPct val="0"/>
              </a:spcAft>
              <a:defRPr>
                <a:latin typeface="Tahoma" pitchFamily="34" charset="0"/>
              </a:defRPr>
            </a:lvl1pPr>
          </a:lstStyle>
          <a:p>
            <a:pPr>
              <a:defRPr/>
            </a:pPr>
            <a:fld id="{D2D6596F-891C-4E5A-A540-9B396B32324F}" type="datetime1">
              <a:rPr lang="id-ID"/>
              <a:pPr>
                <a:defRPr/>
              </a:pPr>
              <a:t>28/01/2020</a:t>
            </a:fld>
            <a:endParaRPr lang="id-ID"/>
          </a:p>
        </p:txBody>
      </p:sp>
      <p:sp>
        <p:nvSpPr>
          <p:cNvPr id="3" name="Footer Placeholder 3"/>
          <p:cNvSpPr>
            <a:spLocks noGrp="1"/>
          </p:cNvSpPr>
          <p:nvPr>
            <p:ph type="ftr" sz="quarter" idx="11"/>
          </p:nvPr>
        </p:nvSpPr>
        <p:spPr/>
        <p:txBody>
          <a:bodyPr/>
          <a:lstStyle>
            <a:lvl1pPr defTabSz="1015990" fontAlgn="base">
              <a:spcBef>
                <a:spcPct val="0"/>
              </a:spcBef>
              <a:spcAft>
                <a:spcPct val="0"/>
              </a:spcAft>
              <a:defRPr>
                <a:latin typeface="Tahoma" pitchFamily="34" charset="0"/>
              </a:defRPr>
            </a:lvl1pPr>
          </a:lstStyle>
          <a:p>
            <a:pPr>
              <a:defRPr/>
            </a:pPr>
            <a:r>
              <a:rPr lang="id-ID"/>
              <a:t>www.hasnulsuhaimi.com</a:t>
            </a:r>
          </a:p>
        </p:txBody>
      </p:sp>
      <p:sp>
        <p:nvSpPr>
          <p:cNvPr id="4" name="Slide Number Placeholder 4"/>
          <p:cNvSpPr>
            <a:spLocks noGrp="1"/>
          </p:cNvSpPr>
          <p:nvPr>
            <p:ph type="sldNum" sz="quarter" idx="12"/>
          </p:nvPr>
        </p:nvSpPr>
        <p:spPr/>
        <p:txBody>
          <a:bodyPr/>
          <a:lstStyle>
            <a:lvl1pPr defTabSz="1015990">
              <a:defRPr>
                <a:latin typeface="Tahoma" panose="020B0604030504040204" pitchFamily="34" charset="0"/>
              </a:defRPr>
            </a:lvl1pPr>
          </a:lstStyle>
          <a:p>
            <a:pPr>
              <a:defRPr/>
            </a:pPr>
            <a:fld id="{0F8ED778-6155-4B44-AD86-0F293272E7BF}" type="slidenum">
              <a:rPr lang="id-ID" altLang="en-US"/>
              <a:pPr>
                <a:defRPr/>
              </a:pPr>
              <a:t>‹#›</a:t>
            </a:fld>
            <a:endParaRPr lang="id-ID" altLang="en-US"/>
          </a:p>
        </p:txBody>
      </p:sp>
    </p:spTree>
    <p:extLst>
      <p:ext uri="{BB962C8B-B14F-4D97-AF65-F5344CB8AC3E}">
        <p14:creationId xmlns:p14="http://schemas.microsoft.com/office/powerpoint/2010/main" val="26854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9830707-1A39-4C0E-927E-E75C766FBA37}"/>
              </a:ext>
            </a:extLst>
          </p:cNvPr>
          <p:cNvGraphicFramePr>
            <a:graphicFrameLocks noChangeAspect="1"/>
          </p:cNvGraphicFramePr>
          <p:nvPr userDrawn="1">
            <p:custDataLst>
              <p:tags r:id="rId2"/>
            </p:custDataLst>
          </p:nvPr>
        </p:nvGraphicFramePr>
        <p:xfrm>
          <a:off x="1468" y="1589"/>
          <a:ext cx="1465" cy="1587"/>
        </p:xfrm>
        <a:graphic>
          <a:graphicData uri="http://schemas.openxmlformats.org/presentationml/2006/ole">
            <mc:AlternateContent xmlns:mc="http://schemas.openxmlformats.org/markup-compatibility/2006">
              <mc:Choice xmlns:v="urn:schemas-microsoft-com:vml" Requires="v">
                <p:oleObj spid="_x0000_s58437" name="think-cell Slide" r:id="rId4" imgW="624" imgH="623" progId="TCLayout.ActiveDocument.1">
                  <p:embed/>
                </p:oleObj>
              </mc:Choice>
              <mc:Fallback>
                <p:oleObj name="think-cell Slide" r:id="rId4" imgW="624" imgH="623" progId="TCLayout.ActiveDocument.1">
                  <p:embed/>
                  <p:pic>
                    <p:nvPicPr>
                      <p:cNvPr id="6" name="Object 5" hidden="1">
                        <a:extLst>
                          <a:ext uri="{FF2B5EF4-FFF2-40B4-BE49-F238E27FC236}">
                            <a16:creationId xmlns:a16="http://schemas.microsoft.com/office/drawing/2014/main" id="{A9830707-1A39-4C0E-927E-E75C766FBA37}"/>
                          </a:ext>
                        </a:extLst>
                      </p:cNvPr>
                      <p:cNvPicPr/>
                      <p:nvPr/>
                    </p:nvPicPr>
                    <p:blipFill>
                      <a:blip r:embed="rId5"/>
                      <a:stretch>
                        <a:fillRect/>
                      </a:stretch>
                    </p:blipFill>
                    <p:spPr>
                      <a:xfrm>
                        <a:off x="1468" y="1589"/>
                        <a:ext cx="1465" cy="1587"/>
                      </a:xfrm>
                      <a:prstGeom prst="rect">
                        <a:avLst/>
                      </a:prstGeom>
                    </p:spPr>
                  </p:pic>
                </p:oleObj>
              </mc:Fallback>
            </mc:AlternateContent>
          </a:graphicData>
        </a:graphic>
      </p:graphicFrame>
      <p:sp>
        <p:nvSpPr>
          <p:cNvPr id="2" name="Title 1"/>
          <p:cNvSpPr>
            <a:spLocks noGrp="1"/>
          </p:cNvSpPr>
          <p:nvPr>
            <p:ph type="title"/>
          </p:nvPr>
        </p:nvSpPr>
        <p:spPr>
          <a:xfrm>
            <a:off x="372155" y="381000"/>
            <a:ext cx="7202900" cy="685800"/>
          </a:xfrm>
        </p:spPr>
        <p:txBody>
          <a:bodyPr>
            <a:normAutofit/>
          </a:bodyPr>
          <a:lstStyle>
            <a:lvl1pPr>
              <a:defRPr sz="2584"/>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dirty="0"/>
              <a:t>© 2018 – Proprietary &amp; Confidential</a:t>
            </a:r>
          </a:p>
        </p:txBody>
      </p:sp>
      <p:sp>
        <p:nvSpPr>
          <p:cNvPr id="5" name="Slide Number Placeholder 4"/>
          <p:cNvSpPr>
            <a:spLocks noGrp="1"/>
          </p:cNvSpPr>
          <p:nvPr>
            <p:ph type="sldNum" sz="quarter" idx="12"/>
          </p:nvPr>
        </p:nvSpPr>
        <p:spPr/>
        <p:txBody>
          <a:bodyPr/>
          <a:lstStyle/>
          <a:p>
            <a:fld id="{9A81F2B8-D07C-4A88-BB9A-3DABFE629FD3}" type="slidenum">
              <a:rPr lang="en-US" smtClean="0"/>
              <a:t>‹#›</a:t>
            </a:fld>
            <a:endParaRPr lang="en-US"/>
          </a:p>
        </p:txBody>
      </p:sp>
      <p:grpSp>
        <p:nvGrpSpPr>
          <p:cNvPr id="15" name="Group 14"/>
          <p:cNvGrpSpPr/>
          <p:nvPr userDrawn="1"/>
        </p:nvGrpSpPr>
        <p:grpSpPr>
          <a:xfrm>
            <a:off x="1" y="0"/>
            <a:ext cx="3481756" cy="6863909"/>
            <a:chOff x="-1" y="0"/>
            <a:chExt cx="3771902" cy="6863909"/>
          </a:xfrm>
        </p:grpSpPr>
        <p:grpSp>
          <p:nvGrpSpPr>
            <p:cNvPr id="16" name="Group 15"/>
            <p:cNvGrpSpPr/>
            <p:nvPr userDrawn="1"/>
          </p:nvGrpSpPr>
          <p:grpSpPr>
            <a:xfrm>
              <a:off x="1" y="1363376"/>
              <a:ext cx="3771900" cy="5494623"/>
              <a:chOff x="-1" y="707655"/>
              <a:chExt cx="4228367" cy="6159570"/>
            </a:xfrm>
            <a:gradFill>
              <a:gsLst>
                <a:gs pos="31000">
                  <a:schemeClr val="bg1">
                    <a:lumMod val="95000"/>
                    <a:alpha val="24000"/>
                  </a:schemeClr>
                </a:gs>
                <a:gs pos="96000">
                  <a:schemeClr val="bg1">
                    <a:lumMod val="95000"/>
                    <a:alpha val="36000"/>
                  </a:schemeClr>
                </a:gs>
              </a:gsLst>
              <a:lin ang="0" scaled="0"/>
            </a:gradFill>
          </p:grpSpPr>
          <p:sp>
            <p:nvSpPr>
              <p:cNvPr id="20" name="Freeform 929"/>
              <p:cNvSpPr>
                <a:spLocks/>
              </p:cNvSpPr>
              <p:nvPr userDrawn="1"/>
            </p:nvSpPr>
            <p:spPr bwMode="auto">
              <a:xfrm>
                <a:off x="2928605" y="2775831"/>
                <a:ext cx="1299761" cy="588575"/>
              </a:xfrm>
              <a:custGeom>
                <a:avLst/>
                <a:gdLst>
                  <a:gd name="T0" fmla="*/ 0 w 318"/>
                  <a:gd name="T1" fmla="*/ 92 h 144"/>
                  <a:gd name="T2" fmla="*/ 112 w 318"/>
                  <a:gd name="T3" fmla="*/ 0 h 144"/>
                  <a:gd name="T4" fmla="*/ 318 w 318"/>
                  <a:gd name="T5" fmla="*/ 144 h 144"/>
                  <a:gd name="T6" fmla="*/ 0 w 318"/>
                  <a:gd name="T7" fmla="*/ 92 h 144"/>
                  <a:gd name="T8" fmla="*/ 0 w 318"/>
                  <a:gd name="T9" fmla="*/ 92 h 144"/>
                </a:gdLst>
                <a:ahLst/>
                <a:cxnLst>
                  <a:cxn ang="0">
                    <a:pos x="T0" y="T1"/>
                  </a:cxn>
                  <a:cxn ang="0">
                    <a:pos x="T2" y="T3"/>
                  </a:cxn>
                  <a:cxn ang="0">
                    <a:pos x="T4" y="T5"/>
                  </a:cxn>
                  <a:cxn ang="0">
                    <a:pos x="T6" y="T7"/>
                  </a:cxn>
                  <a:cxn ang="0">
                    <a:pos x="T8" y="T9"/>
                  </a:cxn>
                </a:cxnLst>
                <a:rect l="0" t="0" r="r" b="b"/>
                <a:pathLst>
                  <a:path w="318" h="144">
                    <a:moveTo>
                      <a:pt x="0" y="92"/>
                    </a:moveTo>
                    <a:lnTo>
                      <a:pt x="112" y="0"/>
                    </a:lnTo>
                    <a:lnTo>
                      <a:pt x="318" y="144"/>
                    </a:lnTo>
                    <a:lnTo>
                      <a:pt x="0" y="92"/>
                    </a:lnTo>
                    <a:lnTo>
                      <a:pt x="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61"/>
              </a:p>
            </p:txBody>
          </p:sp>
          <p:sp>
            <p:nvSpPr>
              <p:cNvPr id="21" name="Freeform 930"/>
              <p:cNvSpPr>
                <a:spLocks/>
              </p:cNvSpPr>
              <p:nvPr userDrawn="1"/>
            </p:nvSpPr>
            <p:spPr bwMode="auto">
              <a:xfrm>
                <a:off x="2327772" y="3384841"/>
                <a:ext cx="972780" cy="2742580"/>
              </a:xfrm>
              <a:custGeom>
                <a:avLst/>
                <a:gdLst>
                  <a:gd name="T0" fmla="*/ 145 w 238"/>
                  <a:gd name="T1" fmla="*/ 671 h 671"/>
                  <a:gd name="T2" fmla="*/ 238 w 238"/>
                  <a:gd name="T3" fmla="*/ 17 h 671"/>
                  <a:gd name="T4" fmla="*/ 133 w 238"/>
                  <a:gd name="T5" fmla="*/ 0 h 671"/>
                  <a:gd name="T6" fmla="*/ 0 w 238"/>
                  <a:gd name="T7" fmla="*/ 479 h 671"/>
                  <a:gd name="T8" fmla="*/ 145 w 238"/>
                  <a:gd name="T9" fmla="*/ 671 h 671"/>
                </a:gdLst>
                <a:ahLst/>
                <a:cxnLst>
                  <a:cxn ang="0">
                    <a:pos x="T0" y="T1"/>
                  </a:cxn>
                  <a:cxn ang="0">
                    <a:pos x="T2" y="T3"/>
                  </a:cxn>
                  <a:cxn ang="0">
                    <a:pos x="T4" y="T5"/>
                  </a:cxn>
                  <a:cxn ang="0">
                    <a:pos x="T6" y="T7"/>
                  </a:cxn>
                  <a:cxn ang="0">
                    <a:pos x="T8" y="T9"/>
                  </a:cxn>
                </a:cxnLst>
                <a:rect l="0" t="0" r="r" b="b"/>
                <a:pathLst>
                  <a:path w="238" h="671">
                    <a:moveTo>
                      <a:pt x="145" y="671"/>
                    </a:moveTo>
                    <a:lnTo>
                      <a:pt x="238" y="17"/>
                    </a:lnTo>
                    <a:lnTo>
                      <a:pt x="133" y="0"/>
                    </a:lnTo>
                    <a:lnTo>
                      <a:pt x="0" y="479"/>
                    </a:lnTo>
                    <a:lnTo>
                      <a:pt x="145" y="6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61"/>
              </a:p>
            </p:txBody>
          </p:sp>
          <p:sp>
            <p:nvSpPr>
              <p:cNvPr id="22" name="Freeform 21"/>
              <p:cNvSpPr>
                <a:spLocks/>
              </p:cNvSpPr>
              <p:nvPr userDrawn="1"/>
            </p:nvSpPr>
            <p:spPr bwMode="auto">
              <a:xfrm>
                <a:off x="-1" y="2752795"/>
                <a:ext cx="2765113" cy="4114430"/>
              </a:xfrm>
              <a:custGeom>
                <a:avLst/>
                <a:gdLst>
                  <a:gd name="connsiteX0" fmla="*/ 0 w 2765113"/>
                  <a:gd name="connsiteY0" fmla="*/ 0 h 4114430"/>
                  <a:gd name="connsiteX1" fmla="*/ 2765113 w 2765113"/>
                  <a:gd name="connsiteY1" fmla="*/ 3668914 h 4114430"/>
                  <a:gd name="connsiteX2" fmla="*/ 2184716 w 2765113"/>
                  <a:gd name="connsiteY2" fmla="*/ 4114430 h 4114430"/>
                  <a:gd name="connsiteX3" fmla="*/ 128803 w 2765113"/>
                  <a:gd name="connsiteY3" fmla="*/ 4065383 h 4114430"/>
                  <a:gd name="connsiteX4" fmla="*/ 0 w 2765113"/>
                  <a:gd name="connsiteY4" fmla="*/ 3360884 h 4114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113" h="4114430">
                    <a:moveTo>
                      <a:pt x="0" y="0"/>
                    </a:moveTo>
                    <a:lnTo>
                      <a:pt x="2765113" y="3668914"/>
                    </a:lnTo>
                    <a:lnTo>
                      <a:pt x="2184716" y="4114430"/>
                    </a:lnTo>
                    <a:lnTo>
                      <a:pt x="128803" y="4065383"/>
                    </a:lnTo>
                    <a:lnTo>
                      <a:pt x="0" y="33608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661"/>
              </a:p>
            </p:txBody>
          </p:sp>
          <p:sp>
            <p:nvSpPr>
              <p:cNvPr id="23" name="Freeform 932"/>
              <p:cNvSpPr>
                <a:spLocks/>
              </p:cNvSpPr>
              <p:nvPr userDrawn="1"/>
            </p:nvSpPr>
            <p:spPr bwMode="auto">
              <a:xfrm>
                <a:off x="737806" y="707655"/>
                <a:ext cx="1659448" cy="4365240"/>
              </a:xfrm>
              <a:custGeom>
                <a:avLst/>
                <a:gdLst>
                  <a:gd name="T0" fmla="*/ 406 w 406"/>
                  <a:gd name="T1" fmla="*/ 831 h 1068"/>
                  <a:gd name="T2" fmla="*/ 147 w 406"/>
                  <a:gd name="T3" fmla="*/ 0 h 1068"/>
                  <a:gd name="T4" fmla="*/ 0 w 406"/>
                  <a:gd name="T5" fmla="*/ 617 h 1068"/>
                  <a:gd name="T6" fmla="*/ 340 w 406"/>
                  <a:gd name="T7" fmla="*/ 1068 h 1068"/>
                  <a:gd name="T8" fmla="*/ 406 w 406"/>
                  <a:gd name="T9" fmla="*/ 831 h 1068"/>
                </a:gdLst>
                <a:ahLst/>
                <a:cxnLst>
                  <a:cxn ang="0">
                    <a:pos x="T0" y="T1"/>
                  </a:cxn>
                  <a:cxn ang="0">
                    <a:pos x="T2" y="T3"/>
                  </a:cxn>
                  <a:cxn ang="0">
                    <a:pos x="T4" y="T5"/>
                  </a:cxn>
                  <a:cxn ang="0">
                    <a:pos x="T6" y="T7"/>
                  </a:cxn>
                  <a:cxn ang="0">
                    <a:pos x="T8" y="T9"/>
                  </a:cxn>
                </a:cxnLst>
                <a:rect l="0" t="0" r="r" b="b"/>
                <a:pathLst>
                  <a:path w="406" h="1068">
                    <a:moveTo>
                      <a:pt x="406" y="831"/>
                    </a:moveTo>
                    <a:lnTo>
                      <a:pt x="147" y="0"/>
                    </a:lnTo>
                    <a:lnTo>
                      <a:pt x="0" y="617"/>
                    </a:lnTo>
                    <a:lnTo>
                      <a:pt x="340" y="1068"/>
                    </a:lnTo>
                    <a:lnTo>
                      <a:pt x="406"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61" dirty="0"/>
              </a:p>
            </p:txBody>
          </p:sp>
        </p:grpSp>
        <p:pic>
          <p:nvPicPr>
            <p:cNvPr id="17" name="Picture 1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16200000">
              <a:off x="-3035214" y="3344105"/>
              <a:ext cx="6863907" cy="175702"/>
            </a:xfrm>
            <a:prstGeom prst="rect">
              <a:avLst/>
            </a:prstGeom>
          </p:spPr>
        </p:pic>
        <p:sp>
          <p:nvSpPr>
            <p:cNvPr id="18" name="Rectangle 17"/>
            <p:cNvSpPr/>
            <p:nvPr userDrawn="1"/>
          </p:nvSpPr>
          <p:spPr>
            <a:xfrm>
              <a:off x="-1" y="0"/>
              <a:ext cx="311151" cy="6858000"/>
            </a:xfrm>
            <a:prstGeom prst="rect">
              <a:avLst/>
            </a:prstGeom>
            <a:gradFill>
              <a:gsLst>
                <a:gs pos="25000">
                  <a:schemeClr val="accent2"/>
                </a:gs>
                <a:gs pos="100000">
                  <a:schemeClr val="tx1"/>
                </a:gs>
              </a:gsLst>
              <a:lin ang="21594000" scaled="0"/>
            </a:gradFill>
            <a:ln w="9525">
              <a:no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algn="l">
                <a:lnSpc>
                  <a:spcPct val="90000"/>
                </a:lnSpc>
                <a:spcBef>
                  <a:spcPts val="369"/>
                </a:spcBef>
              </a:pPr>
              <a:endParaRPr lang="en-US" sz="1384" b="0" dirty="0"/>
            </a:p>
          </p:txBody>
        </p:sp>
        <p:sp>
          <p:nvSpPr>
            <p:cNvPr id="19" name="Freeform 18"/>
            <p:cNvSpPr/>
            <p:nvPr userDrawn="1"/>
          </p:nvSpPr>
          <p:spPr>
            <a:xfrm>
              <a:off x="0" y="3168650"/>
              <a:ext cx="311150" cy="3689350"/>
            </a:xfrm>
            <a:custGeom>
              <a:avLst/>
              <a:gdLst>
                <a:gd name="connsiteX0" fmla="*/ 0 w 416718"/>
                <a:gd name="connsiteY0" fmla="*/ 0 h 4056770"/>
                <a:gd name="connsiteX1" fmla="*/ 71939 w 416718"/>
                <a:gd name="connsiteY1" fmla="*/ 72813 h 4056770"/>
                <a:gd name="connsiteX2" fmla="*/ 416718 w 416718"/>
                <a:gd name="connsiteY2" fmla="*/ 532518 h 4056770"/>
                <a:gd name="connsiteX3" fmla="*/ 416718 w 416718"/>
                <a:gd name="connsiteY3" fmla="*/ 4056770 h 4056770"/>
                <a:gd name="connsiteX4" fmla="*/ 0 w 416718"/>
                <a:gd name="connsiteY4" fmla="*/ 4056770 h 4056770"/>
                <a:gd name="connsiteX0" fmla="*/ 0 w 416718"/>
                <a:gd name="connsiteY0" fmla="*/ 0 h 4056770"/>
                <a:gd name="connsiteX1" fmla="*/ 416718 w 416718"/>
                <a:gd name="connsiteY1" fmla="*/ 532518 h 4056770"/>
                <a:gd name="connsiteX2" fmla="*/ 416718 w 416718"/>
                <a:gd name="connsiteY2" fmla="*/ 4056770 h 4056770"/>
                <a:gd name="connsiteX3" fmla="*/ 0 w 416718"/>
                <a:gd name="connsiteY3" fmla="*/ 4056770 h 4056770"/>
                <a:gd name="connsiteX4" fmla="*/ 0 w 416718"/>
                <a:gd name="connsiteY4" fmla="*/ 0 h 4056770"/>
                <a:gd name="connsiteX0" fmla="*/ 0 w 416718"/>
                <a:gd name="connsiteY0" fmla="*/ 0 h 3994887"/>
                <a:gd name="connsiteX1" fmla="*/ 416718 w 416718"/>
                <a:gd name="connsiteY1" fmla="*/ 470635 h 3994887"/>
                <a:gd name="connsiteX2" fmla="*/ 416718 w 416718"/>
                <a:gd name="connsiteY2" fmla="*/ 3994887 h 3994887"/>
                <a:gd name="connsiteX3" fmla="*/ 0 w 416718"/>
                <a:gd name="connsiteY3" fmla="*/ 3994887 h 3994887"/>
                <a:gd name="connsiteX4" fmla="*/ 0 w 416718"/>
                <a:gd name="connsiteY4" fmla="*/ 0 h 3994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994887">
                  <a:moveTo>
                    <a:pt x="0" y="0"/>
                  </a:moveTo>
                  <a:lnTo>
                    <a:pt x="416718" y="470635"/>
                  </a:lnTo>
                  <a:lnTo>
                    <a:pt x="416718" y="3994887"/>
                  </a:lnTo>
                  <a:lnTo>
                    <a:pt x="0" y="3994887"/>
                  </a:lnTo>
                  <a:lnTo>
                    <a:pt x="0" y="0"/>
                  </a:lnTo>
                  <a:close/>
                </a:path>
              </a:pathLst>
            </a:custGeom>
            <a:gradFill>
              <a:gsLst>
                <a:gs pos="35000">
                  <a:schemeClr val="accent1"/>
                </a:gs>
                <a:gs pos="96000">
                  <a:schemeClr val="accent2"/>
                </a:gs>
              </a:gsLst>
              <a:lin ang="0" scaled="0"/>
            </a:gradFill>
            <a:ln w="9525">
              <a:no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algn="l">
                <a:lnSpc>
                  <a:spcPct val="90000"/>
                </a:lnSpc>
                <a:spcBef>
                  <a:spcPts val="369"/>
                </a:spcBef>
              </a:pPr>
              <a:endParaRPr lang="en-US" sz="1384" b="0" dirty="0"/>
            </a:p>
          </p:txBody>
        </p:sp>
      </p:grpSp>
      <p:sp>
        <p:nvSpPr>
          <p:cNvPr id="24" name="Text Placeholder"/>
          <p:cNvSpPr>
            <a:spLocks noGrp="1"/>
          </p:cNvSpPr>
          <p:nvPr>
            <p:ph idx="1" hasCustomPrompt="1"/>
          </p:nvPr>
        </p:nvSpPr>
        <p:spPr>
          <a:xfrm>
            <a:off x="372157" y="1241427"/>
            <a:ext cx="8267639" cy="387798"/>
          </a:xfrm>
          <a:prstGeom prst="rect">
            <a:avLst/>
          </a:prstGeom>
        </p:spPr>
        <p:txBody>
          <a:bodyPr vert="horz" wrap="square" lIns="0" tIns="0" rIns="0" bIns="0" rtlCol="0">
            <a:spAutoFit/>
          </a:bodyPr>
          <a:lstStyle>
            <a:lvl1pPr marL="0" indent="0">
              <a:buNone/>
              <a:defRPr>
                <a:solidFill>
                  <a:schemeClr val="bg1">
                    <a:lumMod val="65000"/>
                  </a:schemeClr>
                </a:solidFill>
              </a:defRPr>
            </a:lvl1pPr>
            <a:lvl2pPr marL="212669" indent="-212669">
              <a:buFont typeface="Arial" panose="020B0604020202020204" pitchFamily="34" charset="0"/>
              <a:buChar char="•"/>
              <a:defRPr/>
            </a:lvl2pPr>
          </a:lstStyle>
          <a:p>
            <a:pPr lvl="0"/>
            <a:r>
              <a:rPr lang="en-US" dirty="0"/>
              <a:t>Subtitle</a:t>
            </a:r>
          </a:p>
        </p:txBody>
      </p:sp>
    </p:spTree>
    <p:extLst>
      <p:ext uri="{BB962C8B-B14F-4D97-AF65-F5344CB8AC3E}">
        <p14:creationId xmlns:p14="http://schemas.microsoft.com/office/powerpoint/2010/main" val="33324683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 Slide 1">
    <p:spTree>
      <p:nvGrpSpPr>
        <p:cNvPr id="1" name=""/>
        <p:cNvGrpSpPr/>
        <p:nvPr/>
      </p:nvGrpSpPr>
      <p:grpSpPr>
        <a:xfrm>
          <a:off x="0" y="0"/>
          <a:ext cx="0" cy="0"/>
          <a:chOff x="0" y="0"/>
          <a:chExt cx="0" cy="0"/>
        </a:xfrm>
      </p:grpSpPr>
      <p:graphicFrame>
        <p:nvGraphicFramePr>
          <p:cNvPr id="41" name="Object 40"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9461" name="think-cell Slide" r:id="rId5" imgW="270" imgH="270" progId="TCLayout.ActiveDocument.1">
                  <p:embed/>
                </p:oleObj>
              </mc:Choice>
              <mc:Fallback>
                <p:oleObj name="think-cell Slide" r:id="rId5" imgW="270" imgH="270" progId="TCLayout.ActiveDocument.1">
                  <p:embed/>
                  <p:pic>
                    <p:nvPicPr>
                      <p:cNvPr id="41" name="Object 40"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64B69BF-A909-4CA0-94E4-52ABB90054B0}"/>
              </a:ext>
            </a:extLst>
          </p:cNvPr>
          <p:cNvSpPr/>
          <p:nvPr userDrawn="1">
            <p:custDataLst>
              <p:tags r:id="rId3"/>
            </p:custDataLst>
          </p:nvPr>
        </p:nvSpPr>
        <p:spPr>
          <a:xfrm>
            <a:off x="0" y="1"/>
            <a:ext cx="146539"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216"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4" name="Title 1"/>
          <p:cNvSpPr>
            <a:spLocks noGrp="1"/>
          </p:cNvSpPr>
          <p:nvPr>
            <p:ph type="title" hasCustomPrompt="1"/>
          </p:nvPr>
        </p:nvSpPr>
        <p:spPr>
          <a:xfrm>
            <a:off x="372155" y="381000"/>
            <a:ext cx="7202901" cy="685800"/>
          </a:xfrm>
          <a:prstGeom prst="rect">
            <a:avLst/>
          </a:prstGeom>
        </p:spPr>
        <p:txBody>
          <a:bodyPr lIns="0" tIns="0" rIns="0" bIns="0">
            <a:normAutofit/>
          </a:bodyPr>
          <a:lstStyle>
            <a:lvl1pPr algn="l">
              <a:defRPr sz="2584" b="1" baseline="0">
                <a:ln>
                  <a:noFill/>
                </a:ln>
                <a:solidFill>
                  <a:schemeClr val="accent1"/>
                </a:solidFill>
                <a:effectLst/>
                <a:latin typeface="+mn-lt"/>
                <a:cs typeface="Arial" pitchFamily="34" charset="0"/>
                <a:sym typeface="Arial"/>
              </a:defRPr>
            </a:lvl1pPr>
          </a:lstStyle>
          <a:p>
            <a:r>
              <a:rPr lang="en-US" dirty="0"/>
              <a:t>Click To Add Title</a:t>
            </a:r>
          </a:p>
        </p:txBody>
      </p:sp>
      <p:sp>
        <p:nvSpPr>
          <p:cNvPr id="15" name="Text Placeholder 2"/>
          <p:cNvSpPr>
            <a:spLocks noGrp="1"/>
          </p:cNvSpPr>
          <p:nvPr>
            <p:ph type="body" sz="quarter" idx="18" hasCustomPrompt="1"/>
          </p:nvPr>
        </p:nvSpPr>
        <p:spPr>
          <a:xfrm>
            <a:off x="6324600" y="6553200"/>
            <a:ext cx="2590800" cy="152400"/>
          </a:xfrm>
          <a:prstGeom prst="rect">
            <a:avLst/>
          </a:prstGeom>
        </p:spPr>
        <p:txBody>
          <a:bodyPr lIns="0" tIns="0" rIns="0" bIns="0"/>
          <a:lstStyle>
            <a:lvl1pPr marL="0" indent="0">
              <a:buNone/>
              <a:defRPr sz="923" baseline="0">
                <a:latin typeface="Arial"/>
                <a:cs typeface="Arial" pitchFamily="34" charset="0"/>
                <a:sym typeface="Arial"/>
              </a:defRPr>
            </a:lvl1pPr>
          </a:lstStyle>
          <a:p>
            <a:pPr lvl="0"/>
            <a:r>
              <a:rPr lang="id-ID" dirty="0"/>
              <a:t>Presentation Title Goes Here</a:t>
            </a:r>
          </a:p>
        </p:txBody>
      </p:sp>
      <p:sp>
        <p:nvSpPr>
          <p:cNvPr id="19" name="Text Placeholder 12"/>
          <p:cNvSpPr>
            <a:spLocks noGrp="1"/>
          </p:cNvSpPr>
          <p:nvPr>
            <p:ph type="body" sz="quarter" idx="31" hasCustomPrompt="1"/>
          </p:nvPr>
        </p:nvSpPr>
        <p:spPr>
          <a:xfrm>
            <a:off x="381002" y="1143000"/>
            <a:ext cx="8390845" cy="254000"/>
          </a:xfrm>
          <a:prstGeom prst="rect">
            <a:avLst/>
          </a:prstGeom>
        </p:spPr>
        <p:txBody>
          <a:bodyPr lIns="0" tIns="0" rIns="0" bIns="0">
            <a:noAutofit/>
          </a:bodyPr>
          <a:lstStyle>
            <a:lvl1pPr marL="0" indent="0">
              <a:spcBef>
                <a:spcPts val="0"/>
              </a:spcBef>
              <a:buNone/>
              <a:defRPr sz="1847" b="0" baseline="0">
                <a:solidFill>
                  <a:schemeClr val="accent3"/>
                </a:solidFill>
                <a:latin typeface="+mn-lt"/>
                <a:cs typeface="Arial" pitchFamily="34" charset="0"/>
                <a:sym typeface="Arial"/>
              </a:defRPr>
            </a:lvl1pPr>
          </a:lstStyle>
          <a:p>
            <a:pPr lvl="0"/>
            <a:r>
              <a:rPr lang="id-ID" dirty="0"/>
              <a:t>Subheadline Here</a:t>
            </a:r>
          </a:p>
        </p:txBody>
      </p:sp>
      <p:grpSp>
        <p:nvGrpSpPr>
          <p:cNvPr id="17" name="Group 16"/>
          <p:cNvGrpSpPr/>
          <p:nvPr userDrawn="1"/>
        </p:nvGrpSpPr>
        <p:grpSpPr>
          <a:xfrm>
            <a:off x="1" y="0"/>
            <a:ext cx="3481756" cy="6863909"/>
            <a:chOff x="-1" y="0"/>
            <a:chExt cx="3771902" cy="6863909"/>
          </a:xfrm>
        </p:grpSpPr>
        <p:grpSp>
          <p:nvGrpSpPr>
            <p:cNvPr id="18" name="Group 17"/>
            <p:cNvGrpSpPr/>
            <p:nvPr userDrawn="1"/>
          </p:nvGrpSpPr>
          <p:grpSpPr>
            <a:xfrm>
              <a:off x="1" y="1363376"/>
              <a:ext cx="3771900" cy="5494623"/>
              <a:chOff x="-1" y="707655"/>
              <a:chExt cx="4228367" cy="6159570"/>
            </a:xfrm>
            <a:gradFill>
              <a:gsLst>
                <a:gs pos="31000">
                  <a:schemeClr val="bg1">
                    <a:lumMod val="95000"/>
                    <a:alpha val="24000"/>
                  </a:schemeClr>
                </a:gs>
                <a:gs pos="96000">
                  <a:schemeClr val="bg1">
                    <a:lumMod val="95000"/>
                    <a:alpha val="36000"/>
                  </a:schemeClr>
                </a:gs>
              </a:gsLst>
              <a:lin ang="0" scaled="0"/>
            </a:gradFill>
          </p:grpSpPr>
          <p:sp>
            <p:nvSpPr>
              <p:cNvPr id="23" name="Freeform 929"/>
              <p:cNvSpPr>
                <a:spLocks/>
              </p:cNvSpPr>
              <p:nvPr userDrawn="1"/>
            </p:nvSpPr>
            <p:spPr bwMode="auto">
              <a:xfrm>
                <a:off x="2928605" y="2775831"/>
                <a:ext cx="1299761" cy="588575"/>
              </a:xfrm>
              <a:custGeom>
                <a:avLst/>
                <a:gdLst>
                  <a:gd name="T0" fmla="*/ 0 w 318"/>
                  <a:gd name="T1" fmla="*/ 92 h 144"/>
                  <a:gd name="T2" fmla="*/ 112 w 318"/>
                  <a:gd name="T3" fmla="*/ 0 h 144"/>
                  <a:gd name="T4" fmla="*/ 318 w 318"/>
                  <a:gd name="T5" fmla="*/ 144 h 144"/>
                  <a:gd name="T6" fmla="*/ 0 w 318"/>
                  <a:gd name="T7" fmla="*/ 92 h 144"/>
                  <a:gd name="T8" fmla="*/ 0 w 318"/>
                  <a:gd name="T9" fmla="*/ 92 h 144"/>
                </a:gdLst>
                <a:ahLst/>
                <a:cxnLst>
                  <a:cxn ang="0">
                    <a:pos x="T0" y="T1"/>
                  </a:cxn>
                  <a:cxn ang="0">
                    <a:pos x="T2" y="T3"/>
                  </a:cxn>
                  <a:cxn ang="0">
                    <a:pos x="T4" y="T5"/>
                  </a:cxn>
                  <a:cxn ang="0">
                    <a:pos x="T6" y="T7"/>
                  </a:cxn>
                  <a:cxn ang="0">
                    <a:pos x="T8" y="T9"/>
                  </a:cxn>
                </a:cxnLst>
                <a:rect l="0" t="0" r="r" b="b"/>
                <a:pathLst>
                  <a:path w="318" h="144">
                    <a:moveTo>
                      <a:pt x="0" y="92"/>
                    </a:moveTo>
                    <a:lnTo>
                      <a:pt x="112" y="0"/>
                    </a:lnTo>
                    <a:lnTo>
                      <a:pt x="318" y="144"/>
                    </a:lnTo>
                    <a:lnTo>
                      <a:pt x="0" y="92"/>
                    </a:lnTo>
                    <a:lnTo>
                      <a:pt x="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61"/>
              </a:p>
            </p:txBody>
          </p:sp>
          <p:sp>
            <p:nvSpPr>
              <p:cNvPr id="24" name="Freeform 930"/>
              <p:cNvSpPr>
                <a:spLocks/>
              </p:cNvSpPr>
              <p:nvPr userDrawn="1"/>
            </p:nvSpPr>
            <p:spPr bwMode="auto">
              <a:xfrm>
                <a:off x="2327772" y="3384841"/>
                <a:ext cx="972780" cy="2742580"/>
              </a:xfrm>
              <a:custGeom>
                <a:avLst/>
                <a:gdLst>
                  <a:gd name="T0" fmla="*/ 145 w 238"/>
                  <a:gd name="T1" fmla="*/ 671 h 671"/>
                  <a:gd name="T2" fmla="*/ 238 w 238"/>
                  <a:gd name="T3" fmla="*/ 17 h 671"/>
                  <a:gd name="T4" fmla="*/ 133 w 238"/>
                  <a:gd name="T5" fmla="*/ 0 h 671"/>
                  <a:gd name="T6" fmla="*/ 0 w 238"/>
                  <a:gd name="T7" fmla="*/ 479 h 671"/>
                  <a:gd name="T8" fmla="*/ 145 w 238"/>
                  <a:gd name="T9" fmla="*/ 671 h 671"/>
                </a:gdLst>
                <a:ahLst/>
                <a:cxnLst>
                  <a:cxn ang="0">
                    <a:pos x="T0" y="T1"/>
                  </a:cxn>
                  <a:cxn ang="0">
                    <a:pos x="T2" y="T3"/>
                  </a:cxn>
                  <a:cxn ang="0">
                    <a:pos x="T4" y="T5"/>
                  </a:cxn>
                  <a:cxn ang="0">
                    <a:pos x="T6" y="T7"/>
                  </a:cxn>
                  <a:cxn ang="0">
                    <a:pos x="T8" y="T9"/>
                  </a:cxn>
                </a:cxnLst>
                <a:rect l="0" t="0" r="r" b="b"/>
                <a:pathLst>
                  <a:path w="238" h="671">
                    <a:moveTo>
                      <a:pt x="145" y="671"/>
                    </a:moveTo>
                    <a:lnTo>
                      <a:pt x="238" y="17"/>
                    </a:lnTo>
                    <a:lnTo>
                      <a:pt x="133" y="0"/>
                    </a:lnTo>
                    <a:lnTo>
                      <a:pt x="0" y="479"/>
                    </a:lnTo>
                    <a:lnTo>
                      <a:pt x="145" y="6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61"/>
              </a:p>
            </p:txBody>
          </p:sp>
          <p:sp>
            <p:nvSpPr>
              <p:cNvPr id="25" name="Freeform 24"/>
              <p:cNvSpPr>
                <a:spLocks/>
              </p:cNvSpPr>
              <p:nvPr userDrawn="1"/>
            </p:nvSpPr>
            <p:spPr bwMode="auto">
              <a:xfrm>
                <a:off x="-1" y="2752795"/>
                <a:ext cx="2765113" cy="4114430"/>
              </a:xfrm>
              <a:custGeom>
                <a:avLst/>
                <a:gdLst>
                  <a:gd name="connsiteX0" fmla="*/ 0 w 2765113"/>
                  <a:gd name="connsiteY0" fmla="*/ 0 h 4114430"/>
                  <a:gd name="connsiteX1" fmla="*/ 2765113 w 2765113"/>
                  <a:gd name="connsiteY1" fmla="*/ 3668914 h 4114430"/>
                  <a:gd name="connsiteX2" fmla="*/ 2184716 w 2765113"/>
                  <a:gd name="connsiteY2" fmla="*/ 4114430 h 4114430"/>
                  <a:gd name="connsiteX3" fmla="*/ 128803 w 2765113"/>
                  <a:gd name="connsiteY3" fmla="*/ 4065383 h 4114430"/>
                  <a:gd name="connsiteX4" fmla="*/ 0 w 2765113"/>
                  <a:gd name="connsiteY4" fmla="*/ 3360884 h 4114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113" h="4114430">
                    <a:moveTo>
                      <a:pt x="0" y="0"/>
                    </a:moveTo>
                    <a:lnTo>
                      <a:pt x="2765113" y="3668914"/>
                    </a:lnTo>
                    <a:lnTo>
                      <a:pt x="2184716" y="4114430"/>
                    </a:lnTo>
                    <a:lnTo>
                      <a:pt x="128803" y="4065383"/>
                    </a:lnTo>
                    <a:lnTo>
                      <a:pt x="0" y="33608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661"/>
              </a:p>
            </p:txBody>
          </p:sp>
          <p:sp>
            <p:nvSpPr>
              <p:cNvPr id="26" name="Freeform 932"/>
              <p:cNvSpPr>
                <a:spLocks/>
              </p:cNvSpPr>
              <p:nvPr userDrawn="1"/>
            </p:nvSpPr>
            <p:spPr bwMode="auto">
              <a:xfrm>
                <a:off x="737806" y="707655"/>
                <a:ext cx="1659448" cy="4365240"/>
              </a:xfrm>
              <a:custGeom>
                <a:avLst/>
                <a:gdLst>
                  <a:gd name="T0" fmla="*/ 406 w 406"/>
                  <a:gd name="T1" fmla="*/ 831 h 1068"/>
                  <a:gd name="T2" fmla="*/ 147 w 406"/>
                  <a:gd name="T3" fmla="*/ 0 h 1068"/>
                  <a:gd name="T4" fmla="*/ 0 w 406"/>
                  <a:gd name="T5" fmla="*/ 617 h 1068"/>
                  <a:gd name="T6" fmla="*/ 340 w 406"/>
                  <a:gd name="T7" fmla="*/ 1068 h 1068"/>
                  <a:gd name="T8" fmla="*/ 406 w 406"/>
                  <a:gd name="T9" fmla="*/ 831 h 1068"/>
                </a:gdLst>
                <a:ahLst/>
                <a:cxnLst>
                  <a:cxn ang="0">
                    <a:pos x="T0" y="T1"/>
                  </a:cxn>
                  <a:cxn ang="0">
                    <a:pos x="T2" y="T3"/>
                  </a:cxn>
                  <a:cxn ang="0">
                    <a:pos x="T4" y="T5"/>
                  </a:cxn>
                  <a:cxn ang="0">
                    <a:pos x="T6" y="T7"/>
                  </a:cxn>
                  <a:cxn ang="0">
                    <a:pos x="T8" y="T9"/>
                  </a:cxn>
                </a:cxnLst>
                <a:rect l="0" t="0" r="r" b="b"/>
                <a:pathLst>
                  <a:path w="406" h="1068">
                    <a:moveTo>
                      <a:pt x="406" y="831"/>
                    </a:moveTo>
                    <a:lnTo>
                      <a:pt x="147" y="0"/>
                    </a:lnTo>
                    <a:lnTo>
                      <a:pt x="0" y="617"/>
                    </a:lnTo>
                    <a:lnTo>
                      <a:pt x="340" y="1068"/>
                    </a:lnTo>
                    <a:lnTo>
                      <a:pt x="406"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61"/>
              </a:p>
            </p:txBody>
          </p:sp>
        </p:grpSp>
        <p:pic>
          <p:nvPicPr>
            <p:cNvPr id="20" name="Picture 19"/>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rot="16200000">
              <a:off x="-3035214" y="3344105"/>
              <a:ext cx="6863907" cy="175702"/>
            </a:xfrm>
            <a:prstGeom prst="rect">
              <a:avLst/>
            </a:prstGeom>
          </p:spPr>
        </p:pic>
        <p:sp>
          <p:nvSpPr>
            <p:cNvPr id="21" name="Rectangle 20"/>
            <p:cNvSpPr/>
            <p:nvPr userDrawn="1"/>
          </p:nvSpPr>
          <p:spPr>
            <a:xfrm>
              <a:off x="-1" y="0"/>
              <a:ext cx="311151" cy="6858000"/>
            </a:xfrm>
            <a:prstGeom prst="rect">
              <a:avLst/>
            </a:prstGeom>
            <a:gradFill>
              <a:gsLst>
                <a:gs pos="25000">
                  <a:schemeClr val="accent2"/>
                </a:gs>
                <a:gs pos="100000">
                  <a:schemeClr val="tx1"/>
                </a:gs>
              </a:gsLst>
              <a:lin ang="21594000" scaled="0"/>
            </a:gradFill>
            <a:ln w="9525">
              <a:no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algn="l">
                <a:lnSpc>
                  <a:spcPct val="90000"/>
                </a:lnSpc>
                <a:spcBef>
                  <a:spcPts val="369"/>
                </a:spcBef>
              </a:pPr>
              <a:endParaRPr lang="en-US" sz="1384" b="0" dirty="0"/>
            </a:p>
          </p:txBody>
        </p:sp>
        <p:sp>
          <p:nvSpPr>
            <p:cNvPr id="22" name="Freeform 21"/>
            <p:cNvSpPr/>
            <p:nvPr userDrawn="1"/>
          </p:nvSpPr>
          <p:spPr>
            <a:xfrm>
              <a:off x="0" y="3168650"/>
              <a:ext cx="311150" cy="3689350"/>
            </a:xfrm>
            <a:custGeom>
              <a:avLst/>
              <a:gdLst>
                <a:gd name="connsiteX0" fmla="*/ 0 w 416718"/>
                <a:gd name="connsiteY0" fmla="*/ 0 h 4056770"/>
                <a:gd name="connsiteX1" fmla="*/ 71939 w 416718"/>
                <a:gd name="connsiteY1" fmla="*/ 72813 h 4056770"/>
                <a:gd name="connsiteX2" fmla="*/ 416718 w 416718"/>
                <a:gd name="connsiteY2" fmla="*/ 532518 h 4056770"/>
                <a:gd name="connsiteX3" fmla="*/ 416718 w 416718"/>
                <a:gd name="connsiteY3" fmla="*/ 4056770 h 4056770"/>
                <a:gd name="connsiteX4" fmla="*/ 0 w 416718"/>
                <a:gd name="connsiteY4" fmla="*/ 4056770 h 4056770"/>
                <a:gd name="connsiteX0" fmla="*/ 0 w 416718"/>
                <a:gd name="connsiteY0" fmla="*/ 0 h 4056770"/>
                <a:gd name="connsiteX1" fmla="*/ 416718 w 416718"/>
                <a:gd name="connsiteY1" fmla="*/ 532518 h 4056770"/>
                <a:gd name="connsiteX2" fmla="*/ 416718 w 416718"/>
                <a:gd name="connsiteY2" fmla="*/ 4056770 h 4056770"/>
                <a:gd name="connsiteX3" fmla="*/ 0 w 416718"/>
                <a:gd name="connsiteY3" fmla="*/ 4056770 h 4056770"/>
                <a:gd name="connsiteX4" fmla="*/ 0 w 416718"/>
                <a:gd name="connsiteY4" fmla="*/ 0 h 4056770"/>
                <a:gd name="connsiteX0" fmla="*/ 0 w 416718"/>
                <a:gd name="connsiteY0" fmla="*/ 0 h 3994887"/>
                <a:gd name="connsiteX1" fmla="*/ 416718 w 416718"/>
                <a:gd name="connsiteY1" fmla="*/ 470635 h 3994887"/>
                <a:gd name="connsiteX2" fmla="*/ 416718 w 416718"/>
                <a:gd name="connsiteY2" fmla="*/ 3994887 h 3994887"/>
                <a:gd name="connsiteX3" fmla="*/ 0 w 416718"/>
                <a:gd name="connsiteY3" fmla="*/ 3994887 h 3994887"/>
                <a:gd name="connsiteX4" fmla="*/ 0 w 416718"/>
                <a:gd name="connsiteY4" fmla="*/ 0 h 3994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994887">
                  <a:moveTo>
                    <a:pt x="0" y="0"/>
                  </a:moveTo>
                  <a:lnTo>
                    <a:pt x="416718" y="470635"/>
                  </a:lnTo>
                  <a:lnTo>
                    <a:pt x="416718" y="3994887"/>
                  </a:lnTo>
                  <a:lnTo>
                    <a:pt x="0" y="3994887"/>
                  </a:lnTo>
                  <a:lnTo>
                    <a:pt x="0" y="0"/>
                  </a:lnTo>
                  <a:close/>
                </a:path>
              </a:pathLst>
            </a:custGeom>
            <a:gradFill>
              <a:gsLst>
                <a:gs pos="35000">
                  <a:schemeClr val="accent1"/>
                </a:gs>
                <a:gs pos="96000">
                  <a:schemeClr val="accent2"/>
                </a:gs>
              </a:gsLst>
              <a:lin ang="0" scaled="0"/>
            </a:gradFill>
            <a:ln w="9525">
              <a:no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algn="l">
                <a:lnSpc>
                  <a:spcPct val="90000"/>
                </a:lnSpc>
                <a:spcBef>
                  <a:spcPts val="369"/>
                </a:spcBef>
              </a:pPr>
              <a:endParaRPr lang="en-US" sz="1384" b="0" dirty="0"/>
            </a:p>
          </p:txBody>
        </p:sp>
      </p:grpSp>
    </p:spTree>
    <p:extLst>
      <p:ext uri="{BB962C8B-B14F-4D97-AF65-F5344CB8AC3E}">
        <p14:creationId xmlns:p14="http://schemas.microsoft.com/office/powerpoint/2010/main" val="3480004983"/>
      </p:ext>
    </p:extLst>
  </p:cSld>
  <p:clrMapOvr>
    <a:masterClrMapping/>
  </p:clrMapOvr>
  <p:extLst>
    <p:ext uri="{DCECCB84-F9BA-43D5-87BE-67443E8EF086}">
      <p15:sldGuideLst xmlns:p15="http://schemas.microsoft.com/office/powerpoint/2012/main">
        <p15:guide id="1" orient="horz" pos="232">
          <p15:clr>
            <a:srgbClr val="FBAE40"/>
          </p15:clr>
        </p15:guide>
        <p15:guide id="2" pos="240">
          <p15:clr>
            <a:srgbClr val="FBAE40"/>
          </p15:clr>
        </p15:guide>
        <p15:guide id="3" pos="5184">
          <p15:clr>
            <a:srgbClr val="FBAE40"/>
          </p15:clr>
        </p15:guide>
        <p15:guide id="4" orient="horz" pos="663">
          <p15:clr>
            <a:srgbClr val="FBAE40"/>
          </p15:clr>
        </p15:guide>
        <p15:guide id="5" orient="horz" pos="709">
          <p15:clr>
            <a:srgbClr val="FBAE40"/>
          </p15:clr>
        </p15:guide>
        <p15:guide id="6" orient="horz" pos="890">
          <p15:clr>
            <a:srgbClr val="FBAE40"/>
          </p15:clr>
        </p15:guide>
        <p15:guide id="7" orient="horz" pos="399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275659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sp>
        <p:nvSpPr>
          <p:cNvPr id="3078" name="Rectangle 6"/>
          <p:cNvSpPr>
            <a:spLocks noGrp="1" noChangeArrowheads="1"/>
          </p:cNvSpPr>
          <p:nvPr>
            <p:ph type="sldNum" sz="quarter" idx="4"/>
          </p:nvPr>
        </p:nvSpPr>
        <p:spPr>
          <a:xfrm>
            <a:off x="6659563" y="6453188"/>
            <a:ext cx="2133600" cy="244475"/>
          </a:xfrm>
        </p:spPr>
        <p:txBody>
          <a:bodyPr/>
          <a:lstStyle>
            <a:lvl1pPr>
              <a:defRPr sz="1200" b="0">
                <a:solidFill>
                  <a:schemeClr val="tx1"/>
                </a:solidFill>
              </a:defRPr>
            </a:lvl1pPr>
          </a:lstStyle>
          <a:p>
            <a:fld id="{A69801A0-FC71-49C8-A638-6AA7FC051D8D}" type="slidenum">
              <a:rPr lang="ko-KR" altLang="en-US"/>
              <a:pPr/>
              <a:t>‹#›</a:t>
            </a:fld>
            <a:endParaRPr lang="en-US" altLang="ko-KR"/>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lvl1pPr>
          </a:lstStyle>
          <a:p>
            <a:r>
              <a:rPr lang="ko-KR" altLang="en-US"/>
              <a:t>마스터 제목 스타일 편집</a:t>
            </a:r>
          </a:p>
        </p:txBody>
      </p:sp>
      <p:sp>
        <p:nvSpPr>
          <p:cNvPr id="3075" name="Rectangle 3"/>
          <p:cNvSpPr>
            <a:spLocks noGrp="1" noChangeArrowheads="1"/>
          </p:cNvSpPr>
          <p:nvPr>
            <p:ph type="subTitle" idx="1"/>
          </p:nvPr>
        </p:nvSpPr>
        <p:spPr bwMode="white">
          <a:xfrm>
            <a:off x="1295400" y="3581400"/>
            <a:ext cx="6705600" cy="381000"/>
          </a:xfrm>
        </p:spPr>
        <p:txBody>
          <a:bodyPr/>
          <a:lstStyle>
            <a:lvl1pPr marL="0" indent="0" algn="ctr">
              <a:buFont typeface="Wingdings" pitchFamily="2" charset="2"/>
              <a:buNone/>
              <a:defRPr sz="2000"/>
            </a:lvl1pPr>
          </a:lstStyle>
          <a:p>
            <a:r>
              <a:rPr lang="ko-KR" altLang="en-US"/>
              <a:t>마스터 부제목 스타일 편집</a:t>
            </a:r>
          </a:p>
        </p:txBody>
      </p:sp>
      <p:pic>
        <p:nvPicPr>
          <p:cNvPr id="3100" name="Picture 28" descr="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01013" y="5445125"/>
            <a:ext cx="685800" cy="904875"/>
          </a:xfrm>
          <a:prstGeom prst="rect">
            <a:avLst/>
          </a:prstGeom>
          <a:noFill/>
        </p:spPr>
      </p:pic>
      <p:sp>
        <p:nvSpPr>
          <p:cNvPr id="3101" name="Rectangle 29"/>
          <p:cNvSpPr>
            <a:spLocks noGrp="1" noChangeArrowheads="1"/>
          </p:cNvSpPr>
          <p:nvPr>
            <p:ph type="ftr" sz="quarter" idx="3"/>
          </p:nvPr>
        </p:nvSpPr>
        <p:spPr>
          <a:xfrm>
            <a:off x="5148263" y="404813"/>
            <a:ext cx="3536950" cy="503237"/>
          </a:xfrm>
          <a:prstGeom prst="rect">
            <a:avLst/>
          </a:prstGeom>
        </p:spPr>
        <p:txBody>
          <a:bodyPr/>
          <a:lstStyle>
            <a:lvl1pPr>
              <a:defRPr/>
            </a:lvl1pPr>
          </a:lstStyle>
          <a:p>
            <a:endParaRPr lang="en-US" altLang="ko-KR" dirty="0"/>
          </a:p>
        </p:txBody>
      </p:sp>
    </p:spTree>
    <p:extLst>
      <p:ext uri="{BB962C8B-B14F-4D97-AF65-F5344CB8AC3E}">
        <p14:creationId xmlns:p14="http://schemas.microsoft.com/office/powerpoint/2010/main" val="15744598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lvl1pPr>
              <a:defRPr/>
            </a:lvl1pPr>
          </a:lstStyle>
          <a:p>
            <a:fld id="{9F28B1D5-92E4-4F78-9D94-6A89CBF4DF43}" type="slidenum">
              <a:rPr lang="ko-KR" altLang="en-US"/>
              <a:pPr/>
              <a:t>‹#›</a:t>
            </a:fld>
            <a:endParaRPr lang="en-US" altLang="ko-KR"/>
          </a:p>
        </p:txBody>
      </p:sp>
    </p:spTree>
    <p:extLst>
      <p:ext uri="{BB962C8B-B14F-4D97-AF65-F5344CB8AC3E}">
        <p14:creationId xmlns:p14="http://schemas.microsoft.com/office/powerpoint/2010/main" val="5984166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11"/>
          </p:nvPr>
        </p:nvSpPr>
        <p:spPr/>
        <p:txBody>
          <a:bodyPr/>
          <a:lstStyle>
            <a:lvl1pPr>
              <a:defRPr/>
            </a:lvl1pPr>
          </a:lstStyle>
          <a:p>
            <a:fld id="{A68CA6AC-14B7-4D7C-BE6B-C80F35BD94B7}" type="slidenum">
              <a:rPr lang="ko-KR" altLang="en-US"/>
              <a:pPr/>
              <a:t>‹#›</a:t>
            </a:fld>
            <a:endParaRPr lang="en-US" altLang="ko-K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p:txBody>
          <a:bodyPr/>
          <a:lstStyle>
            <a:lvl1pPr>
              <a:defRPr/>
            </a:lvl1pPr>
          </a:lstStyle>
          <a:p>
            <a:fld id="{923AE634-78D5-439A-9656-45CFA5AB1F26}" type="slidenum">
              <a:rPr lang="ko-KR" altLang="en-US"/>
              <a:pPr/>
              <a:t>‹#›</a:t>
            </a:fld>
            <a:endParaRPr lang="en-US" altLang="ko-KR"/>
          </a:p>
        </p:txBody>
      </p:sp>
    </p:spTree>
    <p:extLst>
      <p:ext uri="{BB962C8B-B14F-4D97-AF65-F5344CB8AC3E}">
        <p14:creationId xmlns:p14="http://schemas.microsoft.com/office/powerpoint/2010/main" val="115098901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p:txBody>
          <a:bodyPr/>
          <a:lstStyle>
            <a:lvl1pPr>
              <a:defRPr/>
            </a:lvl1pPr>
          </a:lstStyle>
          <a:p>
            <a:fld id="{48CAA1C5-3A62-489F-8CF3-418F170627FA}" type="slidenum">
              <a:rPr lang="ko-KR" altLang="en-US"/>
              <a:pPr/>
              <a:t>‹#›</a:t>
            </a:fld>
            <a:endParaRPr lang="en-US" altLang="ko-KR"/>
          </a:p>
        </p:txBody>
      </p:sp>
    </p:spTree>
    <p:extLst>
      <p:ext uri="{BB962C8B-B14F-4D97-AF65-F5344CB8AC3E}">
        <p14:creationId xmlns:p14="http://schemas.microsoft.com/office/powerpoint/2010/main" val="121066438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11"/>
          </p:nvPr>
        </p:nvSpPr>
        <p:spPr/>
        <p:txBody>
          <a:bodyPr/>
          <a:lstStyle>
            <a:lvl1pPr>
              <a:defRPr/>
            </a:lvl1pPr>
          </a:lstStyle>
          <a:p>
            <a:fld id="{A68CA6AC-14B7-4D7C-BE6B-C80F35BD94B7}" type="slidenum">
              <a:rPr lang="ko-KR" altLang="en-US"/>
              <a:pPr/>
              <a:t>‹#›</a:t>
            </a:fld>
            <a:endParaRPr lang="en-US" altLang="ko-KR"/>
          </a:p>
        </p:txBody>
      </p:sp>
    </p:spTree>
    <p:extLst>
      <p:ext uri="{BB962C8B-B14F-4D97-AF65-F5344CB8AC3E}">
        <p14:creationId xmlns:p14="http://schemas.microsoft.com/office/powerpoint/2010/main" val="135364072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lvl1pPr>
              <a:defRPr/>
            </a:lvl1pPr>
          </a:lstStyle>
          <a:p>
            <a:fld id="{2A5F735E-1BCC-44F2-8D0F-3011B9FB90F2}" type="slidenum">
              <a:rPr lang="ko-KR" altLang="en-US"/>
              <a:pPr/>
              <a:t>‹#›</a:t>
            </a:fld>
            <a:endParaRPr lang="en-US" altLang="ko-KR"/>
          </a:p>
        </p:txBody>
      </p:sp>
    </p:spTree>
    <p:extLst>
      <p:ext uri="{BB962C8B-B14F-4D97-AF65-F5344CB8AC3E}">
        <p14:creationId xmlns:p14="http://schemas.microsoft.com/office/powerpoint/2010/main" val="252782416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fld id="{49EBDC90-0C75-4889-9054-82CB72C5828C}" type="slidenum">
              <a:rPr lang="ko-KR" altLang="en-US"/>
              <a:pPr/>
              <a:t>‹#›</a:t>
            </a:fld>
            <a:endParaRPr lang="en-US" altLang="ko-KR"/>
          </a:p>
        </p:txBody>
      </p:sp>
    </p:spTree>
    <p:extLst>
      <p:ext uri="{BB962C8B-B14F-4D97-AF65-F5344CB8AC3E}">
        <p14:creationId xmlns:p14="http://schemas.microsoft.com/office/powerpoint/2010/main" val="196830233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p:txBody>
          <a:bodyPr/>
          <a:lstStyle>
            <a:lvl1pPr>
              <a:defRPr/>
            </a:lvl1pPr>
          </a:lstStyle>
          <a:p>
            <a:fld id="{8BD1821C-26A9-4788-A17A-DD17BE5C49CB}" type="slidenum">
              <a:rPr lang="ko-KR" altLang="en-US"/>
              <a:pPr/>
              <a:t>‹#›</a:t>
            </a:fld>
            <a:endParaRPr lang="en-US" altLang="ko-KR"/>
          </a:p>
        </p:txBody>
      </p:sp>
    </p:spTree>
    <p:extLst>
      <p:ext uri="{BB962C8B-B14F-4D97-AF65-F5344CB8AC3E}">
        <p14:creationId xmlns:p14="http://schemas.microsoft.com/office/powerpoint/2010/main" val="301165946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p:txBody>
          <a:bodyPr/>
          <a:lstStyle>
            <a:lvl1pPr>
              <a:defRPr/>
            </a:lvl1pPr>
          </a:lstStyle>
          <a:p>
            <a:fld id="{B03A1CCD-DE18-4316-973A-0674310C4B69}" type="slidenum">
              <a:rPr lang="ko-KR" altLang="en-US"/>
              <a:pPr/>
              <a:t>‹#›</a:t>
            </a:fld>
            <a:endParaRPr lang="en-US" altLang="ko-KR"/>
          </a:p>
        </p:txBody>
      </p:sp>
    </p:spTree>
    <p:extLst>
      <p:ext uri="{BB962C8B-B14F-4D97-AF65-F5344CB8AC3E}">
        <p14:creationId xmlns:p14="http://schemas.microsoft.com/office/powerpoint/2010/main" val="276585081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lvl1pPr>
              <a:defRPr/>
            </a:lvl1pPr>
          </a:lstStyle>
          <a:p>
            <a:fld id="{982DB223-DFC4-41AE-B332-E02C0A24D22B}" type="slidenum">
              <a:rPr lang="ko-KR" altLang="en-US"/>
              <a:pPr/>
              <a:t>‹#›</a:t>
            </a:fld>
            <a:endParaRPr lang="en-US" altLang="ko-KR"/>
          </a:p>
        </p:txBody>
      </p:sp>
    </p:spTree>
    <p:extLst>
      <p:ext uri="{BB962C8B-B14F-4D97-AF65-F5344CB8AC3E}">
        <p14:creationId xmlns:p14="http://schemas.microsoft.com/office/powerpoint/2010/main" val="204086379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858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lvl1pPr>
              <a:defRPr/>
            </a:lvl1pPr>
          </a:lstStyle>
          <a:p>
            <a:fld id="{396CCB9B-C5BD-4D89-9E55-87443AAAD778}" type="slidenum">
              <a:rPr lang="ko-KR" altLang="en-US"/>
              <a:pPr/>
              <a:t>‹#›</a:t>
            </a:fld>
            <a:endParaRPr lang="en-US" altLang="ko-KR"/>
          </a:p>
        </p:txBody>
      </p:sp>
    </p:spTree>
    <p:extLst>
      <p:ext uri="{BB962C8B-B14F-4D97-AF65-F5344CB8AC3E}">
        <p14:creationId xmlns:p14="http://schemas.microsoft.com/office/powerpoint/2010/main" val="422349366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563563"/>
          </a:xfrm>
        </p:spPr>
        <p:txBody>
          <a:bodyPr/>
          <a:lstStyle/>
          <a:p>
            <a:r>
              <a:rPr lang="en-US"/>
              <a:t>Click to edit Master title style</a:t>
            </a:r>
          </a:p>
        </p:txBody>
      </p:sp>
      <p:sp>
        <p:nvSpPr>
          <p:cNvPr id="3" name="Text Placeholder 2"/>
          <p:cNvSpPr>
            <a:spLocks noGrp="1"/>
          </p:cNvSpPr>
          <p:nvPr>
            <p:ph type="body" sz="half" idx="1"/>
          </p:nvPr>
        </p:nvSpPr>
        <p:spPr>
          <a:xfrm>
            <a:off x="457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6553200" y="6400800"/>
            <a:ext cx="2133600" cy="320675"/>
          </a:xfrm>
        </p:spPr>
        <p:txBody>
          <a:bodyPr/>
          <a:lstStyle>
            <a:lvl1pPr>
              <a:defRPr/>
            </a:lvl1pPr>
          </a:lstStyle>
          <a:p>
            <a:fld id="{681B4CF2-5324-4D9D-B577-5987269D2D11}" type="slidenum">
              <a:rPr lang="ko-KR" altLang="en-US"/>
              <a:pPr/>
              <a:t>‹#›</a:t>
            </a:fld>
            <a:endParaRPr lang="en-US" altLang="ko-KR"/>
          </a:p>
        </p:txBody>
      </p:sp>
    </p:spTree>
    <p:extLst>
      <p:ext uri="{BB962C8B-B14F-4D97-AF65-F5344CB8AC3E}">
        <p14:creationId xmlns:p14="http://schemas.microsoft.com/office/powerpoint/2010/main" val="278639704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lvl1pPr>
              <a:defRPr/>
            </a:lvl1pPr>
          </a:lstStyle>
          <a:p>
            <a:fld id="{2A5F735E-1BCC-44F2-8D0F-3011B9FB90F2}" type="slidenum">
              <a:rPr lang="ko-KR" altLang="en-US"/>
              <a:pPr/>
              <a:t>‹#›</a:t>
            </a:fld>
            <a:endParaRPr lang="en-US" altLang="ko-K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07874" name="Rectangle 2"/>
          <p:cNvSpPr>
            <a:spLocks noGrp="1" noChangeArrowheads="1"/>
          </p:cNvSpPr>
          <p:nvPr>
            <p:ph type="ctrTitle"/>
          </p:nvPr>
        </p:nvSpPr>
        <p:spPr>
          <a:xfrm>
            <a:off x="685800" y="1196975"/>
            <a:ext cx="7772400" cy="1470025"/>
          </a:xfrm>
        </p:spPr>
        <p:txBody>
          <a:bodyPr/>
          <a:lstStyle>
            <a:lvl1pPr>
              <a:defRPr sz="4000">
                <a:solidFill>
                  <a:srgbClr val="0000FF"/>
                </a:solidFill>
              </a:defRPr>
            </a:lvl1pPr>
          </a:lstStyle>
          <a:p>
            <a:r>
              <a:rPr lang="en-US" dirty="0"/>
              <a:t>Click to edit Master title style</a:t>
            </a:r>
            <a:endParaRPr lang="en-AU" dirty="0"/>
          </a:p>
        </p:txBody>
      </p:sp>
      <p:sp>
        <p:nvSpPr>
          <p:cNvPr id="207875" name="Rectangle 3"/>
          <p:cNvSpPr>
            <a:spLocks noGrp="1" noChangeArrowheads="1"/>
          </p:cNvSpPr>
          <p:nvPr>
            <p:ph type="subTitle" idx="1"/>
          </p:nvPr>
        </p:nvSpPr>
        <p:spPr>
          <a:xfrm>
            <a:off x="1371600" y="3573463"/>
            <a:ext cx="6400800" cy="1752600"/>
          </a:xfrm>
        </p:spPr>
        <p:txBody>
          <a:bodyPr/>
          <a:lstStyle>
            <a:lvl1pPr marL="0" indent="0" algn="ctr">
              <a:buFontTx/>
              <a:buNone/>
              <a:defRPr/>
            </a:lvl1pPr>
          </a:lstStyle>
          <a:p>
            <a:r>
              <a:rPr lang="en-US"/>
              <a:t>Click to edit Master subtitle style</a:t>
            </a:r>
            <a:endParaRPr lang="en-AU"/>
          </a:p>
        </p:txBody>
      </p:sp>
    </p:spTree>
    <p:extLst>
      <p:ext uri="{BB962C8B-B14F-4D97-AF65-F5344CB8AC3E}">
        <p14:creationId xmlns:p14="http://schemas.microsoft.com/office/powerpoint/2010/main" val="193142674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FF"/>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8915600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FF"/>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3" name="Content Placeholder 2"/>
          <p:cNvSpPr>
            <a:spLocks noGrp="1"/>
          </p:cNvSpPr>
          <p:nvPr>
            <p:ph idx="1"/>
          </p:nvPr>
        </p:nvSpPr>
        <p:spPr>
          <a:xfrm>
            <a:off x="500034" y="1273634"/>
            <a:ext cx="8229600" cy="4871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2248885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81199" y="44450"/>
            <a:ext cx="6760029" cy="826407"/>
          </a:xfrm>
        </p:spPr>
        <p:txBody>
          <a:bodyPr/>
          <a:lstStyle>
            <a:lvl1pPr algn="l">
              <a:defRPr sz="3200">
                <a:solidFill>
                  <a:srgbClr val="0000FF"/>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25" name="Content Placeholder 2"/>
          <p:cNvSpPr>
            <a:spLocks noGrp="1"/>
          </p:cNvSpPr>
          <p:nvPr>
            <p:ph idx="1"/>
          </p:nvPr>
        </p:nvSpPr>
        <p:spPr>
          <a:xfrm>
            <a:off x="500034" y="1273634"/>
            <a:ext cx="8229600" cy="4871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88440820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5" name="Title 1"/>
          <p:cNvSpPr>
            <a:spLocks noGrp="1"/>
          </p:cNvSpPr>
          <p:nvPr>
            <p:ph type="title"/>
          </p:nvPr>
        </p:nvSpPr>
        <p:spPr>
          <a:xfrm>
            <a:off x="2035629" y="44450"/>
            <a:ext cx="6705599" cy="826407"/>
          </a:xfrm>
        </p:spPr>
        <p:txBody>
          <a:bodyPr/>
          <a:lstStyle>
            <a:lvl1pPr algn="l">
              <a:defRPr sz="3200">
                <a:solidFill>
                  <a:srgbClr val="0000FF"/>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17" name="Content Placeholder 2"/>
          <p:cNvSpPr>
            <a:spLocks noGrp="1"/>
          </p:cNvSpPr>
          <p:nvPr>
            <p:ph idx="1"/>
          </p:nvPr>
        </p:nvSpPr>
        <p:spPr>
          <a:xfrm>
            <a:off x="500034" y="1273634"/>
            <a:ext cx="8229600" cy="4871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154632792"/>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5" name="Title 1"/>
          <p:cNvSpPr>
            <a:spLocks noGrp="1"/>
          </p:cNvSpPr>
          <p:nvPr>
            <p:ph type="title"/>
          </p:nvPr>
        </p:nvSpPr>
        <p:spPr>
          <a:xfrm>
            <a:off x="2035629" y="44450"/>
            <a:ext cx="6705599" cy="826407"/>
          </a:xfrm>
        </p:spPr>
        <p:txBody>
          <a:bodyPr/>
          <a:lstStyle>
            <a:lvl1pPr algn="l">
              <a:defRPr sz="3200">
                <a:solidFill>
                  <a:srgbClr val="0000FF"/>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17" name="Content Placeholder 2"/>
          <p:cNvSpPr>
            <a:spLocks noGrp="1"/>
          </p:cNvSpPr>
          <p:nvPr>
            <p:ph idx="1"/>
          </p:nvPr>
        </p:nvSpPr>
        <p:spPr>
          <a:xfrm>
            <a:off x="500034" y="1273634"/>
            <a:ext cx="8229600" cy="4871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16228285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7" name="Content Placeholder 2"/>
          <p:cNvSpPr>
            <a:spLocks noGrp="1"/>
          </p:cNvSpPr>
          <p:nvPr>
            <p:ph idx="1"/>
          </p:nvPr>
        </p:nvSpPr>
        <p:spPr>
          <a:xfrm>
            <a:off x="500034" y="1273634"/>
            <a:ext cx="8229600" cy="4871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5" name="Title 1"/>
          <p:cNvSpPr>
            <a:spLocks noGrp="1"/>
          </p:cNvSpPr>
          <p:nvPr>
            <p:ph type="title"/>
          </p:nvPr>
        </p:nvSpPr>
        <p:spPr>
          <a:xfrm>
            <a:off x="1981199" y="44450"/>
            <a:ext cx="6760029" cy="826407"/>
          </a:xfrm>
        </p:spPr>
        <p:txBody>
          <a:bodyPr/>
          <a:lstStyle>
            <a:lvl1pPr algn="l">
              <a:defRPr sz="3200">
                <a:solidFill>
                  <a:srgbClr val="0000FF"/>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Tree>
    <p:extLst>
      <p:ext uri="{BB962C8B-B14F-4D97-AF65-F5344CB8AC3E}">
        <p14:creationId xmlns:p14="http://schemas.microsoft.com/office/powerpoint/2010/main" val="108074711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5" name="Title 1"/>
          <p:cNvSpPr>
            <a:spLocks noGrp="1"/>
          </p:cNvSpPr>
          <p:nvPr>
            <p:ph type="title"/>
          </p:nvPr>
        </p:nvSpPr>
        <p:spPr>
          <a:xfrm>
            <a:off x="1959429" y="44450"/>
            <a:ext cx="6781799" cy="826407"/>
          </a:xfrm>
        </p:spPr>
        <p:txBody>
          <a:bodyPr/>
          <a:lstStyle>
            <a:lvl1pPr algn="l">
              <a:defRPr sz="3200">
                <a:solidFill>
                  <a:srgbClr val="0000FF"/>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17" name="Content Placeholder 2"/>
          <p:cNvSpPr>
            <a:spLocks noGrp="1"/>
          </p:cNvSpPr>
          <p:nvPr>
            <p:ph idx="1"/>
          </p:nvPr>
        </p:nvSpPr>
        <p:spPr>
          <a:xfrm>
            <a:off x="500034" y="1273634"/>
            <a:ext cx="8229600" cy="4871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67079321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FF"/>
                </a:solidFill>
              </a:defRPr>
            </a:lvl1pPr>
          </a:lstStyle>
          <a:p>
            <a:r>
              <a:rPr lang="en-US" dirty="0"/>
              <a:t>Click to edit Master title style</a:t>
            </a:r>
            <a:endParaRPr lang="en-AU" dirty="0"/>
          </a:p>
        </p:txBody>
      </p:sp>
      <p:sp>
        <p:nvSpPr>
          <p:cNvPr id="3" name="Content Placeholder 2"/>
          <p:cNvSpPr>
            <a:spLocks noGrp="1"/>
          </p:cNvSpPr>
          <p:nvPr>
            <p:ph sz="half" idx="1"/>
          </p:nvPr>
        </p:nvSpPr>
        <p:spPr>
          <a:xfrm>
            <a:off x="457200" y="981075"/>
            <a:ext cx="40386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981075"/>
            <a:ext cx="40386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52014839"/>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92499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fld id="{49EBDC90-0C75-4889-9054-82CB72C5828C}" type="slidenum">
              <a:rPr lang="ko-KR" altLang="en-US"/>
              <a:pPr/>
              <a:t>‹#›</a:t>
            </a:fld>
            <a:endParaRPr lang="en-US" altLang="ko-K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2327811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3886200" y="0"/>
            <a:ext cx="4114800" cy="6858000"/>
          </a:xfrm>
          <a:prstGeom prst="rect">
            <a:avLst/>
          </a:prstGeom>
          <a:solidFill>
            <a:schemeClr val="tx2">
              <a:lumMod val="50000"/>
            </a:schemeClr>
          </a:solidFill>
          <a:ln w="38100">
            <a:noFill/>
          </a:ln>
          <a:effectLst>
            <a:outerShdw blurRad="9017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itle 1"/>
          <p:cNvSpPr>
            <a:spLocks noGrp="1"/>
          </p:cNvSpPr>
          <p:nvPr>
            <p:ph type="ctrTitle"/>
          </p:nvPr>
        </p:nvSpPr>
        <p:spPr>
          <a:xfrm>
            <a:off x="3952876" y="3658660"/>
            <a:ext cx="3984895" cy="1470025"/>
          </a:xfrm>
        </p:spPr>
        <p:txBody>
          <a:bodyPr>
            <a:normAutofit/>
          </a:bodyPr>
          <a:lstStyle>
            <a:lvl1pPr algn="l">
              <a:defRPr sz="2500" b="1" cap="small" baseline="0">
                <a:solidFill>
                  <a:schemeClr val="bg1"/>
                </a:solidFill>
                <a:effectLst>
                  <a:reflection blurRad="6350" stA="55000" endA="300" endPos="45500" dir="5400000" sy="-100000" algn="bl" rotWithShape="0"/>
                </a:effectLst>
                <a:latin typeface="Constantia"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3953918" y="5128684"/>
            <a:ext cx="3974125" cy="1132416"/>
          </a:xfrm>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68707" y="1177318"/>
            <a:ext cx="2042393" cy="2002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p:cNvPicPr/>
          <p:nvPr userDrawn="1"/>
        </p:nvPicPr>
        <p:blipFill>
          <a:blip r:embed="rId4">
            <a:extLst>
              <a:ext uri="{28A0092B-C50C-407E-A947-70E740481C1C}">
                <a14:useLocalDpi xmlns:a14="http://schemas.microsoft.com/office/drawing/2010/main" val="0"/>
              </a:ext>
            </a:extLst>
          </a:blip>
          <a:stretch>
            <a:fillRect/>
          </a:stretch>
        </p:blipFill>
        <p:spPr>
          <a:xfrm>
            <a:off x="2261319" y="1177317"/>
            <a:ext cx="2171028" cy="2013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056" y="1195010"/>
            <a:ext cx="2229928" cy="1995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72002" y="103740"/>
            <a:ext cx="2232983" cy="7181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34662" y="1083598"/>
            <a:ext cx="2044797" cy="2189493"/>
          </a:xfrm>
          <a:prstGeom prst="rect">
            <a:avLst/>
          </a:prstGeom>
        </p:spPr>
      </p:pic>
    </p:spTree>
    <p:extLst>
      <p:ext uri="{BB962C8B-B14F-4D97-AF65-F5344CB8AC3E}">
        <p14:creationId xmlns:p14="http://schemas.microsoft.com/office/powerpoint/2010/main" val="396667204"/>
      </p:ext>
    </p:extLst>
  </p:cSld>
  <p:clrMapOvr>
    <a:masterClrMapping/>
  </p:clrMapOvr>
  <mc:AlternateContent xmlns:mc="http://schemas.openxmlformats.org/markup-compatibility/2006">
    <mc:Choice xmlns="" xmlns:p14="http://schemas.microsoft.com/office/powerpoint/2007/7/12/main" Requires="p14">
      <p:transition xmlns:p141="http://schemas.microsoft.com/office/powerpoint/2010/main" spd="slow" p141:dur="1700">
        <p141:gallery dir="l"/>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Static">
    <p:spTree>
      <p:nvGrpSpPr>
        <p:cNvPr id="1" name=""/>
        <p:cNvGrpSpPr/>
        <p:nvPr/>
      </p:nvGrpSpPr>
      <p:grpSpPr>
        <a:xfrm>
          <a:off x="0" y="0"/>
          <a:ext cx="0" cy="0"/>
          <a:chOff x="0" y="0"/>
          <a:chExt cx="0" cy="0"/>
        </a:xfrm>
      </p:grpSpPr>
      <p:sp>
        <p:nvSpPr>
          <p:cNvPr id="2" name="Title 1"/>
          <p:cNvSpPr>
            <a:spLocks noGrp="1"/>
          </p:cNvSpPr>
          <p:nvPr>
            <p:ph type="title"/>
          </p:nvPr>
        </p:nvSpPr>
        <p:spPr>
          <a:xfrm>
            <a:off x="457200" y="620947"/>
            <a:ext cx="8229600" cy="844685"/>
          </a:xfrm>
        </p:spPr>
        <p:txBody>
          <a:bodyPr anchor="ctr" anchorCtr="0">
            <a:normAutofit/>
          </a:bodyPr>
          <a:lstStyle>
            <a:lvl1pPr algn="l" defTabSz="914400" rtl="0" eaLnBrk="1" latinLnBrk="0" hangingPunct="1">
              <a:spcBef>
                <a:spcPct val="0"/>
              </a:spcBef>
              <a:buNone/>
              <a:defRPr lang="en-US" sz="2500" b="1" kern="1200" cap="small" baseline="0" dirty="0">
                <a:solidFill>
                  <a:schemeClr val="bg1"/>
                </a:solidFill>
                <a:effectLst/>
                <a:latin typeface="Constantia" pitchFamily="18" charset="0"/>
                <a:ea typeface="+mj-ea"/>
                <a:cs typeface="+mj-cs"/>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743819581"/>
      </p:ext>
    </p:extLst>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 preserve="1">
  <p:cSld name="Title and Content: Side Ba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p:cNvSpPr/>
          <p:nvPr userDrawn="1"/>
        </p:nvSpPr>
        <p:spPr>
          <a:xfrm>
            <a:off x="914400" y="0"/>
            <a:ext cx="8229600" cy="6858000"/>
          </a:xfrm>
          <a:prstGeom prst="rect">
            <a:avLst/>
          </a:prstGeom>
          <a:solidFill>
            <a:schemeClr val="tx2">
              <a:lumMod val="50000"/>
            </a:schemeClr>
          </a:solidFill>
          <a:effectLst>
            <a:outerShdw blurRad="1028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cxnSp>
        <p:nvCxnSpPr>
          <p:cNvPr id="8" name="Straight Connector 7"/>
          <p:cNvCxnSpPr/>
          <p:nvPr userDrawn="1"/>
        </p:nvCxnSpPr>
        <p:spPr>
          <a:xfrm rot="5400000">
            <a:off x="-2453149" y="3429000"/>
            <a:ext cx="6858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38136" y="620947"/>
            <a:ext cx="7548664" cy="844685"/>
          </a:xfrm>
        </p:spPr>
        <p:txBody>
          <a:bodyPr anchor="ctr" anchorCtr="0">
            <a:normAutofit/>
          </a:bodyPr>
          <a:lstStyle>
            <a:lvl1pPr algn="l">
              <a:defRPr lang="en-US" sz="2500" b="1" kern="1200" cap="small" baseline="0" dirty="0">
                <a:solidFill>
                  <a:schemeClr val="bg1"/>
                </a:solidFill>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1138136" y="1600202"/>
            <a:ext cx="7548664" cy="4340156"/>
          </a:xfrm>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28738" y="6369115"/>
            <a:ext cx="2133600" cy="365125"/>
          </a:xfrm>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a:xfrm>
            <a:off x="3428228" y="6369115"/>
            <a:ext cx="2895600" cy="365125"/>
          </a:xfrm>
        </p:spPr>
        <p:txBody>
          <a:bodyPr/>
          <a:lstStyle/>
          <a:p>
            <a:endParaRPr lang="en-US" dirty="0"/>
          </a:p>
        </p:txBody>
      </p:sp>
      <p:sp>
        <p:nvSpPr>
          <p:cNvPr id="6" name="Slide Number Placeholder 5"/>
          <p:cNvSpPr>
            <a:spLocks noGrp="1"/>
          </p:cNvSpPr>
          <p:nvPr>
            <p:ph type="sldNum" sz="quarter" idx="12"/>
          </p:nvPr>
        </p:nvSpPr>
        <p:spPr>
          <a:xfrm>
            <a:off x="6589717" y="6369115"/>
            <a:ext cx="2133600" cy="365125"/>
          </a:xfrm>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251755743"/>
      </p:ext>
    </p:extLst>
  </p:cSld>
  <p:clrMapOvr>
    <a:masterClrMapping/>
  </p:clrMapOvr>
  <mc:AlternateContent xmlns:mc="http://schemas.openxmlformats.org/markup-compatibility/2006">
    <mc:Choice xmlns="" xmlns:p14="http://schemas.microsoft.com/office/powerpoint/2007/7/12/main" Requires="p14">
      <p:transition xmlns:p141="http://schemas.microsoft.com/office/powerpoint/2010/main" spd="slow" p141:dur="1700">
        <p141: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Full Vide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620947"/>
            <a:ext cx="8229600" cy="844685"/>
          </a:xfrm>
        </p:spPr>
        <p:txBody>
          <a:bodyPr anchor="ctr" anchorCtr="0">
            <a:normAutofit/>
          </a:bodyPr>
          <a:lstStyle>
            <a:lvl1pPr algn="l">
              <a:defRPr lang="en-US" sz="2500" b="1" kern="1200" cap="small" baseline="0" dirty="0">
                <a:solidFill>
                  <a:schemeClr val="bg1"/>
                </a:solidFill>
                <a:effectLst/>
                <a:latin typeface="Constantia" pitchFamily="18" charset="0"/>
                <a:ea typeface="+mj-ea"/>
                <a:cs typeface="+mj-cs"/>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4178961508"/>
      </p:ext>
    </p:extLst>
  </p:cSld>
  <p:clrMapOvr>
    <a:masterClrMapping/>
  </p:clrMapOvr>
  <p:transition spd="slow">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and Content: Half Vide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3900792" y="537028"/>
            <a:ext cx="4902749" cy="5544457"/>
          </a:xfrm>
          <a:prstGeom prst="rect">
            <a:avLst/>
          </a:prstGeom>
          <a:solidFill>
            <a:schemeClr val="tx2">
              <a:lumMod val="50000"/>
            </a:schemeClr>
          </a:solidFill>
          <a:ln w="38100">
            <a:solidFill>
              <a:schemeClr val="bg1"/>
            </a:solidFill>
          </a:ln>
          <a:effectLst>
            <a:outerShdw blurRad="1028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itle 1"/>
          <p:cNvSpPr>
            <a:spLocks noGrp="1"/>
          </p:cNvSpPr>
          <p:nvPr>
            <p:ph type="title"/>
          </p:nvPr>
        </p:nvSpPr>
        <p:spPr>
          <a:xfrm>
            <a:off x="3966682" y="620947"/>
            <a:ext cx="4826144" cy="844685"/>
          </a:xfrm>
        </p:spPr>
        <p:txBody>
          <a:bodyPr anchor="ctr" anchorCtr="0">
            <a:no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3966682" y="1600202"/>
            <a:ext cx="4826144" cy="4340156"/>
          </a:xfrm>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875516599"/>
      </p:ext>
    </p:extLst>
  </p:cSld>
  <p:clrMapOvr>
    <a:masterClrMapping/>
  </p:clrMapOvr>
  <p:transition spd="slow">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2590800"/>
            <a:ext cx="9144000" cy="1295400"/>
          </a:xfrm>
          <a:prstGeom prst="rect">
            <a:avLst/>
          </a:prstGeom>
          <a:solidFill>
            <a:schemeClr val="tx2">
              <a:lumMod val="50000"/>
            </a:schemeClr>
          </a:solidFill>
          <a:ln w="12700">
            <a:solidFill>
              <a:schemeClr val="bg1"/>
            </a:solidFill>
          </a:ln>
          <a:effectLst>
            <a:outerShdw blurRad="5207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itle 1"/>
          <p:cNvSpPr>
            <a:spLocks noGrp="1"/>
          </p:cNvSpPr>
          <p:nvPr>
            <p:ph type="title" hasCustomPrompt="1"/>
          </p:nvPr>
        </p:nvSpPr>
        <p:spPr>
          <a:xfrm>
            <a:off x="291831" y="2929552"/>
            <a:ext cx="4837113" cy="681037"/>
          </a:xfrm>
        </p:spPr>
        <p:txBody>
          <a:bodyPr anchor="t">
            <a:no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dirty="0"/>
              <a:t>Click to edit master title style</a:t>
            </a:r>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031803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1"/>
            <a:ext cx="4038600" cy="4525963"/>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1"/>
            <a:ext cx="4038600" cy="4525963"/>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657458850"/>
      </p:ext>
    </p:extLst>
  </p:cSld>
  <p:clrMapOvr>
    <a:masterClrMapping/>
  </p:clrMapOvr>
  <p:transition spd="slow">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2500" b="1" kern="1200" cap="small" baseline="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3569407190"/>
      </p:ext>
    </p:extLst>
  </p:cSld>
  <p:clrMapOvr>
    <a:masterClrMapping/>
  </p:clrMapOvr>
  <p:transition spd="slow">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2500" b="1" kern="1200" cap="small" baseline="0" dirty="0">
                <a:solidFill>
                  <a:schemeClr val="bg1"/>
                </a:solidFill>
                <a:effectLst/>
                <a:latin typeface="Constantia" pitchFamily="18" charset="0"/>
                <a:ea typeface="+mj-ea"/>
                <a:cs typeface="+mj-cs"/>
              </a:defRPr>
            </a:lvl1pPr>
          </a:lstStyle>
          <a:p>
            <a:r>
              <a:rPr lang="en-US" dirty="0"/>
              <a:t>Click to edit Master title style</a:t>
            </a:r>
          </a:p>
        </p:txBody>
      </p:sp>
      <p:sp>
        <p:nvSpPr>
          <p:cNvPr id="3" name="Date Placeholder 2"/>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80669615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p:txBody>
          <a:bodyPr/>
          <a:lstStyle>
            <a:lvl1pPr>
              <a:defRPr/>
            </a:lvl1pPr>
          </a:lstStyle>
          <a:p>
            <a:fld id="{8BD1821C-26A9-4788-A17A-DD17BE5C49CB}" type="slidenum">
              <a:rPr lang="ko-KR" altLang="en-US"/>
              <a:pPr/>
              <a:t>‹#›</a:t>
            </a:fld>
            <a:endParaRPr lang="en-US" altLang="ko-K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1299078914"/>
      </p:ext>
    </p:extLst>
  </p:cSld>
  <p:clrMapOvr>
    <a:masterClrMapping/>
  </p:clrMapOvr>
  <p:transition spd="slow">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609599"/>
            <a:ext cx="3008313" cy="825500"/>
          </a:xfrm>
        </p:spPr>
        <p:txBody>
          <a:bodyPr anchor="b">
            <a:noAutofit/>
          </a:bodyPr>
          <a:lstStyle>
            <a:lvl1pPr algn="l">
              <a:defRPr lang="en-US" sz="20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3575050" y="622572"/>
            <a:ext cx="5111750" cy="550359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835572230"/>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normAutofit/>
          </a:bodyPr>
          <a:lstStyle>
            <a:lvl1pPr algn="l">
              <a:defRPr sz="1900" b="1" cap="small" baseline="0">
                <a:solidFill>
                  <a:schemeClr val="bg1"/>
                </a:solidFill>
                <a:latin typeface="Constantia" pitchFamily="18" charset="0"/>
              </a:defRPr>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3"/>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2349267475"/>
      </p:ext>
    </p:extLst>
  </p:cSld>
  <p:clrMapOvr>
    <a:masterClrMapping/>
  </p:clrMapOvr>
  <p:transition spd="slow">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500" b="1" cap="small" baseline="0">
                <a:latin typeface="Constantia" pitchFamily="18"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1898598417"/>
      </p:ext>
    </p:extLst>
  </p:cSld>
  <p:clrMapOvr>
    <a:masterClrMapping/>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96629"/>
            <a:ext cx="2057400" cy="5529535"/>
          </a:xfrm>
        </p:spPr>
        <p:txBody>
          <a:bodyPr vert="eaVert">
            <a:normAutofit/>
          </a:bodyPr>
          <a:lstStyle>
            <a:lvl1pPr>
              <a:defRPr sz="2400" b="1" cap="small" baseline="0">
                <a:latin typeface="Constantia" pitchFamily="18" charset="0"/>
              </a:defRPr>
            </a:lvl1pPr>
          </a:lstStyle>
          <a:p>
            <a:r>
              <a:rPr lang="en-US"/>
              <a:t>Click to edit Master title style</a:t>
            </a:r>
          </a:p>
        </p:txBody>
      </p:sp>
      <p:sp>
        <p:nvSpPr>
          <p:cNvPr id="3" name="Vertical Text Placeholder 2"/>
          <p:cNvSpPr>
            <a:spLocks noGrp="1"/>
          </p:cNvSpPr>
          <p:nvPr>
            <p:ph type="body" orient="vert" idx="1"/>
          </p:nvPr>
        </p:nvSpPr>
        <p:spPr>
          <a:xfrm>
            <a:off x="457200" y="596629"/>
            <a:ext cx="6019800" cy="5529535"/>
          </a:xfrm>
        </p:spPr>
        <p:txBody>
          <a:bodyPr vert="eaVert"/>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17505-E79A-4CE3-955B-46529E59C72C}" type="datetimeFigureOut">
              <a:rPr lang="en-US" smtClean="0"/>
              <a:pPr/>
              <a:t>Tue, 28-Jan-20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1467931314"/>
      </p:ext>
    </p:extLst>
  </p:cSld>
  <p:clrMapOvr>
    <a:masterClrMapping/>
  </p:clrMapOvr>
  <p:transition spd="slow">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5" name="Title 1"/>
          <p:cNvSpPr>
            <a:spLocks noGrp="1"/>
          </p:cNvSpPr>
          <p:nvPr>
            <p:ph type="title"/>
          </p:nvPr>
        </p:nvSpPr>
        <p:spPr>
          <a:xfrm>
            <a:off x="413816" y="447229"/>
            <a:ext cx="8315818" cy="826407"/>
          </a:xfrm>
        </p:spPr>
        <p:txBody>
          <a:bodyPr/>
          <a:lstStyle>
            <a:lvl1pPr algn="ctr">
              <a:defRPr sz="2400">
                <a:solidFill>
                  <a:srgbClr val="FFFF00"/>
                </a:solidFill>
                <a:effectLst>
                  <a:outerShdw blurRad="38100" dist="38100" dir="2700000" algn="tl">
                    <a:srgbClr val="000000">
                      <a:alpha val="43137"/>
                    </a:srgbClr>
                  </a:outerShdw>
                </a:effectLst>
              </a:defRPr>
            </a:lvl1pPr>
          </a:lstStyle>
          <a:p>
            <a:r>
              <a:rPr lang="en-US" dirty="0"/>
              <a:t>Click to edit Master title style</a:t>
            </a:r>
            <a:endParaRPr lang="en-AU" dirty="0"/>
          </a:p>
        </p:txBody>
      </p:sp>
      <p:sp>
        <p:nvSpPr>
          <p:cNvPr id="17" name="Content Placeholder 2"/>
          <p:cNvSpPr>
            <a:spLocks noGrp="1"/>
          </p:cNvSpPr>
          <p:nvPr>
            <p:ph idx="1"/>
          </p:nvPr>
        </p:nvSpPr>
        <p:spPr>
          <a:xfrm>
            <a:off x="500034" y="1273635"/>
            <a:ext cx="8229600" cy="4871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243214695"/>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6609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6"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2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5623462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2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17907957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2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389523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p:txBody>
          <a:bodyPr/>
          <a:lstStyle>
            <a:lvl1pPr>
              <a:defRPr/>
            </a:lvl1pPr>
          </a:lstStyle>
          <a:p>
            <a:fld id="{B03A1CCD-DE18-4316-973A-0674310C4B69}" type="slidenum">
              <a:rPr lang="ko-KR" altLang="en-US"/>
              <a:pPr/>
              <a:t>‹#›</a:t>
            </a:fld>
            <a:endParaRPr lang="en-US" altLang="ko-K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3"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Tree>
    <p:extLst>
      <p:ext uri="{BB962C8B-B14F-4D97-AF65-F5344CB8AC3E}">
        <p14:creationId xmlns:p14="http://schemas.microsoft.com/office/powerpoint/2010/main" val="16647732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4" name="PlaceHolder 1"/>
          <p:cNvSpPr>
            <a:spLocks noGrp="1"/>
          </p:cNvSpPr>
          <p:nvPr>
            <p:ph type="subTitle"/>
          </p:nvPr>
        </p:nvSpPr>
        <p:spPr>
          <a:xfrm>
            <a:off x="1143000" y="1122480"/>
            <a:ext cx="6857640" cy="1106676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6735020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2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35945123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2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37273083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2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28270578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2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34209608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41151008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2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
        <p:nvSpPr>
          <p:cNvPr id="2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100" b="0" strike="noStrike" spc="-1">
              <a:solidFill>
                <a:srgbClr val="000000"/>
              </a:solidFill>
              <a:latin typeface="Calibri"/>
            </a:endParaRPr>
          </a:p>
        </p:txBody>
      </p:sp>
    </p:spTree>
    <p:extLst>
      <p:ext uri="{BB962C8B-B14F-4D97-AF65-F5344CB8AC3E}">
        <p14:creationId xmlns:p14="http://schemas.microsoft.com/office/powerpoint/2010/main" val="23765396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483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143000" y="1122480"/>
            <a:ext cx="6857640" cy="2387160"/>
          </a:xfrm>
          <a:prstGeom prst="rect">
            <a:avLst/>
          </a:prstGeom>
        </p:spPr>
        <p:txBody>
          <a:bodyPr lIns="0" tIns="0" rIns="0" bIns="0" anchor="ctr"/>
          <a:lstStyle/>
          <a:p>
            <a:pPr algn="ctr"/>
            <a:endParaRPr lang="en-US" sz="3600" b="0" strike="noStrike" spc="-1">
              <a:solidFill>
                <a:srgbClr val="FFFFFF"/>
              </a:solidFill>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413640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image" Target="../media/image1.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oleObject" Target="../embeddings/oleObject4.bin"/><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vmlDrawing" Target="../drawings/vmlDrawing4.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5.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image" Target="../media/image11.png"/><Relationship Id="rId2" Type="http://schemas.openxmlformats.org/officeDocument/2006/relationships/slideLayout" Target="../slideLayouts/slideLayout72.xml"/><Relationship Id="rId16" Type="http://schemas.openxmlformats.org/officeDocument/2006/relationships/theme" Target="../theme/theme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7.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6.jp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8.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579" name="Image" r:id="rId15" imgW="9561905" imgH="1600000" progId="">
                  <p:embed/>
                </p:oleObj>
              </mc:Choice>
              <mc:Fallback>
                <p:oleObj name="Image" r:id="rId15" imgW="9561905" imgH="1600000" progId="">
                  <p:embed/>
                  <p:pic>
                    <p:nvPicPr>
                      <p:cNvPr id="0" name="Picture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a:solidFill>
                  <a:schemeClr val="tx2"/>
                </a:solidFill>
              </a:defRPr>
            </a:lvl1pPr>
          </a:lstStyle>
          <a:p>
            <a:fld id="{41F39E41-B9B5-4BC9-9792-9EE9E525E3D1}" type="slidenum">
              <a:rPr lang="ko-KR" altLang="en-US"/>
              <a:pPr/>
              <a:t>‹#›</a:t>
            </a:fld>
            <a:endParaRPr lang="en-US" altLang="ko-KR"/>
          </a:p>
        </p:txBody>
      </p:sp>
      <p:sp>
        <p:nvSpPr>
          <p:cNvPr id="1026" name="Rectangle 2"/>
          <p:cNvSpPr>
            <a:spLocks noGrp="1" noChangeArrowheads="1"/>
          </p:cNvSpPr>
          <p:nvPr>
            <p:ph type="title"/>
          </p:nvPr>
        </p:nvSpPr>
        <p:spPr bwMode="white">
          <a:xfrm>
            <a:off x="928662" y="714356"/>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ko-KR"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hf sldNum="0" hdr="0" ftr="0" dt="0"/>
  <p:txStyles>
    <p:titleStyle>
      <a:lvl1pPr algn="ctr" rtl="0" fontAlgn="base">
        <a:spcBef>
          <a:spcPct val="0"/>
        </a:spcBef>
        <a:spcAft>
          <a:spcPct val="0"/>
        </a:spcAft>
        <a:defRPr sz="3600" b="1">
          <a:solidFill>
            <a:schemeClr val="tx1"/>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C817505-E79A-4CE3-955B-46529E59C72C}" type="datetimeFigureOut">
              <a:rPr lang="en-US" smtClean="0"/>
              <a:pPr/>
              <a:t>Tue, 28-Jan-20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D8284DC-B054-45EA-B030-034005E6E510}" type="slidenum">
              <a:rPr lang="en-US" smtClean="0"/>
              <a:pPr/>
              <a:t>‹#›</a:t>
            </a:fld>
            <a:endParaRPr lang="en-US"/>
          </a:p>
        </p:txBody>
      </p:sp>
    </p:spTree>
    <p:extLst>
      <p:ext uri="{BB962C8B-B14F-4D97-AF65-F5344CB8AC3E}">
        <p14:creationId xmlns:p14="http://schemas.microsoft.com/office/powerpoint/2010/main" val="2044093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ransition spd="slow">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1" y="1825625"/>
            <a:ext cx="78867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FD473F9-0444-C547-8BBB-C2C129AEF00E}" type="datetimeFigureOut">
              <a:rPr lang="en-US" smtClean="0"/>
              <a:t>Tue, 28-Jan-20</a:t>
            </a:fld>
            <a:endParaRPr lang="en-US"/>
          </a:p>
        </p:txBody>
      </p:sp>
      <p:sp>
        <p:nvSpPr>
          <p:cNvPr id="5" name="Footer Placeholder 4"/>
          <p:cNvSpPr>
            <a:spLocks noGrp="1"/>
          </p:cNvSpPr>
          <p:nvPr>
            <p:ph type="ftr" sz="quarter" idx="3"/>
          </p:nvPr>
        </p:nvSpPr>
        <p:spPr>
          <a:xfrm>
            <a:off x="3028951"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1"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1F3E11E-7951-694D-993C-5251800F0625}" type="slidenum">
              <a:rPr lang="en-US" smtClean="0"/>
              <a:t>‹#›</a:t>
            </a:fld>
            <a:endParaRPr lang="en-US"/>
          </a:p>
        </p:txBody>
      </p:sp>
      <p:sp>
        <p:nvSpPr>
          <p:cNvPr id="7" name="Rectangle 6"/>
          <p:cNvSpPr/>
          <p:nvPr userDrawn="1"/>
        </p:nvSpPr>
        <p:spPr>
          <a:xfrm>
            <a:off x="0" y="6571846"/>
            <a:ext cx="9144000" cy="314793"/>
          </a:xfrm>
          <a:prstGeom prst="rect">
            <a:avLst/>
          </a:prstGeom>
          <a:solidFill>
            <a:srgbClr val="334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p>
        </p:txBody>
      </p:sp>
    </p:spTree>
    <p:extLst>
      <p:ext uri="{BB962C8B-B14F-4D97-AF65-F5344CB8AC3E}">
        <p14:creationId xmlns:p14="http://schemas.microsoft.com/office/powerpoint/2010/main" val="186360142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61500" name="Image" r:id="rId15" imgW="9561905" imgH="1600000" progId="">
                  <p:embed/>
                </p:oleObj>
              </mc:Choice>
              <mc:Fallback>
                <p:oleObj name="Image" r:id="rId15" imgW="9561905" imgH="1600000" progId="">
                  <p:embed/>
                  <p:pic>
                    <p:nvPicPr>
                      <p:cNvPr id="1051"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a:solidFill>
                  <a:schemeClr val="tx2"/>
                </a:solidFill>
              </a:defRPr>
            </a:lvl1pPr>
          </a:lstStyle>
          <a:p>
            <a:fld id="{41F39E41-B9B5-4BC9-9792-9EE9E525E3D1}" type="slidenum">
              <a:rPr lang="ko-KR" altLang="en-US"/>
              <a:pPr/>
              <a:t>‹#›</a:t>
            </a:fld>
            <a:endParaRPr lang="en-US" altLang="ko-KR"/>
          </a:p>
        </p:txBody>
      </p:sp>
      <p:sp>
        <p:nvSpPr>
          <p:cNvPr id="1026" name="Rectangle 2"/>
          <p:cNvSpPr>
            <a:spLocks noGrp="1" noChangeArrowheads="1"/>
          </p:cNvSpPr>
          <p:nvPr>
            <p:ph type="title"/>
          </p:nvPr>
        </p:nvSpPr>
        <p:spPr bwMode="white">
          <a:xfrm>
            <a:off x="928662" y="714356"/>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ko-KR" altLang="en-US" dirty="0"/>
          </a:p>
        </p:txBody>
      </p:sp>
    </p:spTree>
    <p:extLst>
      <p:ext uri="{BB962C8B-B14F-4D97-AF65-F5344CB8AC3E}">
        <p14:creationId xmlns:p14="http://schemas.microsoft.com/office/powerpoint/2010/main" val="39981248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p:hf sldNum="0" hdr="0" ftr="0" dt="0"/>
  <p:txStyles>
    <p:titleStyle>
      <a:lvl1pPr algn="ctr" rtl="0" fontAlgn="base">
        <a:spcBef>
          <a:spcPct val="0"/>
        </a:spcBef>
        <a:spcAft>
          <a:spcPct val="0"/>
        </a:spcAft>
        <a:defRPr sz="3600" b="1">
          <a:solidFill>
            <a:schemeClr val="tx1"/>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bwMode="auto">
          <a:xfrm>
            <a:off x="457200" y="44450"/>
            <a:ext cx="8229600" cy="9366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AU" dirty="0"/>
          </a:p>
        </p:txBody>
      </p:sp>
      <p:sp>
        <p:nvSpPr>
          <p:cNvPr id="206851" name="Rectangle 3"/>
          <p:cNvSpPr>
            <a:spLocks noGrp="1" noChangeArrowheads="1"/>
          </p:cNvSpPr>
          <p:nvPr>
            <p:ph type="body" idx="1"/>
          </p:nvPr>
        </p:nvSpPr>
        <p:spPr bwMode="auto">
          <a:xfrm>
            <a:off x="457200" y="981075"/>
            <a:ext cx="8229600" cy="5040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29948297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2" r:id="rId8"/>
    <p:sldLayoutId id="2147483723" r:id="rId9"/>
    <p:sldLayoutId id="2147483724" r:id="rId10"/>
    <p:sldLayoutId id="2147483725" r:id="rId11"/>
  </p:sldLayoutIdLst>
  <p:transition/>
  <p:hf hdr="0" ftr="0" dt="0"/>
  <p:txStyles>
    <p:titleStyle>
      <a:lvl1pPr algn="ctr" rtl="0" eaLnBrk="1" fontAlgn="base" hangingPunct="1">
        <a:spcBef>
          <a:spcPct val="0"/>
        </a:spcBef>
        <a:spcAft>
          <a:spcPct val="0"/>
        </a:spcAft>
        <a:defRPr sz="3600" b="1">
          <a:solidFill>
            <a:srgbClr val="7D0000"/>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3600" b="1">
          <a:solidFill>
            <a:srgbClr val="7D0000"/>
          </a:solidFill>
          <a:latin typeface="Arial" charset="0"/>
        </a:defRPr>
      </a:lvl2pPr>
      <a:lvl3pPr algn="ctr" rtl="0" eaLnBrk="1" fontAlgn="base" hangingPunct="1">
        <a:spcBef>
          <a:spcPct val="0"/>
        </a:spcBef>
        <a:spcAft>
          <a:spcPct val="0"/>
        </a:spcAft>
        <a:defRPr sz="3600" b="1">
          <a:solidFill>
            <a:srgbClr val="7D0000"/>
          </a:solidFill>
          <a:latin typeface="Arial" charset="0"/>
        </a:defRPr>
      </a:lvl3pPr>
      <a:lvl4pPr algn="ctr" rtl="0" eaLnBrk="1" fontAlgn="base" hangingPunct="1">
        <a:spcBef>
          <a:spcPct val="0"/>
        </a:spcBef>
        <a:spcAft>
          <a:spcPct val="0"/>
        </a:spcAft>
        <a:defRPr sz="3600" b="1">
          <a:solidFill>
            <a:srgbClr val="7D0000"/>
          </a:solidFill>
          <a:latin typeface="Arial" charset="0"/>
        </a:defRPr>
      </a:lvl4pPr>
      <a:lvl5pPr algn="ctr" rtl="0" eaLnBrk="1" fontAlgn="base" hangingPunct="1">
        <a:spcBef>
          <a:spcPct val="0"/>
        </a:spcBef>
        <a:spcAft>
          <a:spcPct val="0"/>
        </a:spcAft>
        <a:defRPr sz="3600" b="1">
          <a:solidFill>
            <a:srgbClr val="7D0000"/>
          </a:solidFill>
          <a:latin typeface="Arial" charset="0"/>
        </a:defRPr>
      </a:lvl5pPr>
      <a:lvl6pPr marL="457200" algn="ctr" rtl="0" eaLnBrk="1" fontAlgn="base" hangingPunct="1">
        <a:spcBef>
          <a:spcPct val="0"/>
        </a:spcBef>
        <a:spcAft>
          <a:spcPct val="0"/>
        </a:spcAft>
        <a:defRPr sz="3600" b="1">
          <a:solidFill>
            <a:srgbClr val="7D0000"/>
          </a:solidFill>
          <a:latin typeface="Arial" charset="0"/>
        </a:defRPr>
      </a:lvl6pPr>
      <a:lvl7pPr marL="914400" algn="ctr" rtl="0" eaLnBrk="1" fontAlgn="base" hangingPunct="1">
        <a:spcBef>
          <a:spcPct val="0"/>
        </a:spcBef>
        <a:spcAft>
          <a:spcPct val="0"/>
        </a:spcAft>
        <a:defRPr sz="3600" b="1">
          <a:solidFill>
            <a:srgbClr val="7D0000"/>
          </a:solidFill>
          <a:latin typeface="Arial" charset="0"/>
        </a:defRPr>
      </a:lvl7pPr>
      <a:lvl8pPr marL="1371600" algn="ctr" rtl="0" eaLnBrk="1" fontAlgn="base" hangingPunct="1">
        <a:spcBef>
          <a:spcPct val="0"/>
        </a:spcBef>
        <a:spcAft>
          <a:spcPct val="0"/>
        </a:spcAft>
        <a:defRPr sz="3600" b="1">
          <a:solidFill>
            <a:srgbClr val="7D0000"/>
          </a:solidFill>
          <a:latin typeface="Arial" charset="0"/>
        </a:defRPr>
      </a:lvl8pPr>
      <a:lvl9pPr marL="1828800" algn="ctr" rtl="0" eaLnBrk="1" fontAlgn="base" hangingPunct="1">
        <a:spcBef>
          <a:spcPct val="0"/>
        </a:spcBef>
        <a:spcAft>
          <a:spcPct val="0"/>
        </a:spcAft>
        <a:defRPr sz="3600" b="1">
          <a:solidFill>
            <a:srgbClr val="7D0000"/>
          </a:solidFill>
          <a:latin typeface="Arial" charset="0"/>
        </a:defRPr>
      </a:lvl9pPr>
    </p:titleStyle>
    <p:bodyStyle>
      <a:lvl1pPr marL="342900" indent="-342900" algn="l" rtl="0" eaLnBrk="1" fontAlgn="base" hangingPunct="1">
        <a:spcBef>
          <a:spcPct val="20000"/>
        </a:spcBef>
        <a:spcAft>
          <a:spcPct val="0"/>
        </a:spcAft>
        <a:buClrTx/>
        <a:buChar char="•"/>
        <a:defRPr sz="2400">
          <a:solidFill>
            <a:srgbClr val="103566"/>
          </a:solidFill>
          <a:latin typeface="+mn-lt"/>
          <a:ea typeface="+mn-ea"/>
          <a:cs typeface="+mn-cs"/>
        </a:defRPr>
      </a:lvl1pPr>
      <a:lvl2pPr marL="742950" indent="-285750" algn="l" rtl="0" eaLnBrk="1" fontAlgn="base" hangingPunct="1">
        <a:spcBef>
          <a:spcPct val="20000"/>
        </a:spcBef>
        <a:spcAft>
          <a:spcPct val="0"/>
        </a:spcAft>
        <a:buClr>
          <a:srgbClr val="B1B1B1"/>
        </a:buClr>
        <a:buChar char="–"/>
        <a:defRPr sz="2000">
          <a:solidFill>
            <a:srgbClr val="103566"/>
          </a:solidFill>
          <a:latin typeface="+mn-lt"/>
        </a:defRPr>
      </a:lvl2pPr>
      <a:lvl3pPr marL="1143000" indent="-228600" algn="l" rtl="0" eaLnBrk="1" fontAlgn="base" hangingPunct="1">
        <a:spcBef>
          <a:spcPct val="20000"/>
        </a:spcBef>
        <a:spcAft>
          <a:spcPct val="0"/>
        </a:spcAft>
        <a:buClr>
          <a:srgbClr val="B1B1B1"/>
        </a:buClr>
        <a:buChar char="•"/>
        <a:defRPr>
          <a:solidFill>
            <a:srgbClr val="103566"/>
          </a:solidFill>
          <a:latin typeface="+mn-lt"/>
        </a:defRPr>
      </a:lvl3pPr>
      <a:lvl4pPr marL="1600200" indent="-228600" algn="l" rtl="0" eaLnBrk="1" fontAlgn="base" hangingPunct="1">
        <a:spcBef>
          <a:spcPct val="20000"/>
        </a:spcBef>
        <a:spcAft>
          <a:spcPct val="0"/>
        </a:spcAft>
        <a:buClr>
          <a:srgbClr val="B1B1B1"/>
        </a:buClr>
        <a:buChar char="–"/>
        <a:defRPr sz="1600">
          <a:solidFill>
            <a:srgbClr val="103566"/>
          </a:solidFill>
          <a:latin typeface="+mn-lt"/>
        </a:defRPr>
      </a:lvl4pPr>
      <a:lvl5pPr marL="2057400" indent="-228600" algn="l" rtl="0" eaLnBrk="1" fontAlgn="base" hangingPunct="1">
        <a:spcBef>
          <a:spcPct val="20000"/>
        </a:spcBef>
        <a:spcAft>
          <a:spcPct val="0"/>
        </a:spcAft>
        <a:buClr>
          <a:srgbClr val="B1B1B1"/>
        </a:buClr>
        <a:buChar char="»"/>
        <a:defRPr sz="1400">
          <a:solidFill>
            <a:srgbClr val="103566"/>
          </a:solidFill>
          <a:latin typeface="+mn-lt"/>
        </a:defRPr>
      </a:lvl5pPr>
      <a:lvl6pPr marL="2514600" indent="-228600" algn="l" rtl="0" eaLnBrk="1" fontAlgn="base" hangingPunct="1">
        <a:spcBef>
          <a:spcPct val="20000"/>
        </a:spcBef>
        <a:spcAft>
          <a:spcPct val="0"/>
        </a:spcAft>
        <a:buClr>
          <a:srgbClr val="B1B1B1"/>
        </a:buClr>
        <a:buChar char="»"/>
        <a:defRPr sz="1400">
          <a:solidFill>
            <a:srgbClr val="103566"/>
          </a:solidFill>
          <a:latin typeface="+mn-lt"/>
        </a:defRPr>
      </a:lvl6pPr>
      <a:lvl7pPr marL="2971800" indent="-228600" algn="l" rtl="0" eaLnBrk="1" fontAlgn="base" hangingPunct="1">
        <a:spcBef>
          <a:spcPct val="20000"/>
        </a:spcBef>
        <a:spcAft>
          <a:spcPct val="0"/>
        </a:spcAft>
        <a:buClr>
          <a:srgbClr val="B1B1B1"/>
        </a:buClr>
        <a:buChar char="»"/>
        <a:defRPr sz="1400">
          <a:solidFill>
            <a:srgbClr val="103566"/>
          </a:solidFill>
          <a:latin typeface="+mn-lt"/>
        </a:defRPr>
      </a:lvl7pPr>
      <a:lvl8pPr marL="3429000" indent="-228600" algn="l" rtl="0" eaLnBrk="1" fontAlgn="base" hangingPunct="1">
        <a:spcBef>
          <a:spcPct val="20000"/>
        </a:spcBef>
        <a:spcAft>
          <a:spcPct val="0"/>
        </a:spcAft>
        <a:buClr>
          <a:srgbClr val="B1B1B1"/>
        </a:buClr>
        <a:buChar char="»"/>
        <a:defRPr sz="1400">
          <a:solidFill>
            <a:srgbClr val="103566"/>
          </a:solidFill>
          <a:latin typeface="+mn-lt"/>
        </a:defRPr>
      </a:lvl8pPr>
      <a:lvl9pPr marL="3886200" indent="-228600" algn="l" rtl="0" eaLnBrk="1" fontAlgn="base" hangingPunct="1">
        <a:spcBef>
          <a:spcPct val="20000"/>
        </a:spcBef>
        <a:spcAft>
          <a:spcPct val="0"/>
        </a:spcAft>
        <a:buClr>
          <a:srgbClr val="B1B1B1"/>
        </a:buClr>
        <a:buChar char="»"/>
        <a:defRPr sz="1400">
          <a:solidFill>
            <a:srgbClr val="1035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0" y="-2117"/>
            <a:ext cx="9144000"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02772" y="537028"/>
            <a:ext cx="8360229" cy="5544457"/>
          </a:xfrm>
          <a:prstGeom prst="rect">
            <a:avLst/>
          </a:prstGeom>
          <a:solidFill>
            <a:schemeClr val="tx2">
              <a:lumMod val="50000"/>
            </a:schemeClr>
          </a:solidFill>
          <a:ln w="38100">
            <a:solidFill>
              <a:schemeClr val="bg1"/>
            </a:solidFill>
          </a:ln>
          <a:effectLst>
            <a:outerShdw blurRad="1028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itle Placeholder 1"/>
          <p:cNvSpPr>
            <a:spLocks noGrp="1"/>
          </p:cNvSpPr>
          <p:nvPr>
            <p:ph type="title"/>
          </p:nvPr>
        </p:nvSpPr>
        <p:spPr>
          <a:xfrm>
            <a:off x="457200" y="622572"/>
            <a:ext cx="8229600" cy="8469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2"/>
            <a:ext cx="8229600" cy="4340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17505-E79A-4CE3-955B-46529E59C72C}" type="datetimeFigureOut">
              <a:rPr lang="en-US" smtClean="0"/>
              <a:pPr/>
              <a:t>Tue, 28-Jan-20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8284DC-B054-45EA-B030-034005E6E510}" type="slidenum">
              <a:rPr lang="en-US" smtClean="0"/>
              <a:pPr/>
              <a:t>‹#›</a:t>
            </a:fld>
            <a:endParaRPr lang="en-US"/>
          </a:p>
        </p:txBody>
      </p:sp>
    </p:spTree>
    <p:extLst>
      <p:ext uri="{BB962C8B-B14F-4D97-AF65-F5344CB8AC3E}">
        <p14:creationId xmlns:p14="http://schemas.microsoft.com/office/powerpoint/2010/main" val="303496489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transition spd="slow">
    <p:fade/>
  </p:transition>
  <p:txStyles>
    <p:titleStyle>
      <a:lvl1pPr algn="l" defTabSz="914400" rtl="0" eaLnBrk="1" latinLnBrk="0" hangingPunct="1">
        <a:spcBef>
          <a:spcPct val="0"/>
        </a:spcBef>
        <a:buNone/>
        <a:defRPr sz="2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0243E"/>
        </a:solidFill>
        <a:effectLst/>
      </p:bgPr>
    </p:bg>
    <p:spTree>
      <p:nvGrpSpPr>
        <p:cNvPr id="1" name=""/>
        <p:cNvGrpSpPr/>
        <p:nvPr/>
      </p:nvGrpSpPr>
      <p:grpSpPr>
        <a:xfrm>
          <a:off x="0" y="0"/>
          <a:ext cx="0" cy="0"/>
          <a:chOff x="0" y="0"/>
          <a:chExt cx="0" cy="0"/>
        </a:xfrm>
      </p:grpSpPr>
      <p:pic>
        <p:nvPicPr>
          <p:cNvPr id="207" name="Picture 2"/>
          <p:cNvPicPr/>
          <p:nvPr/>
        </p:nvPicPr>
        <p:blipFill>
          <a:blip r:embed="rId14"/>
          <a:stretch/>
        </p:blipFill>
        <p:spPr>
          <a:xfrm>
            <a:off x="0" y="-2160"/>
            <a:ext cx="9143640" cy="6859800"/>
          </a:xfrm>
          <a:prstGeom prst="rect">
            <a:avLst/>
          </a:prstGeom>
          <a:ln>
            <a:noFill/>
          </a:ln>
        </p:spPr>
      </p:pic>
      <p:sp>
        <p:nvSpPr>
          <p:cNvPr id="208" name="CustomShape 1" hidden="1"/>
          <p:cNvSpPr/>
          <p:nvPr/>
        </p:nvSpPr>
        <p:spPr>
          <a:xfrm>
            <a:off x="402840" y="537120"/>
            <a:ext cx="8359920" cy="5544000"/>
          </a:xfrm>
          <a:prstGeom prst="rect">
            <a:avLst/>
          </a:prstGeom>
          <a:solidFill>
            <a:schemeClr val="tx2">
              <a:lumMod val="50000"/>
            </a:schemeClr>
          </a:solidFill>
          <a:ln w="38160">
            <a:solidFill>
              <a:schemeClr val="bg1"/>
            </a:solidFill>
            <a:round/>
          </a:ln>
          <a:effectLst>
            <a:outerShdw blurRad="10287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9" name="Picture 9"/>
          <p:cNvPicPr/>
          <p:nvPr/>
        </p:nvPicPr>
        <p:blipFill>
          <a:blip r:embed="rId15"/>
          <a:stretch/>
        </p:blipFill>
        <p:spPr>
          <a:xfrm>
            <a:off x="0" y="0"/>
            <a:ext cx="9143640" cy="6857640"/>
          </a:xfrm>
          <a:prstGeom prst="rect">
            <a:avLst/>
          </a:prstGeom>
          <a:ln>
            <a:noFill/>
          </a:ln>
        </p:spPr>
      </p:pic>
      <p:sp>
        <p:nvSpPr>
          <p:cNvPr id="210" name="CustomShape 2"/>
          <p:cNvSpPr/>
          <p:nvPr/>
        </p:nvSpPr>
        <p:spPr>
          <a:xfrm>
            <a:off x="3900960" y="537120"/>
            <a:ext cx="4902480" cy="5544000"/>
          </a:xfrm>
          <a:prstGeom prst="rect">
            <a:avLst/>
          </a:prstGeom>
          <a:solidFill>
            <a:schemeClr val="tx2">
              <a:lumMod val="50000"/>
            </a:schemeClr>
          </a:solidFill>
          <a:ln w="38160">
            <a:solidFill>
              <a:schemeClr val="bg1"/>
            </a:solidFill>
            <a:round/>
          </a:ln>
          <a:effectLst>
            <a:outerShdw blurRad="10287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 name="PlaceHolder 3"/>
          <p:cNvSpPr>
            <a:spLocks noGrp="1"/>
          </p:cNvSpPr>
          <p:nvPr>
            <p:ph type="title"/>
          </p:nvPr>
        </p:nvSpPr>
        <p:spPr>
          <a:xfrm>
            <a:off x="3966840" y="621000"/>
            <a:ext cx="4825800" cy="844200"/>
          </a:xfrm>
          <a:prstGeom prst="rect">
            <a:avLst/>
          </a:prstGeom>
        </p:spPr>
        <p:txBody>
          <a:bodyPr anchor="ctr"/>
          <a:lstStyle/>
          <a:p>
            <a:pPr>
              <a:lnSpc>
                <a:spcPct val="100000"/>
              </a:lnSpc>
            </a:pPr>
            <a:r>
              <a:rPr lang="en-US" sz="2500" b="1" strike="noStrike" cap="small" spc="-1">
                <a:solidFill>
                  <a:srgbClr val="FFFFFF"/>
                </a:solidFill>
                <a:latin typeface="Constantia"/>
              </a:rPr>
              <a:t>Click to edit Master title style</a:t>
            </a:r>
            <a:endParaRPr lang="en-US" sz="2500" b="0" strike="noStrike" spc="-1">
              <a:solidFill>
                <a:srgbClr val="FFFFFF"/>
              </a:solidFill>
              <a:latin typeface="Arial"/>
            </a:endParaRPr>
          </a:p>
        </p:txBody>
      </p:sp>
      <p:sp>
        <p:nvSpPr>
          <p:cNvPr id="212" name="PlaceHolder 4"/>
          <p:cNvSpPr>
            <a:spLocks noGrp="1"/>
          </p:cNvSpPr>
          <p:nvPr>
            <p:ph type="body"/>
          </p:nvPr>
        </p:nvSpPr>
        <p:spPr>
          <a:xfrm>
            <a:off x="3966840" y="1600200"/>
            <a:ext cx="4825800" cy="4339800"/>
          </a:xfrm>
          <a:prstGeom prst="rect">
            <a:avLst/>
          </a:prstGeom>
        </p:spPr>
        <p:txBody>
          <a:bodyPr>
            <a:normAutofit/>
          </a:bodyPr>
          <a:lstStyle/>
          <a:p>
            <a:pPr marL="343080" indent="-342720">
              <a:lnSpc>
                <a:spcPct val="100000"/>
              </a:lnSpc>
              <a:spcBef>
                <a:spcPts val="360"/>
              </a:spcBef>
              <a:buClr>
                <a:srgbClr val="FFFFFF"/>
              </a:buClr>
              <a:buFont typeface="Arial"/>
              <a:buChar char="•"/>
            </a:pPr>
            <a:r>
              <a:rPr lang="en-US" sz="1800" b="0" strike="noStrike" spc="-1">
                <a:solidFill>
                  <a:srgbClr val="FFFFFF"/>
                </a:solidFill>
                <a:latin typeface="Arial"/>
              </a:rPr>
              <a:t>Click to edit Master text styles</a:t>
            </a:r>
          </a:p>
          <a:p>
            <a:pPr marL="743040" lvl="1" indent="-285480">
              <a:lnSpc>
                <a:spcPct val="100000"/>
              </a:lnSpc>
              <a:spcBef>
                <a:spcPts val="320"/>
              </a:spcBef>
              <a:buClr>
                <a:srgbClr val="FFFFFF"/>
              </a:buClr>
              <a:buFont typeface="Arial"/>
              <a:buChar char="–"/>
            </a:pPr>
            <a:r>
              <a:rPr lang="en-US" sz="1600" b="0" strike="noStrike" spc="-1">
                <a:solidFill>
                  <a:srgbClr val="FFFFFF"/>
                </a:solidFill>
                <a:latin typeface="Arial"/>
              </a:rPr>
              <a:t>Second level</a:t>
            </a:r>
          </a:p>
          <a:p>
            <a:pPr marL="1143000" lvl="2" indent="-228240">
              <a:lnSpc>
                <a:spcPct val="100000"/>
              </a:lnSpc>
              <a:spcBef>
                <a:spcPts val="281"/>
              </a:spcBef>
              <a:buClr>
                <a:srgbClr val="FFFFFF"/>
              </a:buClr>
              <a:buFont typeface="Arial"/>
              <a:buChar char="•"/>
            </a:pPr>
            <a:r>
              <a:rPr lang="en-US" sz="1400" b="0" strike="noStrike" spc="-1">
                <a:solidFill>
                  <a:srgbClr val="FFFFFF"/>
                </a:solidFill>
                <a:latin typeface="Arial"/>
              </a:rPr>
              <a:t>Third level</a:t>
            </a:r>
          </a:p>
          <a:p>
            <a:pPr marL="1600200" lvl="3" indent="-228240">
              <a:lnSpc>
                <a:spcPct val="100000"/>
              </a:lnSpc>
              <a:spcBef>
                <a:spcPts val="241"/>
              </a:spcBef>
              <a:buClr>
                <a:srgbClr val="FFFFFF"/>
              </a:buClr>
              <a:buFont typeface="Arial"/>
              <a:buChar char="–"/>
            </a:pPr>
            <a:r>
              <a:rPr lang="en-US" sz="1200" b="0" strike="noStrike" spc="-1">
                <a:solidFill>
                  <a:srgbClr val="FFFFFF"/>
                </a:solidFill>
                <a:latin typeface="Arial"/>
              </a:rPr>
              <a:t>Fourth level</a:t>
            </a:r>
          </a:p>
          <a:p>
            <a:pPr marL="2057400" lvl="4" indent="-228240">
              <a:lnSpc>
                <a:spcPct val="100000"/>
              </a:lnSpc>
              <a:spcBef>
                <a:spcPts val="241"/>
              </a:spcBef>
              <a:buClr>
                <a:srgbClr val="FFFFFF"/>
              </a:buClr>
              <a:buFont typeface="Arial"/>
              <a:buChar char="»"/>
            </a:pPr>
            <a:r>
              <a:rPr lang="en-US" sz="1200" b="0" strike="noStrike" spc="-1">
                <a:solidFill>
                  <a:srgbClr val="FFFFFF"/>
                </a:solidFill>
                <a:latin typeface="Arial"/>
              </a:rPr>
              <a:t>Fifth level</a:t>
            </a:r>
          </a:p>
        </p:txBody>
      </p:sp>
      <p:sp>
        <p:nvSpPr>
          <p:cNvPr id="213" name="PlaceHolder 5"/>
          <p:cNvSpPr>
            <a:spLocks noGrp="1"/>
          </p:cNvSpPr>
          <p:nvPr>
            <p:ph type="dt"/>
          </p:nvPr>
        </p:nvSpPr>
        <p:spPr>
          <a:xfrm>
            <a:off x="457200" y="6356520"/>
            <a:ext cx="2133360" cy="364680"/>
          </a:xfrm>
          <a:prstGeom prst="rect">
            <a:avLst/>
          </a:prstGeom>
        </p:spPr>
        <p:txBody>
          <a:bodyPr anchor="ctr"/>
          <a:lstStyle/>
          <a:p>
            <a:pPr>
              <a:lnSpc>
                <a:spcPct val="100000"/>
              </a:lnSpc>
            </a:pPr>
            <a:fld id="{C488B33E-BC07-4A4C-B952-8F7900992AFA}" type="datetime">
              <a:rPr lang="en-US" sz="1200" b="1" strike="noStrike" spc="-1">
                <a:solidFill>
                  <a:srgbClr val="8B8B8B"/>
                </a:solidFill>
                <a:latin typeface="Arial"/>
                <a:ea typeface="굴림"/>
              </a:rPr>
              <a:t>Tue, 28-Jan-20</a:t>
            </a:fld>
            <a:endParaRPr lang="en-US" sz="1200" b="0" strike="noStrike" spc="-1">
              <a:latin typeface="Times New Roman"/>
            </a:endParaRPr>
          </a:p>
        </p:txBody>
      </p:sp>
      <p:sp>
        <p:nvSpPr>
          <p:cNvPr id="214" name="PlaceHolder 6"/>
          <p:cNvSpPr>
            <a:spLocks noGrp="1"/>
          </p:cNvSpPr>
          <p:nvPr>
            <p:ph type="ftr"/>
          </p:nvPr>
        </p:nvSpPr>
        <p:spPr>
          <a:xfrm>
            <a:off x="3124080" y="6356520"/>
            <a:ext cx="2895120" cy="364680"/>
          </a:xfrm>
          <a:prstGeom prst="rect">
            <a:avLst/>
          </a:prstGeom>
        </p:spPr>
        <p:txBody>
          <a:bodyPr anchor="ctr"/>
          <a:lstStyle/>
          <a:p>
            <a:endParaRPr lang="en-US" sz="2400" b="0" strike="noStrike" spc="-1">
              <a:latin typeface="Times New Roman"/>
            </a:endParaRPr>
          </a:p>
        </p:txBody>
      </p:sp>
      <p:sp>
        <p:nvSpPr>
          <p:cNvPr id="215" name="PlaceHolder 7"/>
          <p:cNvSpPr>
            <a:spLocks noGrp="1"/>
          </p:cNvSpPr>
          <p:nvPr>
            <p:ph type="sldNum"/>
          </p:nvPr>
        </p:nvSpPr>
        <p:spPr>
          <a:xfrm>
            <a:off x="6553080" y="6356520"/>
            <a:ext cx="2133360" cy="364680"/>
          </a:xfrm>
          <a:prstGeom prst="rect">
            <a:avLst/>
          </a:prstGeom>
        </p:spPr>
        <p:txBody>
          <a:bodyPr anchor="ctr"/>
          <a:lstStyle/>
          <a:p>
            <a:pPr algn="r">
              <a:lnSpc>
                <a:spcPct val="100000"/>
              </a:lnSpc>
            </a:pPr>
            <a:fld id="{A39C25FC-DFC4-420E-ABF8-2550AC0CF154}" type="slidenum">
              <a:rPr lang="en-US" sz="1200" b="1" strike="noStrike" spc="-1">
                <a:solidFill>
                  <a:srgbClr val="8B8B8B"/>
                </a:solidFill>
                <a:latin typeface="Arial"/>
                <a:ea typeface="굴림"/>
              </a:rPr>
              <a:t>‹#›</a:t>
            </a:fld>
            <a:endParaRPr lang="en-US" sz="1200" b="0" strike="noStrike" spc="-1">
              <a:latin typeface="Times New Roman"/>
            </a:endParaRPr>
          </a:p>
        </p:txBody>
      </p:sp>
    </p:spTree>
    <p:extLst>
      <p:ext uri="{BB962C8B-B14F-4D97-AF65-F5344CB8AC3E}">
        <p14:creationId xmlns:p14="http://schemas.microsoft.com/office/powerpoint/2010/main" val="181041273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28560" y="365040"/>
            <a:ext cx="7886520" cy="1325160"/>
          </a:xfrm>
          <a:prstGeom prst="rect">
            <a:avLst/>
          </a:prstGeom>
        </p:spPr>
        <p:txBody>
          <a:bodyPr anchor="ctr"/>
          <a:lstStyle/>
          <a:p>
            <a:pPr>
              <a:lnSpc>
                <a:spcPct val="90000"/>
              </a:lnSpc>
            </a:pPr>
            <a:r>
              <a:rPr lang="en-US" sz="3300" b="0" strike="noStrike" spc="-1">
                <a:solidFill>
                  <a:srgbClr val="000000"/>
                </a:solidFill>
                <a:latin typeface="Calibri Light"/>
              </a:rPr>
              <a:t>Click to edit Master title style</a:t>
            </a:r>
            <a:endParaRPr lang="en-US" sz="3300" b="0" strike="noStrike" spc="-1">
              <a:solidFill>
                <a:srgbClr val="FFFFFF"/>
              </a:solidFill>
              <a:latin typeface="Arial"/>
            </a:endParaRPr>
          </a:p>
        </p:txBody>
      </p:sp>
      <p:sp>
        <p:nvSpPr>
          <p:cNvPr id="42" name="PlaceHolder 2"/>
          <p:cNvSpPr>
            <a:spLocks noGrp="1"/>
          </p:cNvSpPr>
          <p:nvPr>
            <p:ph type="body"/>
          </p:nvPr>
        </p:nvSpPr>
        <p:spPr>
          <a:xfrm>
            <a:off x="628560" y="1825560"/>
            <a:ext cx="7886520" cy="4350960"/>
          </a:xfrm>
          <a:prstGeom prst="rect">
            <a:avLst/>
          </a:prstGeom>
        </p:spPr>
        <p:txBody>
          <a:bodyPr/>
          <a:lstStyle/>
          <a:p>
            <a:pPr marL="171360" indent="-171000">
              <a:lnSpc>
                <a:spcPct val="90000"/>
              </a:lnSpc>
              <a:spcBef>
                <a:spcPts val="751"/>
              </a:spcBef>
              <a:buClr>
                <a:srgbClr val="000000"/>
              </a:buClr>
              <a:buFont typeface="Arial"/>
              <a:buChar char="•"/>
            </a:pPr>
            <a:r>
              <a:rPr lang="en-US" sz="2100" b="0" strike="noStrike" spc="-1">
                <a:solidFill>
                  <a:srgbClr val="000000"/>
                </a:solidFill>
                <a:latin typeface="Calibri"/>
              </a:rPr>
              <a:t>Click to edit Master text styles</a:t>
            </a:r>
          </a:p>
          <a:p>
            <a:pPr marL="514440" lvl="1" indent="-171000">
              <a:lnSpc>
                <a:spcPct val="90000"/>
              </a:lnSpc>
              <a:spcBef>
                <a:spcPts val="374"/>
              </a:spcBef>
              <a:buClr>
                <a:srgbClr val="000000"/>
              </a:buClr>
              <a:buFont typeface="Arial"/>
              <a:buChar char="•"/>
            </a:pPr>
            <a:r>
              <a:rPr lang="en-US" sz="1800" b="0" strike="noStrike" spc="-1">
                <a:solidFill>
                  <a:srgbClr val="000000"/>
                </a:solidFill>
                <a:latin typeface="Calibri"/>
              </a:rPr>
              <a:t>Second level</a:t>
            </a:r>
          </a:p>
          <a:p>
            <a:pPr marL="857160" lvl="2" indent="-171000">
              <a:lnSpc>
                <a:spcPct val="90000"/>
              </a:lnSpc>
              <a:spcBef>
                <a:spcPts val="374"/>
              </a:spcBef>
              <a:buClr>
                <a:srgbClr val="000000"/>
              </a:buClr>
              <a:buFont typeface="Arial"/>
              <a:buChar char="•"/>
            </a:pPr>
            <a:r>
              <a:rPr lang="en-US" sz="1500" b="0" strike="noStrike" spc="-1">
                <a:solidFill>
                  <a:srgbClr val="000000"/>
                </a:solidFill>
                <a:latin typeface="Calibri"/>
              </a:rPr>
              <a:t>Third level</a:t>
            </a:r>
          </a:p>
          <a:p>
            <a:pPr marL="1200240" lvl="3" indent="-171000">
              <a:lnSpc>
                <a:spcPct val="90000"/>
              </a:lnSpc>
              <a:spcBef>
                <a:spcPts val="374"/>
              </a:spcBef>
              <a:buClr>
                <a:srgbClr val="000000"/>
              </a:buClr>
              <a:buFont typeface="Arial"/>
              <a:buChar char="•"/>
            </a:pPr>
            <a:r>
              <a:rPr lang="en-US" sz="1350" b="0" strike="noStrike" spc="-1">
                <a:solidFill>
                  <a:srgbClr val="000000"/>
                </a:solidFill>
                <a:latin typeface="Calibri"/>
              </a:rPr>
              <a:t>Fourth level</a:t>
            </a:r>
          </a:p>
          <a:p>
            <a:pPr marL="1542960" lvl="4" indent="-171000">
              <a:lnSpc>
                <a:spcPct val="90000"/>
              </a:lnSpc>
              <a:spcBef>
                <a:spcPts val="374"/>
              </a:spcBef>
              <a:buClr>
                <a:srgbClr val="000000"/>
              </a:buClr>
              <a:buFont typeface="Arial"/>
              <a:buChar char="•"/>
            </a:pPr>
            <a:r>
              <a:rPr lang="en-US" sz="1350" b="0" strike="noStrike" spc="-1">
                <a:solidFill>
                  <a:srgbClr val="000000"/>
                </a:solidFill>
                <a:latin typeface="Calibri"/>
              </a:rPr>
              <a:t>Fifth level</a:t>
            </a:r>
          </a:p>
        </p:txBody>
      </p:sp>
      <p:sp>
        <p:nvSpPr>
          <p:cNvPr id="43" name="PlaceHolder 3"/>
          <p:cNvSpPr>
            <a:spLocks noGrp="1"/>
          </p:cNvSpPr>
          <p:nvPr>
            <p:ph type="dt"/>
          </p:nvPr>
        </p:nvSpPr>
        <p:spPr>
          <a:xfrm>
            <a:off x="628560" y="6356520"/>
            <a:ext cx="2057040" cy="364680"/>
          </a:xfrm>
          <a:prstGeom prst="rect">
            <a:avLst/>
          </a:prstGeom>
        </p:spPr>
        <p:txBody>
          <a:bodyPr anchor="ctr"/>
          <a:lstStyle/>
          <a:p>
            <a:pPr>
              <a:lnSpc>
                <a:spcPct val="100000"/>
              </a:lnSpc>
            </a:pPr>
            <a:fld id="{8680A9A9-DFC1-487A-B12B-C87E66EDE2CA}" type="datetime">
              <a:rPr lang="en-US" sz="900" b="1" strike="noStrike" spc="-1">
                <a:solidFill>
                  <a:srgbClr val="8B8B8B"/>
                </a:solidFill>
                <a:latin typeface="Arial"/>
                <a:ea typeface="굴림"/>
              </a:rPr>
              <a:t>Tue, 28-Jan-20</a:t>
            </a:fld>
            <a:endParaRPr lang="en-US" sz="900" b="0" strike="noStrike" spc="-1">
              <a:latin typeface="Times New Roman"/>
            </a:endParaRPr>
          </a:p>
        </p:txBody>
      </p:sp>
      <p:sp>
        <p:nvSpPr>
          <p:cNvPr id="44" name="PlaceHolder 4"/>
          <p:cNvSpPr>
            <a:spLocks noGrp="1"/>
          </p:cNvSpPr>
          <p:nvPr>
            <p:ph type="ftr"/>
          </p:nvPr>
        </p:nvSpPr>
        <p:spPr>
          <a:xfrm>
            <a:off x="3029040" y="6356520"/>
            <a:ext cx="3085920" cy="364680"/>
          </a:xfrm>
          <a:prstGeom prst="rect">
            <a:avLst/>
          </a:prstGeom>
        </p:spPr>
        <p:txBody>
          <a:bodyPr anchor="ctr"/>
          <a:lstStyle/>
          <a:p>
            <a:endParaRPr lang="en-US" sz="2400" b="0" strike="noStrike" spc="-1">
              <a:latin typeface="Times New Roman"/>
            </a:endParaRPr>
          </a:p>
        </p:txBody>
      </p:sp>
      <p:sp>
        <p:nvSpPr>
          <p:cNvPr id="45" name="PlaceHolder 5"/>
          <p:cNvSpPr>
            <a:spLocks noGrp="1"/>
          </p:cNvSpPr>
          <p:nvPr>
            <p:ph type="sldNum"/>
          </p:nvPr>
        </p:nvSpPr>
        <p:spPr>
          <a:xfrm>
            <a:off x="6458040" y="6356520"/>
            <a:ext cx="2057040" cy="364680"/>
          </a:xfrm>
          <a:prstGeom prst="rect">
            <a:avLst/>
          </a:prstGeom>
        </p:spPr>
        <p:txBody>
          <a:bodyPr anchor="ctr"/>
          <a:lstStyle/>
          <a:p>
            <a:pPr algn="r">
              <a:lnSpc>
                <a:spcPct val="100000"/>
              </a:lnSpc>
            </a:pPr>
            <a:fld id="{51276B47-3AFB-4110-B73B-96EB1E1D924C}" type="slidenum">
              <a:rPr lang="en-US" sz="900" b="1" strike="noStrike" spc="-1">
                <a:solidFill>
                  <a:srgbClr val="8B8B8B"/>
                </a:solidFill>
                <a:latin typeface="Arial"/>
                <a:ea typeface="굴림"/>
              </a:rPr>
              <a:t>‹#›</a:t>
            </a:fld>
            <a:endParaRPr lang="en-US" sz="900" b="0" strike="noStrike" spc="-1">
              <a:latin typeface="Times New Roman"/>
            </a:endParaRPr>
          </a:p>
        </p:txBody>
      </p:sp>
    </p:spTree>
    <p:extLst>
      <p:ext uri="{BB962C8B-B14F-4D97-AF65-F5344CB8AC3E}">
        <p14:creationId xmlns:p14="http://schemas.microsoft.com/office/powerpoint/2010/main" val="194022987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png"/><Relationship Id="rId9"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hyperlink" Target="http://mahout.apache.org/users/basics/algorithms.html" TargetMode="External"/><Relationship Id="rId2" Type="http://schemas.openxmlformats.org/officeDocument/2006/relationships/notesSlide" Target="../notesSlides/notesSlide69.xml"/><Relationship Id="rId1" Type="http://schemas.openxmlformats.org/officeDocument/2006/relationships/slideLayout" Target="../slideLayouts/slideLayout14.xml"/><Relationship Id="rId6" Type="http://schemas.openxmlformats.org/officeDocument/2006/relationships/image" Target="../media/image230.png"/><Relationship Id="rId11" Type="http://schemas.openxmlformats.org/officeDocument/2006/relationships/image" Target="../media/image234.png"/><Relationship Id="rId5" Type="http://schemas.openxmlformats.org/officeDocument/2006/relationships/hyperlink" Target="https://www.edureka.co/blog/5+Reasons-when-to-use-and-not-to-use-hadoop/" TargetMode="External"/><Relationship Id="rId10" Type="http://schemas.openxmlformats.org/officeDocument/2006/relationships/image" Target="../media/image233.png"/><Relationship Id="rId4" Type="http://schemas.openxmlformats.org/officeDocument/2006/relationships/image" Target="../media/image229.png"/><Relationship Id="rId9" Type="http://schemas.openxmlformats.org/officeDocument/2006/relationships/image" Target="../media/image2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4.xml"/><Relationship Id="rId4" Type="http://schemas.openxmlformats.org/officeDocument/2006/relationships/hyperlink" Target="https://www.datasciencecentral.com/profiles/blogs/the-death-of-the-statistical-test-of-hypothesis"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70.xml"/><Relationship Id="rId1" Type="http://schemas.openxmlformats.org/officeDocument/2006/relationships/slideLayout" Target="../slideLayouts/slideLayout14.xml"/><Relationship Id="rId6" Type="http://schemas.openxmlformats.org/officeDocument/2006/relationships/image" Target="../media/image238.png"/><Relationship Id="rId5" Type="http://schemas.openxmlformats.org/officeDocument/2006/relationships/hyperlink" Target="http://www.visiondummy.com/2014/04/curse-dimensionality-affect-classification/" TargetMode="External"/><Relationship Id="rId4" Type="http://schemas.openxmlformats.org/officeDocument/2006/relationships/image" Target="../media/image237.png"/></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8" Type="http://schemas.openxmlformats.org/officeDocument/2006/relationships/image" Target="../media/image243.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4.xml"/><Relationship Id="rId1" Type="http://schemas.openxmlformats.org/officeDocument/2006/relationships/vmlDrawing" Target="../drawings/vmlDrawing20.vml"/><Relationship Id="rId6" Type="http://schemas.openxmlformats.org/officeDocument/2006/relationships/image" Target="../media/image242.wmf"/><Relationship Id="rId5" Type="http://schemas.openxmlformats.org/officeDocument/2006/relationships/oleObject" Target="../embeddings/oleObject15.bin"/><Relationship Id="rId4" Type="http://schemas.openxmlformats.org/officeDocument/2006/relationships/image" Target="../media/image241.wmf"/><Relationship Id="rId9" Type="http://schemas.openxmlformats.org/officeDocument/2006/relationships/image" Target="../media/image244.png"/></Relationships>
</file>

<file path=ppt/slides/_rels/slide10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71.xml"/><Relationship Id="rId1" Type="http://schemas.openxmlformats.org/officeDocument/2006/relationships/slideLayout" Target="../slideLayouts/slideLayout14.xml"/><Relationship Id="rId5" Type="http://schemas.openxmlformats.org/officeDocument/2006/relationships/image" Target="../media/image247.emf"/><Relationship Id="rId4" Type="http://schemas.openxmlformats.org/officeDocument/2006/relationships/image" Target="../media/image246.png"/></Relationships>
</file>

<file path=ppt/slides/_rels/slide10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249.png"/></Relationships>
</file>

<file path=ppt/slides/_rels/slide10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jpg"/><Relationship Id="rId1" Type="http://schemas.openxmlformats.org/officeDocument/2006/relationships/slideLayout" Target="../slideLayouts/slideLayout14.xml"/><Relationship Id="rId4" Type="http://schemas.openxmlformats.org/officeDocument/2006/relationships/image" Target="../media/image2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74.xml"/><Relationship Id="rId1" Type="http://schemas.openxmlformats.org/officeDocument/2006/relationships/slideLayout" Target="../slideLayouts/slideLayout19.xml"/><Relationship Id="rId5" Type="http://schemas.openxmlformats.org/officeDocument/2006/relationships/image" Target="../media/image256.png"/><Relationship Id="rId4" Type="http://schemas.openxmlformats.org/officeDocument/2006/relationships/image" Target="../media/image255.jpeg"/></Relationships>
</file>

<file path=ppt/slides/_rels/slide111.xml.rels><?xml version="1.0" encoding="UTF-8" standalone="yes"?>
<Relationships xmlns="http://schemas.openxmlformats.org/package/2006/relationships"><Relationship Id="rId8" Type="http://schemas.openxmlformats.org/officeDocument/2006/relationships/image" Target="../media/image262.jpeg"/><Relationship Id="rId3" Type="http://schemas.openxmlformats.org/officeDocument/2006/relationships/image" Target="../media/image257.gif"/><Relationship Id="rId7" Type="http://schemas.openxmlformats.org/officeDocument/2006/relationships/image" Target="../media/image261.png"/><Relationship Id="rId2" Type="http://schemas.openxmlformats.org/officeDocument/2006/relationships/notesSlide" Target="../notesSlides/notesSlide75.xml"/><Relationship Id="rId1" Type="http://schemas.openxmlformats.org/officeDocument/2006/relationships/slideLayout" Target="../slideLayouts/slideLayout14.xml"/><Relationship Id="rId6" Type="http://schemas.openxmlformats.org/officeDocument/2006/relationships/image" Target="../media/image260.gif"/><Relationship Id="rId11" Type="http://schemas.openxmlformats.org/officeDocument/2006/relationships/image" Target="../media/image265.png"/><Relationship Id="rId5" Type="http://schemas.openxmlformats.org/officeDocument/2006/relationships/image" Target="../media/image259.gif"/><Relationship Id="rId10" Type="http://schemas.openxmlformats.org/officeDocument/2006/relationships/image" Target="../media/image264.png"/><Relationship Id="rId4" Type="http://schemas.openxmlformats.org/officeDocument/2006/relationships/image" Target="../media/image258.gif"/><Relationship Id="rId9" Type="http://schemas.openxmlformats.org/officeDocument/2006/relationships/image" Target="../media/image263.gif"/></Relationships>
</file>

<file path=ppt/slides/_rels/slide11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76.xml"/><Relationship Id="rId1" Type="http://schemas.openxmlformats.org/officeDocument/2006/relationships/slideLayout" Target="../slideLayouts/slideLayout14.xml"/><Relationship Id="rId5" Type="http://schemas.openxmlformats.org/officeDocument/2006/relationships/image" Target="../media/image268.jpg"/><Relationship Id="rId4" Type="http://schemas.openxmlformats.org/officeDocument/2006/relationships/image" Target="../media/image267.png"/></Relationships>
</file>

<file path=ppt/slides/_rels/slide11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11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274.png"/></Relationships>
</file>

<file path=ppt/slides/_rels/slide115.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81.xml"/><Relationship Id="rId1" Type="http://schemas.openxmlformats.org/officeDocument/2006/relationships/slideLayout" Target="../slideLayouts/slideLayout14.xml"/><Relationship Id="rId5" Type="http://schemas.openxmlformats.org/officeDocument/2006/relationships/image" Target="../media/image280.png"/><Relationship Id="rId4" Type="http://schemas.openxmlformats.org/officeDocument/2006/relationships/image" Target="../media/image279.png"/></Relationships>
</file>

<file path=ppt/slides/_rels/slide119.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284.png"/><Relationship Id="rId2" Type="http://schemas.openxmlformats.org/officeDocument/2006/relationships/notesSlide" Target="../notesSlides/notesSlide82.xml"/><Relationship Id="rId1" Type="http://schemas.openxmlformats.org/officeDocument/2006/relationships/slideLayout" Target="../slideLayouts/slideLayout14.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83.xml"/><Relationship Id="rId7" Type="http://schemas.openxmlformats.org/officeDocument/2006/relationships/image" Target="../media/image286.wmf"/><Relationship Id="rId12" Type="http://schemas.openxmlformats.org/officeDocument/2006/relationships/image" Target="../media/image284.png"/><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oleObject" Target="../embeddings/oleObject18.bin"/><Relationship Id="rId11" Type="http://schemas.openxmlformats.org/officeDocument/2006/relationships/image" Target="../media/image288.wmf"/><Relationship Id="rId5" Type="http://schemas.openxmlformats.org/officeDocument/2006/relationships/image" Target="../media/image285.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87.wmf"/></Relationships>
</file>

<file path=ppt/slides/_rels/slide121.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notesSlide" Target="../notesSlides/notesSlide84.xml"/><Relationship Id="rId1" Type="http://schemas.openxmlformats.org/officeDocument/2006/relationships/slideLayout" Target="../slideLayouts/slideLayout14.xml"/><Relationship Id="rId5" Type="http://schemas.openxmlformats.org/officeDocument/2006/relationships/image" Target="../media/image291.png"/><Relationship Id="rId4" Type="http://schemas.openxmlformats.org/officeDocument/2006/relationships/image" Target="../media/image290.png"/></Relationships>
</file>

<file path=ppt/slides/_rels/slide12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85.xml"/><Relationship Id="rId1" Type="http://schemas.openxmlformats.org/officeDocument/2006/relationships/slideLayout" Target="../slideLayouts/slideLayout14.xml"/><Relationship Id="rId5" Type="http://schemas.openxmlformats.org/officeDocument/2006/relationships/image" Target="../media/image293.png"/><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86.xml"/><Relationship Id="rId1" Type="http://schemas.openxmlformats.org/officeDocument/2006/relationships/slideLayout" Target="../slideLayouts/slideLayout14.xml"/><Relationship Id="rId5" Type="http://schemas.openxmlformats.org/officeDocument/2006/relationships/image" Target="../media/image295.png"/><Relationship Id="rId4" Type="http://schemas.openxmlformats.org/officeDocument/2006/relationships/image" Target="../media/image29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92.xml"/><Relationship Id="rId1" Type="http://schemas.openxmlformats.org/officeDocument/2006/relationships/slideLayout" Target="../slideLayouts/slideLayout72.xml"/><Relationship Id="rId4" Type="http://schemas.openxmlformats.org/officeDocument/2006/relationships/image" Target="../media/image299.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53.png"/><Relationship Id="rId4" Type="http://schemas.openxmlformats.org/officeDocument/2006/relationships/image" Target="../media/image56.png"/></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3.xml"/><Relationship Id="rId1" Type="http://schemas.openxmlformats.org/officeDocument/2006/relationships/slideLayout" Target="../slideLayouts/slideLayout14.xml"/><Relationship Id="rId5" Type="http://schemas.openxmlformats.org/officeDocument/2006/relationships/image" Target="../media/image300.png"/><Relationship Id="rId4" Type="http://schemas.openxmlformats.org/officeDocument/2006/relationships/image" Target="../media/image86.png"/></Relationships>
</file>

<file path=ppt/slides/_rels/slide13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3" Type="http://schemas.openxmlformats.org/officeDocument/2006/relationships/image" Target="../media/image305.jpg"/><Relationship Id="rId2" Type="http://schemas.openxmlformats.org/officeDocument/2006/relationships/image" Target="../media/image20.jpg"/><Relationship Id="rId1" Type="http://schemas.openxmlformats.org/officeDocument/2006/relationships/slideLayout" Target="../slideLayouts/slideLayout63.xml"/></Relationships>
</file>

<file path=ppt/slides/_rels/slide13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65.xml"/><Relationship Id="rId4" Type="http://schemas.openxmlformats.org/officeDocument/2006/relationships/image" Target="../media/image308.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4.xml"/></Relationships>
</file>

<file path=ppt/slides/_rels/slide13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95.xml"/><Relationship Id="rId1" Type="http://schemas.openxmlformats.org/officeDocument/2006/relationships/slideLayout" Target="../slideLayouts/slideLayout64.xml"/><Relationship Id="rId5" Type="http://schemas.openxmlformats.org/officeDocument/2006/relationships/image" Target="../media/image311.png"/><Relationship Id="rId4" Type="http://schemas.openxmlformats.org/officeDocument/2006/relationships/image" Target="../media/image310.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9.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image" Target="../media/image312.png"/><Relationship Id="rId1" Type="http://schemas.openxmlformats.org/officeDocument/2006/relationships/slideLayout" Target="../slideLayouts/slideLayout14.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 Id="rId9" Type="http://schemas.openxmlformats.org/officeDocument/2006/relationships/image" Target="../media/image319.png"/></Relationships>
</file>

<file path=ppt/slides/_rels/slide1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40.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321.png"/><Relationship Id="rId7" Type="http://schemas.openxmlformats.org/officeDocument/2006/relationships/image" Target="../media/image325.png"/><Relationship Id="rId2" Type="http://schemas.openxmlformats.org/officeDocument/2006/relationships/image" Target="../media/image320.png"/><Relationship Id="rId1" Type="http://schemas.openxmlformats.org/officeDocument/2006/relationships/slideLayout" Target="../slideLayouts/slideLayout14.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141.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21.png"/><Relationship Id="rId7" Type="http://schemas.openxmlformats.org/officeDocument/2006/relationships/image" Target="../media/image328.png"/><Relationship Id="rId2" Type="http://schemas.openxmlformats.org/officeDocument/2006/relationships/image" Target="../media/image320.png"/><Relationship Id="rId1" Type="http://schemas.openxmlformats.org/officeDocument/2006/relationships/slideLayout" Target="../slideLayouts/slideLayout14.xml"/><Relationship Id="rId6" Type="http://schemas.openxmlformats.org/officeDocument/2006/relationships/image" Target="../media/image327.png"/><Relationship Id="rId5" Type="http://schemas.openxmlformats.org/officeDocument/2006/relationships/image" Target="../media/image323.png"/><Relationship Id="rId4" Type="http://schemas.openxmlformats.org/officeDocument/2006/relationships/image" Target="../media/image322.png"/><Relationship Id="rId9" Type="http://schemas.openxmlformats.org/officeDocument/2006/relationships/image" Target="../media/image330.png"/></Relationships>
</file>

<file path=ppt/slides/_rels/slide142.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14.xml"/><Relationship Id="rId5" Type="http://schemas.openxmlformats.org/officeDocument/2006/relationships/image" Target="../media/image334.png"/><Relationship Id="rId4" Type="http://schemas.openxmlformats.org/officeDocument/2006/relationships/image" Target="../media/image333.png"/></Relationships>
</file>

<file path=ppt/slides/_rels/slide143.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oleObject" Target="../embeddings/oleObject23.bin"/><Relationship Id="rId18" Type="http://schemas.openxmlformats.org/officeDocument/2006/relationships/image" Target="../media/image340.png"/><Relationship Id="rId3" Type="http://schemas.openxmlformats.org/officeDocument/2006/relationships/image" Target="../media/image56.png"/><Relationship Id="rId7" Type="http://schemas.openxmlformats.org/officeDocument/2006/relationships/image" Target="../media/image338.jpeg"/><Relationship Id="rId12" Type="http://schemas.openxmlformats.org/officeDocument/2006/relationships/image" Target="../media/image286.wmf"/><Relationship Id="rId17" Type="http://schemas.openxmlformats.org/officeDocument/2006/relationships/image" Target="../media/image294.png"/><Relationship Id="rId2" Type="http://schemas.openxmlformats.org/officeDocument/2006/relationships/slideLayout" Target="../slideLayouts/slideLayout14.xml"/><Relationship Id="rId16" Type="http://schemas.openxmlformats.org/officeDocument/2006/relationships/image" Target="../media/image288.wmf"/><Relationship Id="rId1" Type="http://schemas.openxmlformats.org/officeDocument/2006/relationships/vmlDrawing" Target="../drawings/vmlDrawing22.vml"/><Relationship Id="rId6" Type="http://schemas.openxmlformats.org/officeDocument/2006/relationships/image" Target="../media/image337.png"/><Relationship Id="rId11" Type="http://schemas.openxmlformats.org/officeDocument/2006/relationships/oleObject" Target="../embeddings/oleObject22.bin"/><Relationship Id="rId5" Type="http://schemas.openxmlformats.org/officeDocument/2006/relationships/image" Target="../media/image336.png"/><Relationship Id="rId15" Type="http://schemas.openxmlformats.org/officeDocument/2006/relationships/oleObject" Target="../embeddings/oleObject24.bin"/><Relationship Id="rId10" Type="http://schemas.openxmlformats.org/officeDocument/2006/relationships/image" Target="../media/image285.wmf"/><Relationship Id="rId4" Type="http://schemas.openxmlformats.org/officeDocument/2006/relationships/image" Target="../media/image335.png"/><Relationship Id="rId9" Type="http://schemas.openxmlformats.org/officeDocument/2006/relationships/oleObject" Target="../embeddings/oleObject21.bin"/><Relationship Id="rId14" Type="http://schemas.openxmlformats.org/officeDocument/2006/relationships/image" Target="../media/image287.wm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8" Type="http://schemas.openxmlformats.org/officeDocument/2006/relationships/image" Target="../media/image346.gif"/><Relationship Id="rId3" Type="http://schemas.openxmlformats.org/officeDocument/2006/relationships/image" Target="../media/image341.jpeg"/><Relationship Id="rId7" Type="http://schemas.openxmlformats.org/officeDocument/2006/relationships/image" Target="../media/image345.jpeg"/><Relationship Id="rId2" Type="http://schemas.openxmlformats.org/officeDocument/2006/relationships/notesSlide" Target="../notesSlides/notesSlide97.xml"/><Relationship Id="rId1" Type="http://schemas.openxmlformats.org/officeDocument/2006/relationships/slideLayout" Target="../slideLayouts/slideLayout15.xml"/><Relationship Id="rId6" Type="http://schemas.openxmlformats.org/officeDocument/2006/relationships/image" Target="../media/image344.jpeg"/><Relationship Id="rId11" Type="http://schemas.openxmlformats.org/officeDocument/2006/relationships/image" Target="../media/image349.png"/><Relationship Id="rId5" Type="http://schemas.openxmlformats.org/officeDocument/2006/relationships/image" Target="../media/image343.jpeg"/><Relationship Id="rId10" Type="http://schemas.openxmlformats.org/officeDocument/2006/relationships/image" Target="../media/image348.gif"/><Relationship Id="rId4" Type="http://schemas.openxmlformats.org/officeDocument/2006/relationships/image" Target="../media/image342.jpeg"/><Relationship Id="rId9" Type="http://schemas.openxmlformats.org/officeDocument/2006/relationships/image" Target="../media/image347.gif"/></Relationships>
</file>

<file path=ppt/slides/_rels/slide146.xml.rels><?xml version="1.0" encoding="UTF-8" standalone="yes"?>
<Relationships xmlns="http://schemas.openxmlformats.org/package/2006/relationships"><Relationship Id="rId3" Type="http://schemas.openxmlformats.org/officeDocument/2006/relationships/image" Target="../media/image350.jpeg"/><Relationship Id="rId7" Type="http://schemas.openxmlformats.org/officeDocument/2006/relationships/image" Target="../media/image354.png"/><Relationship Id="rId2" Type="http://schemas.openxmlformats.org/officeDocument/2006/relationships/notesSlide" Target="../notesSlides/notesSlide98.xml"/><Relationship Id="rId1" Type="http://schemas.openxmlformats.org/officeDocument/2006/relationships/slideLayout" Target="../slideLayouts/slideLayout19.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webp"/></Relationships>
</file>

<file path=ppt/slides/_rels/slide147.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99.xml"/><Relationship Id="rId1" Type="http://schemas.openxmlformats.org/officeDocument/2006/relationships/slideLayout" Target="../slideLayouts/slideLayout14.xml"/><Relationship Id="rId4" Type="http://schemas.openxmlformats.org/officeDocument/2006/relationships/image" Target="../media/image356.png"/></Relationships>
</file>

<file path=ppt/slides/_rels/slide148.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50.xml.rels><?xml version="1.0" encoding="UTF-8" standalone="yes"?>
<Relationships xmlns="http://schemas.openxmlformats.org/package/2006/relationships"><Relationship Id="rId3" Type="http://schemas.openxmlformats.org/officeDocument/2006/relationships/image" Target="../media/image359.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60.jp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31.png"/><Relationship Id="rId7" Type="http://schemas.openxmlformats.org/officeDocument/2006/relationships/image" Target="../media/image362.jpeg"/><Relationship Id="rId2" Type="http://schemas.openxmlformats.org/officeDocument/2006/relationships/notesSlide" Target="../notesSlides/notesSlide104.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361.png"/><Relationship Id="rId4" Type="http://schemas.openxmlformats.org/officeDocument/2006/relationships/image" Target="../media/image36.jpeg"/><Relationship Id="rId9" Type="http://schemas.openxmlformats.org/officeDocument/2006/relationships/image" Target="../media/image364.png"/></Relationships>
</file>

<file path=ppt/slides/_rels/slide15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png"/><Relationship Id="rId7" Type="http://schemas.openxmlformats.org/officeDocument/2006/relationships/image" Target="../media/image370.png"/><Relationship Id="rId2" Type="http://schemas.openxmlformats.org/officeDocument/2006/relationships/notesSlide" Target="../notesSlides/notesSlide106.xml"/><Relationship Id="rId1" Type="http://schemas.openxmlformats.org/officeDocument/2006/relationships/slideLayout" Target="../slideLayouts/slideLayout14.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jpe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372.emf"/><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3" Type="http://schemas.openxmlformats.org/officeDocument/2006/relationships/image" Target="../media/image373.emf"/><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jpg"/><Relationship Id="rId7" Type="http://schemas.openxmlformats.org/officeDocument/2006/relationships/image" Target="../media/image378.png"/><Relationship Id="rId2" Type="http://schemas.openxmlformats.org/officeDocument/2006/relationships/notesSlide" Target="../notesSlides/notesSlide110.xml"/><Relationship Id="rId1" Type="http://schemas.openxmlformats.org/officeDocument/2006/relationships/slideLayout" Target="../slideLayouts/slideLayout14.xml"/><Relationship Id="rId6" Type="http://schemas.openxmlformats.org/officeDocument/2006/relationships/image" Target="../media/image377.png"/><Relationship Id="rId5" Type="http://schemas.openxmlformats.org/officeDocument/2006/relationships/image" Target="../media/image376.png"/><Relationship Id="rId10" Type="http://schemas.openxmlformats.org/officeDocument/2006/relationships/image" Target="../media/image381.png"/><Relationship Id="rId4" Type="http://schemas.openxmlformats.org/officeDocument/2006/relationships/image" Target="../media/image375.png"/><Relationship Id="rId9" Type="http://schemas.openxmlformats.org/officeDocument/2006/relationships/image" Target="../media/image380.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_ENREF_103"/><Relationship Id="rId2" Type="http://schemas.openxmlformats.org/officeDocument/2006/relationships/image" Target="../media/image20.jpg"/><Relationship Id="rId1" Type="http://schemas.openxmlformats.org/officeDocument/2006/relationships/slideLayout" Target="../slideLayouts/slideLayout63.xml"/></Relationships>
</file>

<file path=ppt/slides/_rels/slide16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png"/><Relationship Id="rId9" Type="http://schemas.openxmlformats.org/officeDocument/2006/relationships/image" Target="../media/image23.png"/></Relationships>
</file>

<file path=ppt/slides/_rels/slide161.xml.rels><?xml version="1.0" encoding="UTF-8" standalone="yes"?>
<Relationships xmlns="http://schemas.openxmlformats.org/package/2006/relationships"><Relationship Id="rId3" Type="http://schemas.openxmlformats.org/officeDocument/2006/relationships/image" Target="../media/image382.jp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0.jpg"/><Relationship Id="rId1" Type="http://schemas.openxmlformats.org/officeDocument/2006/relationships/slideLayout" Target="../slideLayouts/slideLayout63.xml"/><Relationship Id="rId6" Type="http://schemas.openxmlformats.org/officeDocument/2006/relationships/image" Target="../media/image62.png"/><Relationship Id="rId5" Type="http://schemas.openxmlformats.org/officeDocument/2006/relationships/image" Target="../media/image61.jp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1.png"/><Relationship Id="rId4"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4.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3.png"/><Relationship Id="rId5" Type="http://schemas.openxmlformats.org/officeDocument/2006/relationships/image" Target="../media/image1.png"/><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5.xml"/><Relationship Id="rId7" Type="http://schemas.openxmlformats.org/officeDocument/2006/relationships/image" Target="../media/image67.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g"/><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8.png"/><Relationship Id="rId5" Type="http://schemas.openxmlformats.org/officeDocument/2006/relationships/image" Target="../media/image1.png"/><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9.png"/><Relationship Id="rId5" Type="http://schemas.openxmlformats.org/officeDocument/2006/relationships/image" Target="../media/image1.png"/><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1.jpg"/><Relationship Id="rId5" Type="http://schemas.openxmlformats.org/officeDocument/2006/relationships/image" Target="../media/image1.png"/><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2.jpg"/><Relationship Id="rId5" Type="http://schemas.openxmlformats.org/officeDocument/2006/relationships/image" Target="../media/image1.png"/><Relationship Id="rId4"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hyperlink" Target="https://www.kdnuggets.com/2016/10/battle-data-science-venn-diagrams.html"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notesSlide" Target="../notesSlides/notesSlide24.xml"/><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1.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oleObject" Target="../embeddings/oleObject10.bin"/><Relationship Id="rId9" Type="http://schemas.openxmlformats.org/officeDocument/2006/relationships/image" Target="../media/image81.png"/><Relationship Id="rId14"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5.xml"/><Relationship Id="rId7"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78.png"/><Relationship Id="rId5" Type="http://schemas.openxmlformats.org/officeDocument/2006/relationships/image" Target="../media/image1.png"/><Relationship Id="rId4" Type="http://schemas.openxmlformats.org/officeDocument/2006/relationships/oleObject" Target="../embeddings/oleObject11.bin"/><Relationship Id="rId9"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6.xml"/><Relationship Id="rId7" Type="http://schemas.openxmlformats.org/officeDocument/2006/relationships/image" Target="../media/image89.png"/><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1.png"/><Relationship Id="rId5" Type="http://schemas.openxmlformats.org/officeDocument/2006/relationships/oleObject" Target="../embeddings/oleObject11.bin"/><Relationship Id="rId4" Type="http://schemas.openxmlformats.org/officeDocument/2006/relationships/image" Target="../media/image81.png"/><Relationship Id="rId9"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27.xml"/><Relationship Id="rId7" Type="http://schemas.openxmlformats.org/officeDocument/2006/relationships/image" Target="../media/image91.png"/><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image" Target="../media/image90.png"/><Relationship Id="rId5" Type="http://schemas.openxmlformats.org/officeDocument/2006/relationships/image" Target="../media/image1.png"/><Relationship Id="rId10" Type="http://schemas.openxmlformats.org/officeDocument/2006/relationships/image" Target="../media/image93.png"/><Relationship Id="rId4" Type="http://schemas.openxmlformats.org/officeDocument/2006/relationships/oleObject" Target="../embeddings/oleObject11.bin"/><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vmlDrawing" Target="../drawings/vmlDrawing17.vml"/><Relationship Id="rId5" Type="http://schemas.openxmlformats.org/officeDocument/2006/relationships/image" Target="../media/image1.png"/><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9.jpeg"/><Relationship Id="rId1" Type="http://schemas.openxmlformats.org/officeDocument/2006/relationships/slideLayout" Target="../slideLayouts/slideLayout4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99.emf"/><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image" Target="../media/image98.png"/><Relationship Id="rId16"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s>
</file>

<file path=ppt/slides/_rels/slide3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jpeg"/><Relationship Id="rId18" Type="http://schemas.openxmlformats.org/officeDocument/2006/relationships/image" Target="../media/image130.jpeg"/><Relationship Id="rId26" Type="http://schemas.openxmlformats.org/officeDocument/2006/relationships/image" Target="../media/image136.png"/><Relationship Id="rId3" Type="http://schemas.openxmlformats.org/officeDocument/2006/relationships/image" Target="../media/image115.png"/><Relationship Id="rId21" Type="http://schemas.openxmlformats.org/officeDocument/2006/relationships/image" Target="../media/image133.png"/><Relationship Id="rId34" Type="http://schemas.openxmlformats.org/officeDocument/2006/relationships/image" Target="../media/image143.png"/><Relationship Id="rId7" Type="http://schemas.openxmlformats.org/officeDocument/2006/relationships/image" Target="../media/image119.jpe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5.png"/><Relationship Id="rId33" Type="http://schemas.openxmlformats.org/officeDocument/2006/relationships/image" Target="../media/image142.jpeg"/><Relationship Id="rId2" Type="http://schemas.openxmlformats.org/officeDocument/2006/relationships/notesSlide" Target="../notesSlides/notesSlide30.xml"/><Relationship Id="rId16" Type="http://schemas.openxmlformats.org/officeDocument/2006/relationships/image" Target="../media/image128.png"/><Relationship Id="rId20" Type="http://schemas.openxmlformats.org/officeDocument/2006/relationships/image" Target="../media/image132.jpeg"/><Relationship Id="rId29"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18.jpeg"/><Relationship Id="rId11" Type="http://schemas.openxmlformats.org/officeDocument/2006/relationships/image" Target="../media/image123.png"/><Relationship Id="rId24" Type="http://schemas.openxmlformats.org/officeDocument/2006/relationships/image" Target="../media/image134.png"/><Relationship Id="rId32" Type="http://schemas.openxmlformats.org/officeDocument/2006/relationships/image" Target="../media/image141.png"/><Relationship Id="rId5" Type="http://schemas.openxmlformats.org/officeDocument/2006/relationships/image" Target="../media/image117.jpeg"/><Relationship Id="rId15" Type="http://schemas.openxmlformats.org/officeDocument/2006/relationships/image" Target="../media/image127.png"/><Relationship Id="rId23" Type="http://schemas.openxmlformats.org/officeDocument/2006/relationships/image" Target="../media/image102.png"/><Relationship Id="rId28" Type="http://schemas.openxmlformats.org/officeDocument/2006/relationships/image" Target="../media/image138.jpeg"/><Relationship Id="rId10" Type="http://schemas.openxmlformats.org/officeDocument/2006/relationships/image" Target="../media/image122.png"/><Relationship Id="rId19" Type="http://schemas.openxmlformats.org/officeDocument/2006/relationships/image" Target="../media/image131.jpeg"/><Relationship Id="rId31" Type="http://schemas.openxmlformats.org/officeDocument/2006/relationships/image" Target="../media/image140.png"/><Relationship Id="rId4" Type="http://schemas.openxmlformats.org/officeDocument/2006/relationships/image" Target="../media/image116.jpe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01.png"/><Relationship Id="rId27" Type="http://schemas.openxmlformats.org/officeDocument/2006/relationships/image" Target="../media/image137.png"/><Relationship Id="rId30" Type="http://schemas.openxmlformats.org/officeDocument/2006/relationships/image" Target="../media/image139.png"/><Relationship Id="rId35" Type="http://schemas.openxmlformats.org/officeDocument/2006/relationships/image" Target="../media/image144.png"/></Relationships>
</file>

<file path=ppt/slides/_rels/slide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9.xml"/><Relationship Id="rId4" Type="http://schemas.openxmlformats.org/officeDocument/2006/relationships/image" Target="../media/image149.png"/></Relationships>
</file>

<file path=ppt/slides/_rels/slide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161.png"/></Relationships>
</file>

<file path=ppt/slides/_rels/slide49.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86.xml"/><Relationship Id="rId4" Type="http://schemas.openxmlformats.org/officeDocument/2006/relationships/image" Target="../media/image164.png"/></Relationships>
</file>

<file path=ppt/slides/_rels/slide5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18.vml"/><Relationship Id="rId5" Type="http://schemas.openxmlformats.org/officeDocument/2006/relationships/image" Target="../media/image1.png"/><Relationship Id="rId4" Type="http://schemas.openxmlformats.org/officeDocument/2006/relationships/oleObject" Target="../embeddings/oleObject1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vmlDrawing" Target="../drawings/vmlDrawing19.vml"/><Relationship Id="rId6" Type="http://schemas.openxmlformats.org/officeDocument/2006/relationships/image" Target="../media/image166.png"/><Relationship Id="rId5" Type="http://schemas.openxmlformats.org/officeDocument/2006/relationships/image" Target="../media/image1.png"/><Relationship Id="rId4" Type="http://schemas.openxmlformats.org/officeDocument/2006/relationships/oleObject" Target="../embeddings/oleObject13.bin"/></Relationships>
</file>

<file path=ppt/slides/_rels/slide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14.xml"/><Relationship Id="rId5" Type="http://schemas.openxmlformats.org/officeDocument/2006/relationships/image" Target="../media/image170.png"/><Relationship Id="rId4" Type="http://schemas.openxmlformats.org/officeDocument/2006/relationships/image" Target="../media/image16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3.jpe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9.png"/><Relationship Id="rId21" Type="http://schemas.openxmlformats.org/officeDocument/2006/relationships/image" Target="../media/image49.png"/><Relationship Id="rId7" Type="http://schemas.openxmlformats.org/officeDocument/2006/relationships/diagramColors" Target="../diagrams/colors1.xml"/><Relationship Id="rId12" Type="http://schemas.openxmlformats.org/officeDocument/2006/relationships/image" Target="../media/image35.jpeg"/><Relationship Id="rId17" Type="http://schemas.openxmlformats.org/officeDocument/2006/relationships/image" Target="../media/image45.png"/><Relationship Id="rId2" Type="http://schemas.openxmlformats.org/officeDocument/2006/relationships/image" Target="../media/image38.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diagramQuickStyle" Target="../diagrams/quickStyle1.xml"/><Relationship Id="rId11" Type="http://schemas.openxmlformats.org/officeDocument/2006/relationships/image" Target="../media/image32.png"/><Relationship Id="rId5" Type="http://schemas.openxmlformats.org/officeDocument/2006/relationships/diagramLayout" Target="../diagrams/layout1.xml"/><Relationship Id="rId15" Type="http://schemas.openxmlformats.org/officeDocument/2006/relationships/image" Target="../media/image43.png"/><Relationship Id="rId10" Type="http://schemas.openxmlformats.org/officeDocument/2006/relationships/image" Target="../media/image31.png"/><Relationship Id="rId19" Type="http://schemas.openxmlformats.org/officeDocument/2006/relationships/image" Target="../media/image47.png"/><Relationship Id="rId4" Type="http://schemas.openxmlformats.org/officeDocument/2006/relationships/diagramData" Target="../diagrams/data1.xml"/><Relationship Id="rId9" Type="http://schemas.openxmlformats.org/officeDocument/2006/relationships/image" Target="../media/image40.jpeg"/><Relationship Id="rId14" Type="http://schemas.openxmlformats.org/officeDocument/2006/relationships/image" Target="../media/image42.png"/></Relationships>
</file>

<file path=ppt/slides/_rels/slide7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3.xml"/><Relationship Id="rId5" Type="http://schemas.openxmlformats.org/officeDocument/2006/relationships/image" Target="../media/image189.png"/><Relationship Id="rId4" Type="http://schemas.openxmlformats.org/officeDocument/2006/relationships/image" Target="../media/image1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91.png"/></Relationships>
</file>

<file path=ppt/slides/_rels/slide7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image" Target="../media/image194.png"/><Relationship Id="rId4" Type="http://schemas.openxmlformats.org/officeDocument/2006/relationships/image" Target="../media/image193.png"/></Relationships>
</file>

<file path=ppt/slides/_rels/slide7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image" Target="../media/image201.jpeg"/><Relationship Id="rId3" Type="http://schemas.openxmlformats.org/officeDocument/2006/relationships/image" Target="../media/image196.jpeg"/><Relationship Id="rId7" Type="http://schemas.openxmlformats.org/officeDocument/2006/relationships/image" Target="../media/image200.jpe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199.jpeg"/><Relationship Id="rId5" Type="http://schemas.openxmlformats.org/officeDocument/2006/relationships/image" Target="../media/image198.jpeg"/><Relationship Id="rId10" Type="http://schemas.openxmlformats.org/officeDocument/2006/relationships/image" Target="../media/image203.jpeg"/><Relationship Id="rId4" Type="http://schemas.openxmlformats.org/officeDocument/2006/relationships/image" Target="../media/image197.png"/><Relationship Id="rId9" Type="http://schemas.openxmlformats.org/officeDocument/2006/relationships/image" Target="../media/image202.png"/></Relationships>
</file>

<file path=ppt/slides/_rels/slide7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197.png"/><Relationship Id="rId5" Type="http://schemas.openxmlformats.org/officeDocument/2006/relationships/image" Target="../media/image206.png"/><Relationship Id="rId4" Type="http://schemas.openxmlformats.org/officeDocument/2006/relationships/image" Target="../media/image205.png"/></Relationships>
</file>

<file path=ppt/slides/_rels/slide7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19.xml"/><Relationship Id="rId4" Type="http://schemas.openxmlformats.org/officeDocument/2006/relationships/image" Target="../media/image209.jpg"/></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image" Target="../media/image212.jpg"/><Relationship Id="rId4" Type="http://schemas.openxmlformats.org/officeDocument/2006/relationships/image" Target="../media/image211.jpg"/></Relationships>
</file>

<file path=ppt/slides/_rels/slide81.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21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image" Target="../media/image215.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png"/><Relationship Id="rId1" Type="http://schemas.openxmlformats.org/officeDocument/2006/relationships/slideLayout" Target="../slideLayouts/slideLayout14.xml"/><Relationship Id="rId5" Type="http://schemas.openxmlformats.org/officeDocument/2006/relationships/image" Target="../media/image219.png"/><Relationship Id="rId4" Type="http://schemas.openxmlformats.org/officeDocument/2006/relationships/image" Target="../media/image195.png"/></Relationships>
</file>

<file path=ppt/slides/_rels/slide86.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22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8.xml"/></Relationships>
</file>

<file path=ppt/slides/_rels/slide88.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png"/><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hyperlink" Target="http://www.microsoft.com/en-au/server-cloud/products/sql-server/" TargetMode="External"/><Relationship Id="rId2" Type="http://schemas.openxmlformats.org/officeDocument/2006/relationships/image" Target="../media/image224.png"/><Relationship Id="rId1" Type="http://schemas.openxmlformats.org/officeDocument/2006/relationships/slideLayout" Target="../slideLayouts/slideLayout49.xml"/><Relationship Id="rId6" Type="http://schemas.openxmlformats.org/officeDocument/2006/relationships/hyperlink" Target="https://www.sqlite.org/" TargetMode="External"/><Relationship Id="rId5" Type="http://schemas.openxmlformats.org/officeDocument/2006/relationships/hyperlink" Target="http://www.postgresql.org/" TargetMode="External"/><Relationship Id="rId4" Type="http://schemas.openxmlformats.org/officeDocument/2006/relationships/hyperlink" Target="https://www.mysql.com/"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en.wikipedia.org/wiki/Rollback_(data_management)#Cascading_rollback" TargetMode="External"/><Relationship Id="rId2" Type="http://schemas.openxmlformats.org/officeDocument/2006/relationships/hyperlink" Target="http://en.wikipedia.org/wiki/Data_integrity" TargetMode="External"/><Relationship Id="rId1" Type="http://schemas.openxmlformats.org/officeDocument/2006/relationships/slideLayout" Target="../slideLayouts/slideLayout49.xml"/><Relationship Id="rId4" Type="http://schemas.openxmlformats.org/officeDocument/2006/relationships/hyperlink" Target="http://en.wikipedia.org/wiki/Database_trigger"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couchdb.apache.org/" TargetMode="External"/><Relationship Id="rId2" Type="http://schemas.openxmlformats.org/officeDocument/2006/relationships/hyperlink" Target="https://www.mongodb.org/" TargetMode="External"/><Relationship Id="rId1" Type="http://schemas.openxmlformats.org/officeDocument/2006/relationships/slideLayout" Target="../slideLayouts/slideLayout49.xml"/><Relationship Id="rId4" Type="http://schemas.openxmlformats.org/officeDocument/2006/relationships/hyperlink" Target="http://neo4j.com/"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4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06B5D15-3FE9-40C1-8860-367D36576A28}"/>
              </a:ext>
            </a:extLst>
          </p:cNvPr>
          <p:cNvSpPr>
            <a:spLocks noChangeArrowheads="1"/>
          </p:cNvSpPr>
          <p:nvPr/>
        </p:nvSpPr>
        <p:spPr bwMode="auto">
          <a:xfrm>
            <a:off x="0" y="6112946"/>
            <a:ext cx="9144000" cy="844446"/>
          </a:xfrm>
          <a:prstGeom prst="rect">
            <a:avLst/>
          </a:prstGeom>
          <a:noFill/>
          <a:ln w="9525">
            <a:noFill/>
            <a:miter lim="800000"/>
            <a:headEnd/>
            <a:tailEnd/>
          </a:ln>
          <a:effectLst/>
        </p:spPr>
        <p:txBody>
          <a:bodyPr/>
          <a:lstStyle/>
          <a:p>
            <a:r>
              <a:rPr lang="en-US" sz="2400" dirty="0">
                <a:solidFill>
                  <a:schemeClr val="tx1"/>
                </a:solidFill>
              </a:rPr>
              <a:t>Taufik Sutanto</a:t>
            </a:r>
          </a:p>
          <a:p>
            <a:r>
              <a:rPr lang="en-US" sz="2400" dirty="0">
                <a:solidFill>
                  <a:schemeClr val="tx1"/>
                </a:solidFill>
              </a:rPr>
              <a:t>https://tau-data.id</a:t>
            </a:r>
          </a:p>
        </p:txBody>
      </p:sp>
      <p:sp>
        <p:nvSpPr>
          <p:cNvPr id="12" name="TextBox 11">
            <a:extLst>
              <a:ext uri="{FF2B5EF4-FFF2-40B4-BE49-F238E27FC236}">
                <a16:creationId xmlns:a16="http://schemas.microsoft.com/office/drawing/2014/main" id="{0C8DFA16-51A6-4696-91E5-AC181EBC1F9F}"/>
              </a:ext>
            </a:extLst>
          </p:cNvPr>
          <p:cNvSpPr txBox="1"/>
          <p:nvPr/>
        </p:nvSpPr>
        <p:spPr>
          <a:xfrm>
            <a:off x="6350" y="2492896"/>
            <a:ext cx="9137650" cy="1569660"/>
          </a:xfrm>
          <a:prstGeom prst="rect">
            <a:avLst/>
          </a:prstGeom>
          <a:noFill/>
          <a:effectLst>
            <a:glow rad="101600">
              <a:srgbClr val="5B9BD5">
                <a:satMod val="175000"/>
                <a:alpha val="40000"/>
              </a:srgbClr>
            </a:glo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4800" kern="0" dirty="0" err="1">
                <a:ln w="9000" cmpd="sng">
                  <a:solidFill>
                    <a:srgbClr val="060BC6"/>
                  </a:solidFill>
                  <a:prstDash val="solid"/>
                </a:ln>
                <a:solidFill>
                  <a:srgbClr val="FFC000"/>
                </a:solidFill>
                <a:effectLst>
                  <a:reflection blurRad="12700" stA="28000" endPos="45000" dist="1000" dir="5400000" sy="-100000" algn="bl" rotWithShape="0"/>
                </a:effectLst>
              </a:rPr>
              <a:t>Pendahuluan</a:t>
            </a:r>
            <a:r>
              <a:rPr lang="en-US" sz="4800" kern="0" dirty="0">
                <a:ln w="9000" cmpd="sng">
                  <a:solidFill>
                    <a:srgbClr val="060BC6"/>
                  </a:solidFill>
                  <a:prstDash val="solid"/>
                </a:ln>
                <a:solidFill>
                  <a:srgbClr val="FFC000"/>
                </a:solidFill>
                <a:effectLst>
                  <a:reflection blurRad="12700" stA="28000" endPos="45000" dist="1000" dir="5400000" sy="-100000" algn="bl" rotWithShape="0"/>
                </a:effectLst>
              </a:rPr>
              <a:t> Data Science </a:t>
            </a:r>
          </a:p>
          <a:p>
            <a:pPr marL="0" marR="0" lvl="0" indent="0" defTabSz="914400" eaLnBrk="1" fontAlgn="auto" latinLnBrk="0" hangingPunct="1">
              <a:lnSpc>
                <a:spcPct val="100000"/>
              </a:lnSpc>
              <a:spcBef>
                <a:spcPts val="0"/>
              </a:spcBef>
              <a:spcAft>
                <a:spcPts val="0"/>
              </a:spcAft>
              <a:buClrTx/>
              <a:buSzTx/>
              <a:buFontTx/>
              <a:buNone/>
              <a:tabLst/>
              <a:defRPr/>
            </a:pPr>
            <a:r>
              <a:rPr lang="en-US" sz="4800" kern="0" dirty="0">
                <a:ln w="9000" cmpd="sng">
                  <a:solidFill>
                    <a:srgbClr val="060BC6"/>
                  </a:solidFill>
                  <a:prstDash val="solid"/>
                </a:ln>
                <a:solidFill>
                  <a:srgbClr val="FFC000"/>
                </a:solidFill>
                <a:effectLst>
                  <a:reflection blurRad="12700" stA="28000" endPos="45000" dist="1000" dir="5400000" sy="-100000" algn="bl" rotWithShape="0"/>
                </a:effectLst>
              </a:rPr>
              <a:t>dan Big Data</a:t>
            </a:r>
          </a:p>
        </p:txBody>
      </p:sp>
      <p:sp>
        <p:nvSpPr>
          <p:cNvPr id="7" name="TextBox 6">
            <a:extLst>
              <a:ext uri="{FF2B5EF4-FFF2-40B4-BE49-F238E27FC236}">
                <a16:creationId xmlns:a16="http://schemas.microsoft.com/office/drawing/2014/main" id="{0E5228B9-D20F-4185-A1B6-E7441F59A3F6}"/>
              </a:ext>
            </a:extLst>
          </p:cNvPr>
          <p:cNvSpPr txBox="1"/>
          <p:nvPr/>
        </p:nvSpPr>
        <p:spPr>
          <a:xfrm>
            <a:off x="1416251" y="407566"/>
            <a:ext cx="6310415" cy="1200329"/>
          </a:xfrm>
          <a:prstGeom prst="rect">
            <a:avLst/>
          </a:prstGeom>
          <a:noFill/>
        </p:spPr>
        <p:txBody>
          <a:bodyPr wrap="square" rtlCol="0">
            <a:spAutoFit/>
          </a:bodyPr>
          <a:lstStyle/>
          <a:p>
            <a:r>
              <a:rPr lang="en-AU" sz="3200" dirty="0" err="1">
                <a:solidFill>
                  <a:srgbClr val="006600"/>
                </a:solidFill>
              </a:rPr>
              <a:t>Universitas</a:t>
            </a:r>
            <a:r>
              <a:rPr lang="en-AU" sz="3200" dirty="0">
                <a:solidFill>
                  <a:srgbClr val="006600"/>
                </a:solidFill>
              </a:rPr>
              <a:t> Muslim Indonesia</a:t>
            </a:r>
            <a:endParaRPr lang="en-AU" sz="1600" dirty="0">
              <a:solidFill>
                <a:srgbClr val="006600"/>
              </a:solidFill>
            </a:endParaRPr>
          </a:p>
          <a:p>
            <a:r>
              <a:rPr lang="en-AU" sz="2000" dirty="0" err="1">
                <a:solidFill>
                  <a:srgbClr val="060BC6"/>
                </a:solidFill>
              </a:rPr>
              <a:t>Fakultas</a:t>
            </a:r>
            <a:r>
              <a:rPr lang="en-AU" sz="2000" dirty="0">
                <a:solidFill>
                  <a:srgbClr val="060BC6"/>
                </a:solidFill>
              </a:rPr>
              <a:t> </a:t>
            </a:r>
            <a:r>
              <a:rPr lang="en-AU" sz="2000" dirty="0" err="1">
                <a:solidFill>
                  <a:srgbClr val="060BC6"/>
                </a:solidFill>
              </a:rPr>
              <a:t>Ilmu</a:t>
            </a:r>
            <a:r>
              <a:rPr lang="en-AU" sz="2000" dirty="0">
                <a:solidFill>
                  <a:srgbClr val="060BC6"/>
                </a:solidFill>
              </a:rPr>
              <a:t> </a:t>
            </a:r>
            <a:r>
              <a:rPr lang="en-AU" sz="2000" dirty="0" err="1">
                <a:solidFill>
                  <a:srgbClr val="060BC6"/>
                </a:solidFill>
              </a:rPr>
              <a:t>Komputer</a:t>
            </a:r>
            <a:endParaRPr lang="en-AU" sz="2000" dirty="0">
              <a:solidFill>
                <a:schemeClr val="tx1"/>
              </a:solidFill>
            </a:endParaRPr>
          </a:p>
          <a:p>
            <a:r>
              <a:rPr lang="en-AU" sz="2000" dirty="0">
                <a:solidFill>
                  <a:schemeClr val="tx1"/>
                </a:solidFill>
              </a:rPr>
              <a:t>Makassar, 27-31 </a:t>
            </a:r>
            <a:r>
              <a:rPr lang="en-AU" sz="2000" dirty="0" err="1">
                <a:solidFill>
                  <a:schemeClr val="tx1"/>
                </a:solidFill>
              </a:rPr>
              <a:t>Januari</a:t>
            </a:r>
            <a:r>
              <a:rPr lang="en-AU" sz="2000" dirty="0">
                <a:solidFill>
                  <a:schemeClr val="tx1"/>
                </a:solidFill>
              </a:rPr>
              <a:t> 2020</a:t>
            </a:r>
          </a:p>
        </p:txBody>
      </p:sp>
      <p:grpSp>
        <p:nvGrpSpPr>
          <p:cNvPr id="16" name="Group 15">
            <a:extLst>
              <a:ext uri="{FF2B5EF4-FFF2-40B4-BE49-F238E27FC236}">
                <a16:creationId xmlns:a16="http://schemas.microsoft.com/office/drawing/2014/main" id="{B534A309-2216-422C-B009-3601674B4DFF}"/>
              </a:ext>
            </a:extLst>
          </p:cNvPr>
          <p:cNvGrpSpPr/>
          <p:nvPr/>
        </p:nvGrpSpPr>
        <p:grpSpPr>
          <a:xfrm>
            <a:off x="-13355" y="4581128"/>
            <a:ext cx="9157355" cy="1558085"/>
            <a:chOff x="-13355" y="4031155"/>
            <a:chExt cx="9157355" cy="1558085"/>
          </a:xfrm>
        </p:grpSpPr>
        <p:pic>
          <p:nvPicPr>
            <p:cNvPr id="17" name="Picture 16">
              <a:extLst>
                <a:ext uri="{FF2B5EF4-FFF2-40B4-BE49-F238E27FC236}">
                  <a16:creationId xmlns:a16="http://schemas.microsoft.com/office/drawing/2014/main" id="{51EF31A8-79D9-4AB1-8CF5-684B180034B9}"/>
                </a:ext>
              </a:extLst>
            </p:cNvPr>
            <p:cNvPicPr>
              <a:picLocks noChangeAspect="1"/>
            </p:cNvPicPr>
            <p:nvPr/>
          </p:nvPicPr>
          <p:blipFill>
            <a:blip r:embed="rId3"/>
            <a:stretch>
              <a:fillRect/>
            </a:stretch>
          </p:blipFill>
          <p:spPr>
            <a:xfrm>
              <a:off x="6894082" y="4037537"/>
              <a:ext cx="2249918" cy="1520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5AB01516-4885-49C0-8A0E-7F9751D994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3848" y="4068086"/>
              <a:ext cx="1512169" cy="1488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044CC2C0-0FB8-4616-A75D-14D9D03C83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16016" y="4068087"/>
              <a:ext cx="2178066" cy="152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Content Placeholder 5">
              <a:extLst>
                <a:ext uri="{FF2B5EF4-FFF2-40B4-BE49-F238E27FC236}">
                  <a16:creationId xmlns:a16="http://schemas.microsoft.com/office/drawing/2014/main" id="{F4D14A69-9E22-415A-BF7E-92981B7891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white">
            <a:xfrm>
              <a:off x="-13355" y="4068086"/>
              <a:ext cx="1652158" cy="152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13">
              <a:extLst>
                <a:ext uri="{FF2B5EF4-FFF2-40B4-BE49-F238E27FC236}">
                  <a16:creationId xmlns:a16="http://schemas.microsoft.com/office/drawing/2014/main" id="{9CB6A765-66B9-467A-9539-A9B95E833DD5}"/>
                </a:ext>
              </a:extLst>
            </p:cNvPr>
            <p:cNvPicPr/>
            <p:nvPr/>
          </p:nvPicPr>
          <p:blipFill>
            <a:blip r:embed="rId7"/>
            <a:stretch/>
          </p:blipFill>
          <p:spPr>
            <a:xfrm>
              <a:off x="1665241" y="4031155"/>
              <a:ext cx="1512169" cy="1520564"/>
            </a:xfrm>
            <a:prstGeom prst="rect">
              <a:avLst/>
            </a:prstGeom>
            <a:ln>
              <a:noFill/>
            </a:ln>
            <a:effectLst>
              <a:reflection blurRad="12700" stA="38000" endPos="28000" dist="5000" dir="5400000" sy="-100000" algn="bl" rotWithShape="0"/>
            </a:effectLst>
          </p:spPr>
        </p:pic>
      </p:grpSp>
      <p:grpSp>
        <p:nvGrpSpPr>
          <p:cNvPr id="22" name="Group 21">
            <a:extLst>
              <a:ext uri="{FF2B5EF4-FFF2-40B4-BE49-F238E27FC236}">
                <a16:creationId xmlns:a16="http://schemas.microsoft.com/office/drawing/2014/main" id="{8DF12EAF-F18C-4340-A5B9-4E1C0AF4A652}"/>
              </a:ext>
            </a:extLst>
          </p:cNvPr>
          <p:cNvGrpSpPr/>
          <p:nvPr/>
        </p:nvGrpSpPr>
        <p:grpSpPr>
          <a:xfrm>
            <a:off x="7164288" y="84997"/>
            <a:ext cx="1914695" cy="967739"/>
            <a:chOff x="7240376" y="24627"/>
            <a:chExt cx="1914695" cy="967739"/>
          </a:xfrm>
        </p:grpSpPr>
        <p:pic>
          <p:nvPicPr>
            <p:cNvPr id="23" name="Picture 22">
              <a:extLst>
                <a:ext uri="{FF2B5EF4-FFF2-40B4-BE49-F238E27FC236}">
                  <a16:creationId xmlns:a16="http://schemas.microsoft.com/office/drawing/2014/main" id="{938EBA2A-6AC1-4B27-ABA5-433932752C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0376" y="24627"/>
              <a:ext cx="1914695" cy="382939"/>
            </a:xfrm>
            <a:prstGeom prst="rect">
              <a:avLst/>
            </a:prstGeom>
          </p:spPr>
        </p:pic>
        <p:sp>
          <p:nvSpPr>
            <p:cNvPr id="24" name="TextBox 23">
              <a:extLst>
                <a:ext uri="{FF2B5EF4-FFF2-40B4-BE49-F238E27FC236}">
                  <a16:creationId xmlns:a16="http://schemas.microsoft.com/office/drawing/2014/main" id="{BA907D22-68F7-4846-87B7-C11A85528280}"/>
                </a:ext>
              </a:extLst>
            </p:cNvPr>
            <p:cNvSpPr txBox="1"/>
            <p:nvPr/>
          </p:nvSpPr>
          <p:spPr>
            <a:xfrm>
              <a:off x="7240376" y="346035"/>
              <a:ext cx="1887465" cy="646331"/>
            </a:xfrm>
            <a:prstGeom prst="rect">
              <a:avLst/>
            </a:prstGeom>
            <a:noFill/>
          </p:spPr>
          <p:txBody>
            <a:bodyPr wrap="square" rtlCol="0">
              <a:spAutoFit/>
            </a:bodyPr>
            <a:lstStyle/>
            <a:p>
              <a:pPr algn="ctr"/>
              <a:r>
                <a:rPr lang="en-US" sz="1200" b="0" i="1" dirty="0">
                  <a:solidFill>
                    <a:srgbClr val="000099"/>
                  </a:solidFill>
                  <a:latin typeface="Monotype Corsiva" panose="03010101010201010101" pitchFamily="66" charset="0"/>
                </a:rPr>
                <a:t>“Your partner in </a:t>
              </a:r>
              <a:br>
                <a:rPr lang="en-US" sz="1200" b="0" i="1" dirty="0">
                  <a:solidFill>
                    <a:srgbClr val="000099"/>
                  </a:solidFill>
                  <a:latin typeface="Monotype Corsiva" panose="03010101010201010101" pitchFamily="66" charset="0"/>
                </a:rPr>
              </a:br>
              <a:r>
                <a:rPr lang="en-US" sz="1200" b="0" i="1" dirty="0">
                  <a:solidFill>
                    <a:srgbClr val="000099"/>
                  </a:solidFill>
                  <a:latin typeface="Monotype Corsiva" panose="03010101010201010101" pitchFamily="66" charset="0"/>
                </a:rPr>
                <a:t>data solution, research, &amp; education”</a:t>
              </a:r>
            </a:p>
          </p:txBody>
        </p:sp>
      </p:grpSp>
      <p:pic>
        <p:nvPicPr>
          <p:cNvPr id="4" name="Picture 3">
            <a:extLst>
              <a:ext uri="{FF2B5EF4-FFF2-40B4-BE49-F238E27FC236}">
                <a16:creationId xmlns:a16="http://schemas.microsoft.com/office/drawing/2014/main" id="{80FBA41D-077F-4762-A8D4-E9DBFCD3D1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355" y="0"/>
            <a:ext cx="1319075" cy="1484784"/>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D7D3A90F-2FC8-438D-BB53-10DC8F454249}"/>
              </a:ext>
            </a:extLst>
          </p:cNvPr>
          <p:cNvPicPr>
            <a:picLocks noGrp="1" noChangeAspect="1"/>
          </p:cNvPicPr>
          <p:nvPr>
            <p:ph idx="1"/>
          </p:nvPr>
        </p:nvPicPr>
        <p:blipFill rotWithShape="1">
          <a:blip r:embed="rId2"/>
          <a:srcRect l="9043" t="15335" r="4079" b="15162"/>
          <a:stretch/>
        </p:blipFill>
        <p:spPr>
          <a:xfrm>
            <a:off x="1262347" y="823938"/>
            <a:ext cx="6982061" cy="4189238"/>
          </a:xfrm>
          <a:prstGeom prst="rect">
            <a:avLst/>
          </a:prstGeom>
        </p:spPr>
      </p:pic>
      <p:pic>
        <p:nvPicPr>
          <p:cNvPr id="18" name="Picture 2" descr="Related image">
            <a:extLst>
              <a:ext uri="{FF2B5EF4-FFF2-40B4-BE49-F238E27FC236}">
                <a16:creationId xmlns:a16="http://schemas.microsoft.com/office/drawing/2014/main" id="{F8835E69-5179-4229-A6AD-B53425647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89" t="3999" r="16178" b="3752"/>
          <a:stretch/>
        </p:blipFill>
        <p:spPr bwMode="auto">
          <a:xfrm>
            <a:off x="2627784" y="4892390"/>
            <a:ext cx="4154050" cy="194421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74315C22-7520-4594-A972-3251CCD8A65A}"/>
              </a:ext>
            </a:extLst>
          </p:cNvPr>
          <p:cNvSpPr txBox="1"/>
          <p:nvPr/>
        </p:nvSpPr>
        <p:spPr>
          <a:xfrm>
            <a:off x="144016" y="-171400"/>
            <a:ext cx="8820472" cy="132343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Sumber</a:t>
            </a:r>
            <a:r>
              <a:rPr kumimoji="0" lang="id-ID" sz="8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Data</a:t>
            </a:r>
            <a:endParaRPr kumimoji="0" lang="en-US" sz="8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3174148134"/>
      </p:ext>
    </p:extLst>
  </p:cSld>
  <p:clrMapOvr>
    <a:masterClrMapping/>
  </p:clrMapOvr>
  <p:transition spd="slow">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191441" y="4081090"/>
            <a:ext cx="1774494" cy="1774494"/>
          </a:xfrm>
          <a:prstGeom prst="rect">
            <a:avLst/>
          </a:prstGeom>
        </p:spPr>
      </p:pic>
      <p:sp>
        <p:nvSpPr>
          <p:cNvPr id="2" name="Title 1"/>
          <p:cNvSpPr>
            <a:spLocks noGrp="1"/>
          </p:cNvSpPr>
          <p:nvPr>
            <p:ph type="title"/>
          </p:nvPr>
        </p:nvSpPr>
        <p:spPr>
          <a:xfrm>
            <a:off x="0" y="-27384"/>
            <a:ext cx="9144000" cy="1076955"/>
          </a:xfrm>
        </p:spPr>
        <p:txBody>
          <a:bodyPr>
            <a:normAutofit fontScale="90000"/>
          </a:bodyPr>
          <a:lstStyle/>
          <a:p>
            <a:pPr algn="ctr"/>
            <a:r>
              <a:rPr lang="en-AU" sz="3600" b="1" dirty="0">
                <a:solidFill>
                  <a:srgbClr val="060BC6"/>
                </a:solidFill>
              </a:rPr>
              <a:t>Unlike how conventional statistics is done,</a:t>
            </a:r>
            <a:br>
              <a:rPr lang="en-AU" sz="3600" b="1" dirty="0">
                <a:solidFill>
                  <a:srgbClr val="060BC6"/>
                </a:solidFill>
              </a:rPr>
            </a:br>
            <a:r>
              <a:rPr lang="en-AU" sz="3600" b="1" dirty="0">
                <a:solidFill>
                  <a:srgbClr val="060BC6"/>
                </a:solidFill>
              </a:rPr>
              <a:t>Big data technology is specific to an application(s)</a:t>
            </a:r>
          </a:p>
        </p:txBody>
      </p:sp>
      <p:pic>
        <p:nvPicPr>
          <p:cNvPr id="4" name="Content Placeholder 3"/>
          <p:cNvPicPr>
            <a:picLocks noGrp="1" noChangeAspect="1"/>
          </p:cNvPicPr>
          <p:nvPr>
            <p:ph idx="1"/>
          </p:nvPr>
        </p:nvPicPr>
        <p:blipFill>
          <a:blip r:embed="rId4"/>
          <a:stretch>
            <a:fillRect/>
          </a:stretch>
        </p:blipFill>
        <p:spPr>
          <a:xfrm>
            <a:off x="271221" y="1484931"/>
            <a:ext cx="1221023" cy="995822"/>
          </a:xfrm>
          <a:prstGeom prst="rect">
            <a:avLst/>
          </a:prstGeom>
        </p:spPr>
      </p:pic>
      <p:sp>
        <p:nvSpPr>
          <p:cNvPr id="5" name="Rectangle 4"/>
          <p:cNvSpPr/>
          <p:nvPr/>
        </p:nvSpPr>
        <p:spPr>
          <a:xfrm>
            <a:off x="202542" y="2480753"/>
            <a:ext cx="1596325"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000" b="1" i="0" u="none" strike="noStrike" kern="1200" cap="none" spc="0" normalizeH="0" baseline="0" noProof="0" dirty="0">
                <a:ln>
                  <a:noFill/>
                </a:ln>
                <a:solidFill>
                  <a:prstClr val="white"/>
                </a:solidFill>
                <a:effectLst/>
                <a:uLnTx/>
                <a:uFillTx/>
                <a:latin typeface="Arial" charset="0"/>
                <a:ea typeface="굴림" pitchFamily="50" charset="-127"/>
                <a:cs typeface="+mn-cs"/>
                <a:hlinkClick r:id="rId5"/>
              </a:rPr>
              <a:t>https://www.edureka.co/blog/5+Reasons-when-to-use-and-not-to-use-hadoop/</a:t>
            </a:r>
            <a:r>
              <a:rPr kumimoji="0" lang="en-AU" sz="1000" b="1" i="0" u="none" strike="noStrike" kern="1200" cap="none" spc="0" normalizeH="0" baseline="0" noProof="0" dirty="0">
                <a:ln>
                  <a:noFill/>
                </a:ln>
                <a:solidFill>
                  <a:prstClr val="white"/>
                </a:solidFill>
                <a:effectLst/>
                <a:uLnTx/>
                <a:uFillTx/>
                <a:latin typeface="Arial" charset="0"/>
                <a:ea typeface="굴림" pitchFamily="50" charset="-127"/>
                <a:cs typeface="+mn-cs"/>
              </a:rPr>
              <a:t> </a:t>
            </a:r>
          </a:p>
        </p:txBody>
      </p:sp>
      <p:pic>
        <p:nvPicPr>
          <p:cNvPr id="6" name="Picture 5"/>
          <p:cNvPicPr>
            <a:picLocks noChangeAspect="1"/>
          </p:cNvPicPr>
          <p:nvPr/>
        </p:nvPicPr>
        <p:blipFill>
          <a:blip r:embed="rId6"/>
          <a:stretch>
            <a:fillRect/>
          </a:stretch>
        </p:blipFill>
        <p:spPr>
          <a:xfrm>
            <a:off x="1674882" y="1697199"/>
            <a:ext cx="1728452" cy="722264"/>
          </a:xfrm>
          <a:prstGeom prst="rect">
            <a:avLst/>
          </a:prstGeom>
        </p:spPr>
      </p:pic>
      <p:sp>
        <p:nvSpPr>
          <p:cNvPr id="7" name="Rectangle 6"/>
          <p:cNvSpPr/>
          <p:nvPr/>
        </p:nvSpPr>
        <p:spPr>
          <a:xfrm>
            <a:off x="1798866" y="2480753"/>
            <a:ext cx="1695012" cy="55399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000" b="1" i="0" u="none" strike="noStrike" kern="1200" cap="none" spc="0" normalizeH="0" baseline="0" noProof="0" dirty="0">
                <a:ln>
                  <a:noFill/>
                </a:ln>
                <a:solidFill>
                  <a:prstClr val="white"/>
                </a:solidFill>
                <a:effectLst/>
                <a:uLnTx/>
                <a:uFillTx/>
                <a:latin typeface="Arial" charset="0"/>
                <a:ea typeface="굴림" pitchFamily="50" charset="-127"/>
                <a:cs typeface="+mn-cs"/>
                <a:hlinkClick r:id="rId7"/>
              </a:rPr>
              <a:t>http://mahout.apache.org/users/basics/algorithms.html</a:t>
            </a:r>
            <a:r>
              <a:rPr kumimoji="0" lang="en-AU" sz="1000" b="1" i="0" u="none" strike="noStrike" kern="1200" cap="none" spc="0" normalizeH="0" baseline="0" noProof="0" dirty="0">
                <a:ln>
                  <a:noFill/>
                </a:ln>
                <a:solidFill>
                  <a:prstClr val="white"/>
                </a:solidFill>
                <a:effectLst/>
                <a:uLnTx/>
                <a:uFillTx/>
                <a:latin typeface="Arial" charset="0"/>
                <a:ea typeface="굴림" pitchFamily="50" charset="-127"/>
                <a:cs typeface="+mn-cs"/>
              </a:rPr>
              <a:t> </a:t>
            </a:r>
          </a:p>
        </p:txBody>
      </p:sp>
      <p:sp>
        <p:nvSpPr>
          <p:cNvPr id="8" name="Content Placeholder 4"/>
          <p:cNvSpPr txBox="1">
            <a:spLocks/>
          </p:cNvSpPr>
          <p:nvPr/>
        </p:nvSpPr>
        <p:spPr>
          <a:xfrm>
            <a:off x="202541" y="3108435"/>
            <a:ext cx="3741778" cy="174737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90000"/>
              </a:lnSpc>
              <a:spcBef>
                <a:spcPts val="0"/>
              </a:spcBef>
              <a:spcAft>
                <a:spcPct val="0"/>
              </a:spcAft>
              <a:buClrTx/>
              <a:buSzTx/>
              <a:buFont typeface="Wingdings" panose="05000000000000000000" pitchFamily="2" charset="2"/>
              <a:buChar char="v"/>
              <a:tabLst/>
              <a:defRPr/>
            </a:pPr>
            <a:r>
              <a:rPr kumimoji="0" lang="en-AU" sz="1600" b="1" i="0" u="none" strike="noStrike" kern="1200" cap="none" spc="0" normalizeH="0" baseline="0" noProof="0" dirty="0">
                <a:ln>
                  <a:noFill/>
                </a:ln>
                <a:solidFill>
                  <a:srgbClr val="FF0000"/>
                </a:solidFill>
                <a:effectLst/>
                <a:uLnTx/>
                <a:uFillTx/>
                <a:latin typeface="Calibri" panose="020F0502020204030204"/>
                <a:ea typeface="+mn-ea"/>
                <a:cs typeface="+mn-cs"/>
                <a:sym typeface="Symbol" panose="05050102010706020507" pitchFamily="18" charset="2"/>
              </a:rPr>
              <a:t>(-)</a:t>
            </a:r>
            <a:r>
              <a:rPr kumimoji="0" lang="en-AU" sz="1600" b="1" i="0" u="none" strike="noStrike" kern="1200" cap="none" spc="0" normalizeH="0" baseline="0" noProof="0" dirty="0">
                <a:ln>
                  <a:noFill/>
                </a:ln>
                <a:solidFill>
                  <a:srgbClr val="0000FF"/>
                </a:solidFill>
                <a:effectLst/>
                <a:uLnTx/>
                <a:uFillTx/>
                <a:latin typeface="Calibri" panose="020F0502020204030204"/>
                <a:ea typeface="+mn-ea"/>
                <a:cs typeface="+mn-cs"/>
                <a:sym typeface="Symbol" panose="05050102010706020507" pitchFamily="18" charset="2"/>
              </a:rPr>
              <a:t> Real-time processing</a:t>
            </a:r>
          </a:p>
          <a:p>
            <a:pPr marL="171450" marR="0" lvl="0" indent="-171450" algn="l" defTabSz="685800" rtl="0" eaLnBrk="1" fontAlgn="base" latinLnBrk="0" hangingPunct="1">
              <a:lnSpc>
                <a:spcPct val="90000"/>
              </a:lnSpc>
              <a:spcBef>
                <a:spcPts val="0"/>
              </a:spcBef>
              <a:spcAft>
                <a:spcPct val="0"/>
              </a:spcAft>
              <a:buClrTx/>
              <a:buSzTx/>
              <a:buFont typeface="Wingdings" panose="05000000000000000000" pitchFamily="2" charset="2"/>
              <a:buChar char="v"/>
              <a:tabLst/>
              <a:defRPr/>
            </a:pPr>
            <a:r>
              <a:rPr kumimoji="0" lang="en-AU" sz="1600" b="1" i="0" u="none" strike="noStrike" kern="1200" cap="none" spc="0" normalizeH="0" baseline="0" noProof="0" dirty="0">
                <a:ln>
                  <a:noFill/>
                </a:ln>
                <a:solidFill>
                  <a:srgbClr val="FF0000"/>
                </a:solidFill>
                <a:effectLst/>
                <a:uLnTx/>
                <a:uFillTx/>
                <a:latin typeface="Calibri" panose="020F0502020204030204"/>
                <a:ea typeface="+mn-ea"/>
                <a:cs typeface="+mn-cs"/>
                <a:sym typeface="Symbol" panose="05050102010706020507" pitchFamily="18" charset="2"/>
              </a:rPr>
              <a:t>(-)</a:t>
            </a:r>
            <a:r>
              <a:rPr kumimoji="0" lang="en-AU" sz="1600" b="1" i="0" u="none" strike="noStrike" kern="1200" cap="none" spc="0" normalizeH="0" baseline="0" noProof="0" dirty="0">
                <a:ln>
                  <a:noFill/>
                </a:ln>
                <a:solidFill>
                  <a:srgbClr val="0000FF"/>
                </a:solidFill>
                <a:effectLst/>
                <a:uLnTx/>
                <a:uFillTx/>
                <a:latin typeface="Calibri" panose="020F0502020204030204"/>
                <a:ea typeface="+mn-ea"/>
                <a:cs typeface="+mn-cs"/>
                <a:sym typeface="Symbol" panose="05050102010706020507" pitchFamily="18" charset="2"/>
              </a:rPr>
              <a:t> Security</a:t>
            </a:r>
          </a:p>
          <a:p>
            <a:pPr marL="171450" marR="0" lvl="0" indent="-171450" algn="l" defTabSz="685800" rtl="0" eaLnBrk="1" fontAlgn="base" latinLnBrk="0" hangingPunct="1">
              <a:lnSpc>
                <a:spcPct val="90000"/>
              </a:lnSpc>
              <a:spcBef>
                <a:spcPts val="0"/>
              </a:spcBef>
              <a:spcAft>
                <a:spcPct val="0"/>
              </a:spcAft>
              <a:buClrTx/>
              <a:buSzTx/>
              <a:buFont typeface="Wingdings" panose="05000000000000000000" pitchFamily="2" charset="2"/>
              <a:buChar char="v"/>
              <a:tabLst/>
              <a:defRPr/>
            </a:pPr>
            <a:r>
              <a:rPr kumimoji="0" lang="en-AU" sz="1600" b="1" i="0" u="none" strike="noStrike" kern="1200" cap="none" spc="0" normalizeH="0" baseline="0" noProof="0" dirty="0">
                <a:ln>
                  <a:noFill/>
                </a:ln>
                <a:solidFill>
                  <a:srgbClr val="FF0000"/>
                </a:solidFill>
                <a:effectLst/>
                <a:uLnTx/>
                <a:uFillTx/>
                <a:latin typeface="Calibri" panose="020F0502020204030204"/>
                <a:ea typeface="+mn-ea"/>
                <a:cs typeface="+mn-cs"/>
                <a:sym typeface="Symbol" panose="05050102010706020507" pitchFamily="18" charset="2"/>
              </a:rPr>
              <a:t>(-)</a:t>
            </a:r>
            <a:r>
              <a:rPr kumimoji="0" lang="en-AU" sz="1600" b="1" i="0" u="none" strike="noStrike" kern="1200" cap="none" spc="0" normalizeH="0" baseline="0" noProof="0" dirty="0">
                <a:ln>
                  <a:noFill/>
                </a:ln>
                <a:solidFill>
                  <a:srgbClr val="0000FF"/>
                </a:solidFill>
                <a:effectLst/>
                <a:uLnTx/>
                <a:uFillTx/>
                <a:latin typeface="Calibri" panose="020F0502020204030204"/>
                <a:ea typeface="+mn-ea"/>
                <a:cs typeface="+mn-cs"/>
                <a:sym typeface="Symbol" panose="05050102010706020507" pitchFamily="18" charset="2"/>
              </a:rPr>
              <a:t> </a:t>
            </a:r>
            <a:r>
              <a:rPr kumimoji="0" lang="en-US" sz="1600" b="1" i="0" u="none" strike="noStrike" kern="1200" cap="none" spc="0" normalizeH="0" baseline="0" noProof="0" dirty="0">
                <a:ln>
                  <a:noFill/>
                </a:ln>
                <a:solidFill>
                  <a:srgbClr val="0000FF"/>
                </a:solidFill>
                <a:effectLst/>
                <a:uLnTx/>
                <a:uFillTx/>
                <a:latin typeface="Calibri" panose="020F0502020204030204"/>
                <a:ea typeface="+mn-ea"/>
                <a:cs typeface="+mn-cs"/>
                <a:sym typeface="Symbol" panose="05050102010706020507" pitchFamily="18" charset="2"/>
              </a:rPr>
              <a:t>No conception of indexing (full scan)</a:t>
            </a:r>
          </a:p>
          <a:p>
            <a:pPr marL="171450" marR="0" lvl="0" indent="-171450" algn="l" defTabSz="685800" rtl="0" eaLnBrk="1" fontAlgn="base" latinLnBrk="0" hangingPunct="1">
              <a:lnSpc>
                <a:spcPct val="90000"/>
              </a:lnSpc>
              <a:spcBef>
                <a:spcPts val="0"/>
              </a:spcBef>
              <a:spcAft>
                <a:spcPct val="0"/>
              </a:spcAft>
              <a:buClrTx/>
              <a:buSzTx/>
              <a:buFont typeface="Wingdings" panose="05000000000000000000" pitchFamily="2" charset="2"/>
              <a:buChar char="v"/>
              <a:tabLst/>
              <a:defRPr/>
            </a:pPr>
            <a:r>
              <a:rPr kumimoji="0" lang="en-AU" sz="1600" b="1" i="0" u="none" strike="noStrike" kern="1200" cap="none" spc="0" normalizeH="0" baseline="0" noProof="0" dirty="0">
                <a:ln>
                  <a:noFill/>
                </a:ln>
                <a:solidFill>
                  <a:srgbClr val="FF0000"/>
                </a:solidFill>
                <a:effectLst/>
                <a:uLnTx/>
                <a:uFillTx/>
                <a:latin typeface="Calibri" panose="020F0502020204030204"/>
                <a:ea typeface="+mn-ea"/>
                <a:cs typeface="+mn-cs"/>
                <a:sym typeface="Symbol" panose="05050102010706020507" pitchFamily="18" charset="2"/>
              </a:rPr>
              <a:t>(-)</a:t>
            </a:r>
            <a:r>
              <a:rPr kumimoji="0" lang="en-AU" sz="1600" b="1" i="0" u="none" strike="noStrike" kern="1200" cap="none" spc="0" normalizeH="0" baseline="0" noProof="0" dirty="0">
                <a:ln>
                  <a:noFill/>
                </a:ln>
                <a:solidFill>
                  <a:srgbClr val="0000FF"/>
                </a:solidFill>
                <a:effectLst/>
                <a:uLnTx/>
                <a:uFillTx/>
                <a:latin typeface="Calibri" panose="020F0502020204030204"/>
                <a:ea typeface="+mn-ea"/>
                <a:cs typeface="+mn-cs"/>
                <a:sym typeface="Symbol" panose="05050102010706020507" pitchFamily="18" charset="2"/>
              </a:rPr>
              <a:t> </a:t>
            </a:r>
            <a:r>
              <a:rPr kumimoji="0" lang="en-AU" sz="1600" b="1" i="0" u="none" strike="noStrike" kern="1200" cap="none" spc="0" normalizeH="0" baseline="0" noProof="0" dirty="0">
                <a:ln>
                  <a:noFill/>
                </a:ln>
                <a:solidFill>
                  <a:srgbClr val="0000FF"/>
                </a:solidFill>
                <a:effectLst/>
                <a:uLnTx/>
                <a:uFillTx/>
                <a:latin typeface="Calibri" panose="020F0502020204030204"/>
                <a:ea typeface="+mn-ea"/>
                <a:cs typeface="+mn-cs"/>
              </a:rPr>
              <a:t>Difficult to code (use with care)</a:t>
            </a:r>
          </a:p>
          <a:p>
            <a:pPr marL="171450" marR="0" lvl="0" indent="-171450" algn="l" defTabSz="685800" rtl="0" eaLnBrk="1" fontAlgn="base" latinLnBrk="0" hangingPunct="1">
              <a:lnSpc>
                <a:spcPct val="90000"/>
              </a:lnSpc>
              <a:spcBef>
                <a:spcPts val="0"/>
              </a:spcBef>
              <a:spcAft>
                <a:spcPct val="0"/>
              </a:spcAft>
              <a:buClrTx/>
              <a:buSzTx/>
              <a:buFont typeface="Wingdings" panose="05000000000000000000" pitchFamily="2" charset="2"/>
              <a:buChar char="v"/>
              <a:tabLst/>
              <a:defRPr/>
            </a:pPr>
            <a:r>
              <a:rPr kumimoji="0" lang="en-AU" sz="1600" b="1"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a:t>
            </a:r>
            <a:r>
              <a:rPr kumimoji="0" lang="en-AU" sz="1600" b="1" i="0" u="none" strike="noStrike" kern="1200" cap="none" spc="0" normalizeH="0" baseline="0" noProof="0" dirty="0">
                <a:ln>
                  <a:noFill/>
                </a:ln>
                <a:solidFill>
                  <a:srgbClr val="0000FF"/>
                </a:solidFill>
                <a:effectLst/>
                <a:uLnTx/>
                <a:uFillTx/>
                <a:latin typeface="Calibri" panose="020F0502020204030204"/>
                <a:ea typeface="+mn-ea"/>
                <a:cs typeface="+mn-cs"/>
                <a:sym typeface="Symbol" panose="05050102010706020507" pitchFamily="18" charset="2"/>
              </a:rPr>
              <a:t> Variety, Volume, Velocity</a:t>
            </a:r>
          </a:p>
          <a:p>
            <a:pPr marL="171450" marR="0" lvl="0" indent="-171450" algn="l" defTabSz="685800" rtl="0" eaLnBrk="1" fontAlgn="base" latinLnBrk="0" hangingPunct="1">
              <a:lnSpc>
                <a:spcPct val="90000"/>
              </a:lnSpc>
              <a:spcBef>
                <a:spcPts val="0"/>
              </a:spcBef>
              <a:spcAft>
                <a:spcPct val="0"/>
              </a:spcAft>
              <a:buClrTx/>
              <a:buSzTx/>
              <a:buFont typeface="Wingdings" panose="05000000000000000000" pitchFamily="2" charset="2"/>
              <a:buChar char="v"/>
              <a:tabLst/>
              <a:defRPr/>
            </a:pPr>
            <a:r>
              <a:rPr kumimoji="0" lang="en-AU" sz="1600" b="1"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a:t>
            </a:r>
            <a:r>
              <a:rPr kumimoji="0" lang="en-AU" sz="1600" b="1" i="0" u="none" strike="noStrike" kern="1200" cap="none" spc="0" normalizeH="0" baseline="0" noProof="0" dirty="0">
                <a:ln>
                  <a:noFill/>
                </a:ln>
                <a:solidFill>
                  <a:srgbClr val="0000FF"/>
                </a:solidFill>
                <a:effectLst/>
                <a:uLnTx/>
                <a:uFillTx/>
                <a:latin typeface="Calibri" panose="020F0502020204030204"/>
                <a:ea typeface="+mn-ea"/>
                <a:cs typeface="+mn-cs"/>
                <a:sym typeface="Symbol" panose="05050102010706020507" pitchFamily="18" charset="2"/>
              </a:rPr>
              <a:t> Open source</a:t>
            </a:r>
          </a:p>
        </p:txBody>
      </p:sp>
      <p:pic>
        <p:nvPicPr>
          <p:cNvPr id="9" name="Picture 8"/>
          <p:cNvPicPr>
            <a:picLocks noChangeAspect="1"/>
          </p:cNvPicPr>
          <p:nvPr/>
        </p:nvPicPr>
        <p:blipFill>
          <a:blip r:embed="rId8"/>
          <a:stretch>
            <a:fillRect/>
          </a:stretch>
        </p:blipFill>
        <p:spPr>
          <a:xfrm>
            <a:off x="5762691" y="1610398"/>
            <a:ext cx="2857500" cy="1524000"/>
          </a:xfrm>
          <a:prstGeom prst="rect">
            <a:avLst/>
          </a:prstGeom>
        </p:spPr>
      </p:pic>
      <p:pic>
        <p:nvPicPr>
          <p:cNvPr id="11" name="Picture 10"/>
          <p:cNvPicPr>
            <a:picLocks noChangeAspect="1"/>
          </p:cNvPicPr>
          <p:nvPr/>
        </p:nvPicPr>
        <p:blipFill>
          <a:blip r:embed="rId9"/>
          <a:stretch>
            <a:fillRect/>
          </a:stretch>
        </p:blipFill>
        <p:spPr>
          <a:xfrm>
            <a:off x="3944319" y="4855814"/>
            <a:ext cx="2499428" cy="999771"/>
          </a:xfrm>
          <a:prstGeom prst="rect">
            <a:avLst/>
          </a:prstGeom>
        </p:spPr>
      </p:pic>
      <p:pic>
        <p:nvPicPr>
          <p:cNvPr id="12" name="Picture 11"/>
          <p:cNvPicPr>
            <a:picLocks noChangeAspect="1"/>
          </p:cNvPicPr>
          <p:nvPr/>
        </p:nvPicPr>
        <p:blipFill>
          <a:blip r:embed="rId10"/>
          <a:stretch>
            <a:fillRect/>
          </a:stretch>
        </p:blipFill>
        <p:spPr>
          <a:xfrm>
            <a:off x="115591" y="4729622"/>
            <a:ext cx="3581400" cy="914400"/>
          </a:xfrm>
          <a:prstGeom prst="rect">
            <a:avLst/>
          </a:prstGeom>
        </p:spPr>
      </p:pic>
      <p:pic>
        <p:nvPicPr>
          <p:cNvPr id="13" name="Picture 12"/>
          <p:cNvPicPr>
            <a:picLocks noChangeAspect="1"/>
          </p:cNvPicPr>
          <p:nvPr/>
        </p:nvPicPr>
        <p:blipFill>
          <a:blip r:embed="rId11"/>
          <a:stretch>
            <a:fillRect/>
          </a:stretch>
        </p:blipFill>
        <p:spPr>
          <a:xfrm>
            <a:off x="3828727" y="3152749"/>
            <a:ext cx="3657600" cy="1247775"/>
          </a:xfrm>
          <a:prstGeom prst="rect">
            <a:avLst/>
          </a:prstGeom>
        </p:spPr>
      </p:pic>
    </p:spTree>
    <p:extLst>
      <p:ext uri="{BB962C8B-B14F-4D97-AF65-F5344CB8AC3E}">
        <p14:creationId xmlns:p14="http://schemas.microsoft.com/office/powerpoint/2010/main" val="1943922250"/>
      </p:ext>
    </p:extLst>
  </p:cSld>
  <p:clrMapOvr>
    <a:masterClrMapping/>
  </p:clrMapOvr>
  <p:transition spd="slow">
    <p:fade/>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C65F53-E123-420C-8A4A-2D2648550DE1}"/>
              </a:ext>
            </a:extLst>
          </p:cNvPr>
          <p:cNvSpPr>
            <a:spLocks noGrp="1"/>
          </p:cNvSpPr>
          <p:nvPr>
            <p:ph type="title"/>
          </p:nvPr>
        </p:nvSpPr>
        <p:spPr>
          <a:xfrm>
            <a:off x="288032" y="144016"/>
            <a:ext cx="8892480" cy="1700808"/>
          </a:xfrm>
        </p:spPr>
        <p:txBody>
          <a:bodyPr/>
          <a:lstStyle/>
          <a:p>
            <a:r>
              <a:rPr lang="en-US" sz="4000" kern="1200" noProof="1">
                <a:ln w="9000" cmpd="sng">
                  <a:solidFill>
                    <a:srgbClr val="060BC6"/>
                  </a:solidFill>
                  <a:prstDash val="solid"/>
                </a:ln>
                <a:solidFill>
                  <a:srgbClr val="FFC000"/>
                </a:solidFill>
                <a:effectLst>
                  <a:reflection blurRad="12700" stA="28000" endPos="45000" dist="1000" dir="5400000" sy="-100000" algn="bl" rotWithShape="0"/>
                </a:effectLst>
                <a:latin typeface="Arial" charset="0"/>
                <a:ea typeface="굴림" pitchFamily="50" charset="-127"/>
              </a:rPr>
              <a:t>Faktor-faktor yang mempengaruhi perkembangan ilmu Data</a:t>
            </a:r>
            <a:endParaRPr lang="id-ID" sz="4000" dirty="0"/>
          </a:p>
        </p:txBody>
      </p:sp>
      <p:sp>
        <p:nvSpPr>
          <p:cNvPr id="7" name="Content Placeholder 6">
            <a:extLst>
              <a:ext uri="{FF2B5EF4-FFF2-40B4-BE49-F238E27FC236}">
                <a16:creationId xmlns:a16="http://schemas.microsoft.com/office/drawing/2014/main" id="{72765158-6960-431B-839E-B70FFC1E2FF7}"/>
              </a:ext>
            </a:extLst>
          </p:cNvPr>
          <p:cNvSpPr>
            <a:spLocks noGrp="1"/>
          </p:cNvSpPr>
          <p:nvPr>
            <p:ph idx="1"/>
          </p:nvPr>
        </p:nvSpPr>
        <p:spPr>
          <a:xfrm>
            <a:off x="0" y="1828800"/>
            <a:ext cx="9144000" cy="4696544"/>
          </a:xfrm>
        </p:spPr>
        <p:txBody>
          <a:bodyPr/>
          <a:lstStyle/>
          <a:p>
            <a:pPr marL="914400" indent="-914400">
              <a:buAutoNum type="arabicPeriod"/>
            </a:pPr>
            <a:r>
              <a:rPr lang="en-US" sz="4000" dirty="0" err="1"/>
              <a:t>Bentuk</a:t>
            </a:r>
            <a:r>
              <a:rPr lang="en-US" sz="4000" dirty="0"/>
              <a:t>/</a:t>
            </a:r>
            <a:r>
              <a:rPr lang="en-US" sz="4000" dirty="0" err="1"/>
              <a:t>Struktur</a:t>
            </a:r>
            <a:r>
              <a:rPr lang="en-US" sz="4000" dirty="0"/>
              <a:t> Data (variety)</a:t>
            </a:r>
          </a:p>
          <a:p>
            <a:pPr marL="914400" indent="-914400">
              <a:buAutoNum type="arabicPeriod"/>
            </a:pPr>
            <a:r>
              <a:rPr lang="en-US" sz="4000" dirty="0"/>
              <a:t>Volume &amp; Velocity Data (scalability)</a:t>
            </a:r>
          </a:p>
          <a:p>
            <a:pPr marL="914400" indent="-914400">
              <a:buAutoNum type="arabicPeriod"/>
            </a:pPr>
            <a:r>
              <a:rPr lang="en-US" sz="4000" dirty="0" err="1"/>
              <a:t>Teknologi</a:t>
            </a:r>
            <a:endParaRPr lang="en-US" sz="4000" dirty="0"/>
          </a:p>
          <a:p>
            <a:pPr marL="914400" indent="-914400">
              <a:buAutoNum type="arabicPeriod"/>
            </a:pPr>
            <a:r>
              <a:rPr lang="en-US" sz="4000" dirty="0"/>
              <a:t>Applications or (Business) needs</a:t>
            </a:r>
          </a:p>
          <a:p>
            <a:pPr marL="914400" indent="-914400">
              <a:buAutoNum type="arabicPeriod"/>
            </a:pPr>
            <a:endParaRPr lang="en-US" sz="4000" dirty="0"/>
          </a:p>
        </p:txBody>
      </p:sp>
    </p:spTree>
    <p:extLst>
      <p:ext uri="{BB962C8B-B14F-4D97-AF65-F5344CB8AC3E}">
        <p14:creationId xmlns:p14="http://schemas.microsoft.com/office/powerpoint/2010/main" val="249621288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D2E8E-D90C-41E4-8DCF-FE99313B4830}"/>
              </a:ext>
            </a:extLst>
          </p:cNvPr>
          <p:cNvSpPr txBox="1"/>
          <p:nvPr/>
        </p:nvSpPr>
        <p:spPr>
          <a:xfrm>
            <a:off x="-83852" y="-27384"/>
            <a:ext cx="9108504"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Big Data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merubah formulasi yang ada</a:t>
            </a:r>
            <a:endParaRPr kumimoji="0" lang="en-US" sz="2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2" name="Picture 1">
            <a:extLst>
              <a:ext uri="{FF2B5EF4-FFF2-40B4-BE49-F238E27FC236}">
                <a16:creationId xmlns:a16="http://schemas.microsoft.com/office/drawing/2014/main" id="{02769E8C-E6CF-4E66-AD48-1F3447DE2A61}"/>
              </a:ext>
            </a:extLst>
          </p:cNvPr>
          <p:cNvPicPr>
            <a:picLocks noChangeAspect="1"/>
          </p:cNvPicPr>
          <p:nvPr/>
        </p:nvPicPr>
        <p:blipFill>
          <a:blip r:embed="rId2"/>
          <a:stretch>
            <a:fillRect/>
          </a:stretch>
        </p:blipFill>
        <p:spPr>
          <a:xfrm>
            <a:off x="122341" y="1202673"/>
            <a:ext cx="4461123" cy="3380118"/>
          </a:xfrm>
          <a:prstGeom prst="rect">
            <a:avLst/>
          </a:prstGeom>
        </p:spPr>
      </p:pic>
      <p:pic>
        <p:nvPicPr>
          <p:cNvPr id="3" name="Picture 2">
            <a:extLst>
              <a:ext uri="{FF2B5EF4-FFF2-40B4-BE49-F238E27FC236}">
                <a16:creationId xmlns:a16="http://schemas.microsoft.com/office/drawing/2014/main" id="{77049E2A-AD92-4F89-BB92-786D89BE7C64}"/>
              </a:ext>
            </a:extLst>
          </p:cNvPr>
          <p:cNvPicPr>
            <a:picLocks noChangeAspect="1"/>
          </p:cNvPicPr>
          <p:nvPr/>
        </p:nvPicPr>
        <p:blipFill>
          <a:blip r:embed="rId3"/>
          <a:stretch>
            <a:fillRect/>
          </a:stretch>
        </p:blipFill>
        <p:spPr>
          <a:xfrm>
            <a:off x="4506672" y="1340768"/>
            <a:ext cx="4514987" cy="2952328"/>
          </a:xfrm>
          <a:prstGeom prst="rect">
            <a:avLst/>
          </a:prstGeom>
        </p:spPr>
      </p:pic>
      <p:sp>
        <p:nvSpPr>
          <p:cNvPr id="4" name="Rectangle 3">
            <a:extLst>
              <a:ext uri="{FF2B5EF4-FFF2-40B4-BE49-F238E27FC236}">
                <a16:creationId xmlns:a16="http://schemas.microsoft.com/office/drawing/2014/main" id="{4DD7079A-1D0C-46C2-AF9F-683FA5A43310}"/>
              </a:ext>
            </a:extLst>
          </p:cNvPr>
          <p:cNvSpPr/>
          <p:nvPr/>
        </p:nvSpPr>
        <p:spPr>
          <a:xfrm>
            <a:off x="-42796" y="4941168"/>
            <a:ext cx="9252520" cy="175432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d-ID" sz="3600" b="0" i="0" u="none" strike="noStrike" kern="1200" cap="none" spc="0" normalizeH="0" baseline="0" noProof="0" dirty="0">
                <a:ln>
                  <a:noFill/>
                </a:ln>
                <a:solidFill>
                  <a:prstClr val="black"/>
                </a:solidFill>
                <a:effectLst/>
                <a:uLnTx/>
                <a:uFillTx/>
                <a:latin typeface="Arial" charset="0"/>
                <a:ea typeface="굴림" pitchFamily="50" charset="-127"/>
                <a:cs typeface="+mn-cs"/>
                <a:hlinkClick r:id="rId4"/>
              </a:rPr>
              <a:t>https://www.datasciencecentral.com/profiles/blogs/the-death-of-the-statistical-test-of-hypothesis</a:t>
            </a:r>
            <a:r>
              <a:rPr kumimoji="0" lang="en-US" sz="3600" b="0" i="0" u="none" strike="noStrike" kern="1200" cap="none" spc="0" normalizeH="0" baseline="0" noProof="0" dirty="0">
                <a:ln>
                  <a:noFill/>
                </a:ln>
                <a:solidFill>
                  <a:prstClr val="black"/>
                </a:solidFill>
                <a:effectLst/>
                <a:uLnTx/>
                <a:uFillTx/>
                <a:latin typeface="Arial" charset="0"/>
                <a:ea typeface="굴림" pitchFamily="50" charset="-127"/>
                <a:cs typeface="+mn-cs"/>
              </a:rPr>
              <a:t> </a:t>
            </a:r>
            <a:endParaRPr kumimoji="0" lang="id-ID" sz="3600" b="0"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852612357"/>
      </p:ext>
    </p:extLst>
  </p:cSld>
  <p:clrMapOvr>
    <a:masterClrMapping/>
  </p:clrMapOvr>
  <p:transition spd="slow">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3"/>
          <p:cNvSpPr>
            <a:spLocks noGrp="1"/>
          </p:cNvSpPr>
          <p:nvPr>
            <p:ph idx="1"/>
          </p:nvPr>
        </p:nvSpPr>
        <p:spPr>
          <a:xfrm>
            <a:off x="185981" y="1999577"/>
            <a:ext cx="8857280" cy="1069383"/>
          </a:xfrm>
        </p:spPr>
        <p:txBody>
          <a:bodyPr>
            <a:normAutofit/>
          </a:bodyPr>
          <a:lstStyle/>
          <a:p>
            <a:pPr>
              <a:buFont typeface="Wingdings" panose="05000000000000000000" pitchFamily="2" charset="2"/>
              <a:buChar char="v"/>
            </a:pPr>
            <a:r>
              <a:rPr lang="en-US" dirty="0"/>
              <a:t> Initially introduced by  Richard E. Bellman (1957). </a:t>
            </a:r>
          </a:p>
        </p:txBody>
      </p:sp>
      <mc:AlternateContent xmlns:mc="http://schemas.openxmlformats.org/markup-compatibility/2006" xmlns:a14="http://schemas.microsoft.com/office/drawing/2010/main">
        <mc:Choice Requires="a14">
          <p:sp>
            <p:nvSpPr>
              <p:cNvPr id="17" name="TextBox 16"/>
              <p:cNvSpPr txBox="1"/>
              <p:nvPr/>
            </p:nvSpPr>
            <p:spPr>
              <a:xfrm>
                <a:off x="3800829" y="4020245"/>
                <a:ext cx="4959121" cy="723596"/>
              </a:xfrm>
              <a:prstGeom prst="rect">
                <a:avLst/>
              </a:prstGeom>
              <a:solidFill>
                <a:schemeClr val="bg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pt-BR"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limLow>
                            <m:limLowPr>
                              <m:ctrlPr>
                                <a:rPr kumimoji="0" lang="pt-BR"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limLowPr>
                            <m:e>
                              <m:r>
                                <a:rPr kumimoji="0" lang="pt-BR" sz="2000" b="1" i="0" u="none" strike="noStrike" kern="1200" cap="none" spc="0" normalizeH="0" baseline="0" noProof="0">
                                  <a:ln>
                                    <a:noFill/>
                                  </a:ln>
                                  <a:solidFill>
                                    <a:prstClr val="black"/>
                                  </a:solidFill>
                                  <a:effectLst/>
                                  <a:uLnTx/>
                                  <a:uFillTx/>
                                  <a:latin typeface="Cambria Math"/>
                                  <a:cs typeface="+mn-cs"/>
                                </a:rPr>
                                <m:t>𝐥𝐢𝐦</m:t>
                              </m:r>
                            </m:e>
                            <m:lim>
                              <m:r>
                                <a:rPr kumimoji="0" lang="en-AU" sz="2000" b="1" i="1" u="none" strike="noStrike" kern="1200" cap="none" spc="0" normalizeH="0" baseline="0" noProof="0">
                                  <a:ln>
                                    <a:noFill/>
                                  </a:ln>
                                  <a:solidFill>
                                    <a:prstClr val="black"/>
                                  </a:solidFill>
                                  <a:effectLst/>
                                  <a:uLnTx/>
                                  <a:uFillTx/>
                                  <a:latin typeface="Cambria Math"/>
                                  <a:cs typeface="+mn-cs"/>
                                </a:rPr>
                                <m:t>𝒅𝒊𝒎𝒆𝒏𝒔𝒊𝒐𝒏</m:t>
                              </m:r>
                              <m:r>
                                <a:rPr kumimoji="0" lang="pt-BR" sz="2000" b="1" i="1" u="none" strike="noStrike" kern="1200" cap="none" spc="0" normalizeH="0" baseline="0" noProof="0">
                                  <a:ln>
                                    <a:noFill/>
                                  </a:ln>
                                  <a:solidFill>
                                    <a:prstClr val="black"/>
                                  </a:solidFill>
                                  <a:effectLst/>
                                  <a:uLnTx/>
                                  <a:uFillTx/>
                                  <a:latin typeface="Cambria Math"/>
                                  <a:cs typeface="+mn-cs"/>
                                </a:rPr>
                                <m:t>→∞</m:t>
                              </m:r>
                            </m:lim>
                          </m:limLow>
                        </m:fName>
                        <m:e>
                          <m:f>
                            <m:fPr>
                              <m:ctrlPr>
                                <a:rPr kumimoji="0" lang="pt-BR"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AU" sz="2000" b="1" i="1" u="none" strike="noStrike" kern="1200" cap="none" spc="0" normalizeH="0" baseline="0" noProof="0">
                                  <a:ln>
                                    <a:noFill/>
                                  </a:ln>
                                  <a:solidFill>
                                    <a:prstClr val="black"/>
                                  </a:solidFill>
                                  <a:effectLst/>
                                  <a:uLnTx/>
                                  <a:uFillTx/>
                                  <a:latin typeface="Cambria Math"/>
                                  <a:cs typeface="+mn-cs"/>
                                </a:rPr>
                                <m:t>𝑴𝒂</m:t>
                              </m:r>
                              <m:sSub>
                                <m:sSubPr>
                                  <m:ctrlPr>
                                    <a:rPr kumimoji="0" lang="en-AU"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AU" sz="2000" b="1" i="1" u="none" strike="noStrike" kern="1200" cap="none" spc="0" normalizeH="0" baseline="0" noProof="0">
                                      <a:ln>
                                        <a:noFill/>
                                      </a:ln>
                                      <a:solidFill>
                                        <a:prstClr val="black"/>
                                      </a:solidFill>
                                      <a:effectLst/>
                                      <a:uLnTx/>
                                      <a:uFillTx/>
                                      <a:latin typeface="Cambria Math"/>
                                      <a:cs typeface="+mn-cs"/>
                                    </a:rPr>
                                    <m:t>𝒙</m:t>
                                  </m:r>
                                </m:e>
                                <m:sub>
                                  <m:r>
                                    <a:rPr kumimoji="0" lang="en-AU" sz="2000" b="1" i="1" u="none" strike="noStrike" kern="1200" cap="none" spc="0" normalizeH="0" baseline="0" noProof="0">
                                      <a:ln>
                                        <a:noFill/>
                                      </a:ln>
                                      <a:solidFill>
                                        <a:prstClr val="black"/>
                                      </a:solidFill>
                                      <a:effectLst/>
                                      <a:uLnTx/>
                                      <a:uFillTx/>
                                      <a:latin typeface="Cambria Math"/>
                                      <a:cs typeface="+mn-cs"/>
                                    </a:rPr>
                                    <m:t>𝑫𝒊𝒔𝒕𝒂𝒏𝒄𝒆</m:t>
                                  </m:r>
                                </m:sub>
                              </m:sSub>
                              <m:r>
                                <a:rPr kumimoji="0" lang="en-AU" sz="2000" b="1" i="1" u="none" strike="noStrike" kern="1200" cap="none" spc="0" normalizeH="0" baseline="0" noProof="0">
                                  <a:ln>
                                    <a:noFill/>
                                  </a:ln>
                                  <a:solidFill>
                                    <a:prstClr val="black"/>
                                  </a:solidFill>
                                  <a:effectLst/>
                                  <a:uLnTx/>
                                  <a:uFillTx/>
                                  <a:latin typeface="Cambria Math"/>
                                  <a:cs typeface="+mn-cs"/>
                                </a:rPr>
                                <m:t>−</m:t>
                              </m:r>
                              <m:r>
                                <a:rPr kumimoji="0" lang="en-AU" sz="2000" b="1" i="1" u="none" strike="noStrike" kern="1200" cap="none" spc="0" normalizeH="0" baseline="0" noProof="0">
                                  <a:ln>
                                    <a:noFill/>
                                  </a:ln>
                                  <a:solidFill>
                                    <a:prstClr val="black"/>
                                  </a:solidFill>
                                  <a:effectLst/>
                                  <a:uLnTx/>
                                  <a:uFillTx/>
                                  <a:latin typeface="Cambria Math"/>
                                  <a:cs typeface="+mn-cs"/>
                                </a:rPr>
                                <m:t>𝑴𝒊</m:t>
                              </m:r>
                              <m:sSub>
                                <m:sSubPr>
                                  <m:ctrlPr>
                                    <a:rPr kumimoji="0" lang="en-AU"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AU" sz="2000" b="1" i="1" u="none" strike="noStrike" kern="1200" cap="none" spc="0" normalizeH="0" baseline="0" noProof="0">
                                      <a:ln>
                                        <a:noFill/>
                                      </a:ln>
                                      <a:solidFill>
                                        <a:prstClr val="black"/>
                                      </a:solidFill>
                                      <a:effectLst/>
                                      <a:uLnTx/>
                                      <a:uFillTx/>
                                      <a:latin typeface="Cambria Math"/>
                                      <a:cs typeface="+mn-cs"/>
                                    </a:rPr>
                                    <m:t>𝒏</m:t>
                                  </m:r>
                                </m:e>
                                <m:sub>
                                  <m:r>
                                    <a:rPr kumimoji="0" lang="en-AU" sz="2000" b="1" i="1" u="none" strike="noStrike" kern="1200" cap="none" spc="0" normalizeH="0" baseline="0" noProof="0">
                                      <a:ln>
                                        <a:noFill/>
                                      </a:ln>
                                      <a:solidFill>
                                        <a:prstClr val="black"/>
                                      </a:solidFill>
                                      <a:effectLst/>
                                      <a:uLnTx/>
                                      <a:uFillTx/>
                                      <a:latin typeface="Cambria Math"/>
                                      <a:cs typeface="+mn-cs"/>
                                    </a:rPr>
                                    <m:t>𝑫𝒊𝒔𝒕𝒂𝒏𝒄𝒆</m:t>
                                  </m:r>
                                </m:sub>
                              </m:sSub>
                            </m:num>
                            <m:den>
                              <m:r>
                                <a:rPr kumimoji="0" lang="en-AU" sz="2000" b="1" i="1" u="none" strike="noStrike" kern="1200" cap="none" spc="0" normalizeH="0" baseline="0" noProof="0">
                                  <a:ln>
                                    <a:noFill/>
                                  </a:ln>
                                  <a:solidFill>
                                    <a:prstClr val="black"/>
                                  </a:solidFill>
                                  <a:effectLst/>
                                  <a:uLnTx/>
                                  <a:uFillTx/>
                                  <a:latin typeface="Cambria Math"/>
                                  <a:cs typeface="+mn-cs"/>
                                </a:rPr>
                                <m:t>𝑴𝒊</m:t>
                              </m:r>
                              <m:sSub>
                                <m:sSubPr>
                                  <m:ctrlPr>
                                    <a:rPr kumimoji="0" lang="en-AU"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AU" sz="2000" b="1" i="1" u="none" strike="noStrike" kern="1200" cap="none" spc="0" normalizeH="0" baseline="0" noProof="0">
                                      <a:ln>
                                        <a:noFill/>
                                      </a:ln>
                                      <a:solidFill>
                                        <a:prstClr val="black"/>
                                      </a:solidFill>
                                      <a:effectLst/>
                                      <a:uLnTx/>
                                      <a:uFillTx/>
                                      <a:latin typeface="Cambria Math"/>
                                      <a:cs typeface="+mn-cs"/>
                                    </a:rPr>
                                    <m:t>𝒏</m:t>
                                  </m:r>
                                </m:e>
                                <m:sub>
                                  <m:r>
                                    <a:rPr kumimoji="0" lang="en-AU" sz="2000" b="1" i="1" u="none" strike="noStrike" kern="1200" cap="none" spc="0" normalizeH="0" baseline="0" noProof="0">
                                      <a:ln>
                                        <a:noFill/>
                                      </a:ln>
                                      <a:solidFill>
                                        <a:prstClr val="black"/>
                                      </a:solidFill>
                                      <a:effectLst/>
                                      <a:uLnTx/>
                                      <a:uFillTx/>
                                      <a:latin typeface="Cambria Math"/>
                                      <a:cs typeface="+mn-cs"/>
                                    </a:rPr>
                                    <m:t>𝑫𝒊𝒔𝒕𝒂𝒏𝒄𝒆</m:t>
                                  </m:r>
                                </m:sub>
                              </m:sSub>
                            </m:den>
                          </m:f>
                          <m:r>
                            <a:rPr kumimoji="0" lang="en-AU" sz="2000" b="1" i="1" u="none" strike="noStrike" kern="1200" cap="none" spc="0" normalizeH="0" baseline="0" noProof="0">
                              <a:ln>
                                <a:noFill/>
                              </a:ln>
                              <a:solidFill>
                                <a:prstClr val="black"/>
                              </a:solidFill>
                              <a:effectLst/>
                              <a:uLnTx/>
                              <a:uFillTx/>
                              <a:latin typeface="Cambria Math"/>
                              <a:cs typeface="+mn-cs"/>
                            </a:rPr>
                            <m:t>=</m:t>
                          </m:r>
                          <m:r>
                            <a:rPr kumimoji="0" lang="en-AU" sz="2000" b="1" i="1" u="none" strike="noStrike" kern="1200" cap="none" spc="0" normalizeH="0" baseline="0" noProof="0">
                              <a:ln>
                                <a:noFill/>
                              </a:ln>
                              <a:solidFill>
                                <a:prstClr val="black"/>
                              </a:solidFill>
                              <a:effectLst/>
                              <a:uLnTx/>
                              <a:uFillTx/>
                              <a:latin typeface="Cambria Math"/>
                              <a:cs typeface="+mn-cs"/>
                            </a:rPr>
                            <m:t>𝟎</m:t>
                          </m:r>
                        </m:e>
                      </m:func>
                    </m:oMath>
                  </m:oMathPara>
                </a14:m>
                <a:endParaRPr kumimoji="0" lang="en-AU" sz="2000" b="1"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800829" y="4020245"/>
                <a:ext cx="4959121" cy="723596"/>
              </a:xfrm>
              <a:prstGeom prst="rect">
                <a:avLst/>
              </a:prstGeom>
              <a:blipFill>
                <a:blip r:embed="rId3"/>
                <a:stretch>
                  <a:fillRect/>
                </a:stretch>
              </a:blipFill>
            </p:spPr>
            <p:txBody>
              <a:bodyPr/>
              <a:lstStyle/>
              <a:p>
                <a:r>
                  <a:rPr lang="id-ID">
                    <a:noFill/>
                  </a:rPr>
                  <a:t> </a:t>
                </a:r>
              </a:p>
            </p:txBody>
          </p:sp>
        </mc:Fallback>
      </mc:AlternateContent>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704" y="2452568"/>
            <a:ext cx="2796827" cy="1915049"/>
          </a:xfrm>
          <a:prstGeom prst="rect">
            <a:avLst/>
          </a:prstGeom>
        </p:spPr>
      </p:pic>
      <p:sp>
        <p:nvSpPr>
          <p:cNvPr id="5" name="Rectangle 4"/>
          <p:cNvSpPr/>
          <p:nvPr/>
        </p:nvSpPr>
        <p:spPr>
          <a:xfrm>
            <a:off x="255722" y="4367617"/>
            <a:ext cx="2885808" cy="64633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200" b="1" i="0" u="none" strike="noStrike" kern="1200" cap="none" spc="0" normalizeH="0" baseline="0" noProof="0" dirty="0">
                <a:ln>
                  <a:noFill/>
                </a:ln>
                <a:solidFill>
                  <a:prstClr val="white"/>
                </a:solidFill>
                <a:effectLst/>
                <a:uLnTx/>
                <a:uFillTx/>
                <a:latin typeface="Arial" charset="0"/>
                <a:ea typeface="굴림" pitchFamily="50" charset="-127"/>
                <a:cs typeface="+mn-cs"/>
                <a:hlinkClick r:id="rId5"/>
              </a:rPr>
              <a:t>http://www.visiondummy.com/2014/04/curse-dimensionality-affect-classification/</a:t>
            </a:r>
            <a:r>
              <a:rPr kumimoji="0" lang="en-AU" sz="1200" b="1" i="0" u="none" strike="noStrike" kern="1200" cap="none" spc="0" normalizeH="0" baseline="0" noProof="0" dirty="0">
                <a:ln>
                  <a:noFill/>
                </a:ln>
                <a:solidFill>
                  <a:prstClr val="white"/>
                </a:solidFill>
                <a:effectLst/>
                <a:uLnTx/>
                <a:uFillTx/>
                <a:latin typeface="Arial" charset="0"/>
                <a:ea typeface="굴림" pitchFamily="50" charset="-127"/>
                <a:cs typeface="+mn-cs"/>
              </a:rPr>
              <a:t> </a:t>
            </a:r>
          </a:p>
        </p:txBody>
      </p:sp>
      <p:sp>
        <p:nvSpPr>
          <p:cNvPr id="10" name="Title 3"/>
          <p:cNvSpPr txBox="1">
            <a:spLocks/>
          </p:cNvSpPr>
          <p:nvPr/>
        </p:nvSpPr>
        <p:spPr>
          <a:xfrm>
            <a:off x="185981" y="5013176"/>
            <a:ext cx="3343628" cy="602194"/>
          </a:xfrm>
          <a:prstGeom prst="rect">
            <a:avLst/>
          </a:prstGeom>
        </p:spPr>
        <p:txBody>
          <a:bodyPr vert="horz" lIns="91440" tIns="45720" rIns="91440" bIns="45720" rtlCol="0" anchor="ctr">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en-AU" sz="6000" b="1" i="0" u="none" strike="noStrike" kern="1200" cap="none" spc="0" normalizeH="0" baseline="0" noProof="0" dirty="0">
                <a:ln>
                  <a:noFill/>
                </a:ln>
                <a:solidFill>
                  <a:srgbClr val="0000FF"/>
                </a:solidFill>
                <a:effectLst/>
                <a:uLnTx/>
                <a:uFillTx/>
                <a:latin typeface="Calibri Light" panose="020F0302020204030204"/>
                <a:ea typeface="+mj-ea"/>
                <a:cs typeface="+mj-cs"/>
              </a:rPr>
              <a:t>Classification</a:t>
            </a:r>
          </a:p>
        </p:txBody>
      </p:sp>
      <p:sp>
        <p:nvSpPr>
          <p:cNvPr id="11" name="Title 3"/>
          <p:cNvSpPr txBox="1">
            <a:spLocks/>
          </p:cNvSpPr>
          <p:nvPr/>
        </p:nvSpPr>
        <p:spPr>
          <a:xfrm>
            <a:off x="4118443" y="4902419"/>
            <a:ext cx="4572000" cy="602194"/>
          </a:xfrm>
          <a:prstGeom prst="rect">
            <a:avLst/>
          </a:prstGeom>
        </p:spPr>
        <p:txBody>
          <a:bodyPr vert="horz" lIns="91440" tIns="45720" rIns="91440" bIns="45720" rtlCol="0" anchor="ctr">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en-AU" sz="6000" b="1" i="0" u="none" strike="noStrike" kern="1200" cap="none" spc="0" normalizeH="0" baseline="0" noProof="0" dirty="0">
                <a:ln>
                  <a:noFill/>
                </a:ln>
                <a:solidFill>
                  <a:srgbClr val="0000FF"/>
                </a:solidFill>
                <a:effectLst/>
                <a:uLnTx/>
                <a:uFillTx/>
                <a:latin typeface="Calibri Light" panose="020F0302020204030204"/>
                <a:ea typeface="+mj-ea"/>
                <a:cs typeface="+mj-cs"/>
              </a:rPr>
              <a:t>Clustering Analysis</a:t>
            </a:r>
          </a:p>
        </p:txBody>
      </p:sp>
      <p:sp>
        <p:nvSpPr>
          <p:cNvPr id="12" name="Rectangle 11"/>
          <p:cNvSpPr/>
          <p:nvPr/>
        </p:nvSpPr>
        <p:spPr>
          <a:xfrm>
            <a:off x="185982" y="5489329"/>
            <a:ext cx="8500818" cy="52322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400" b="1" i="0" u="none" strike="noStrike" kern="1200" cap="none" spc="0" normalizeH="0" baseline="0" noProof="0" dirty="0">
                <a:ln>
                  <a:noFill/>
                </a:ln>
                <a:solidFill>
                  <a:prstClr val="black"/>
                </a:solidFill>
                <a:effectLst/>
                <a:uLnTx/>
                <a:uFillTx/>
                <a:latin typeface="Arial" charset="0"/>
                <a:ea typeface="굴림" pitchFamily="50" charset="-127"/>
                <a:cs typeface="+mn-cs"/>
              </a:rPr>
              <a:t>[*]. </a:t>
            </a:r>
            <a:r>
              <a:rPr kumimoji="0" lang="en-US" sz="1400" b="1" i="0" u="none" strike="noStrike" kern="1200" cap="none" spc="0" normalizeH="0" baseline="0" noProof="0" dirty="0" err="1">
                <a:ln>
                  <a:noFill/>
                </a:ln>
                <a:solidFill>
                  <a:prstClr val="black"/>
                </a:solidFill>
                <a:effectLst/>
                <a:uLnTx/>
                <a:uFillTx/>
                <a:latin typeface="Arial" charset="0"/>
                <a:ea typeface="굴림" pitchFamily="50" charset="-127"/>
                <a:cs typeface="+mn-cs"/>
              </a:rPr>
              <a:t>Hinneburg</a:t>
            </a:r>
            <a:r>
              <a:rPr kumimoji="0" lang="en-US" sz="1400" b="1" i="0" u="none" strike="noStrike" kern="1200" cap="none" spc="0" normalizeH="0" baseline="0" noProof="0" dirty="0">
                <a:ln>
                  <a:noFill/>
                </a:ln>
                <a:solidFill>
                  <a:prstClr val="black"/>
                </a:solidFill>
                <a:effectLst/>
                <a:uLnTx/>
                <a:uFillTx/>
                <a:latin typeface="Arial" charset="0"/>
                <a:ea typeface="굴림" pitchFamily="50" charset="-127"/>
                <a:cs typeface="+mn-cs"/>
              </a:rPr>
              <a:t>, et.al.. "What is the nearest neighbor in high dimensional spaces?." 26th </a:t>
            </a:r>
            <a:r>
              <a:rPr kumimoji="0" lang="en-US" sz="1400" b="1" i="0" u="none" strike="noStrike" kern="1200" cap="none" spc="0" normalizeH="0" baseline="0" noProof="0" dirty="0" err="1">
                <a:ln>
                  <a:noFill/>
                </a:ln>
                <a:solidFill>
                  <a:prstClr val="black"/>
                </a:solidFill>
                <a:effectLst/>
                <a:uLnTx/>
                <a:uFillTx/>
                <a:latin typeface="Arial" charset="0"/>
                <a:ea typeface="굴림" pitchFamily="50" charset="-127"/>
                <a:cs typeface="+mn-cs"/>
              </a:rPr>
              <a:t>Internat.</a:t>
            </a:r>
            <a:r>
              <a:rPr kumimoji="0" lang="en-US" sz="1400" b="1" i="0" u="none" strike="noStrike" kern="1200" cap="none" spc="0" normalizeH="0" baseline="0" noProof="0" dirty="0">
                <a:ln>
                  <a:noFill/>
                </a:ln>
                <a:solidFill>
                  <a:prstClr val="black"/>
                </a:solidFill>
                <a:effectLst/>
                <a:uLnTx/>
                <a:uFillTx/>
                <a:latin typeface="Arial" charset="0"/>
                <a:ea typeface="굴림" pitchFamily="50" charset="-127"/>
                <a:cs typeface="+mn-cs"/>
              </a:rPr>
              <a:t> Conference on Very Large Databases. 2000.</a:t>
            </a:r>
            <a:endParaRPr kumimoji="0" lang="en-AU" sz="1400" b="1"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pic>
        <p:nvPicPr>
          <p:cNvPr id="13" name="Picture 1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29965" y="2799895"/>
            <a:ext cx="4562475" cy="1066800"/>
          </a:xfrm>
          <a:prstGeom prst="rect">
            <a:avLst/>
          </a:prstGeom>
        </p:spPr>
      </p:pic>
      <p:sp>
        <p:nvSpPr>
          <p:cNvPr id="14" name="TextBox 13">
            <a:extLst>
              <a:ext uri="{FF2B5EF4-FFF2-40B4-BE49-F238E27FC236}">
                <a16:creationId xmlns:a16="http://schemas.microsoft.com/office/drawing/2014/main" id="{F0D42C51-B586-4F47-BC2D-C3CDF13265B4}"/>
              </a:ext>
            </a:extLst>
          </p:cNvPr>
          <p:cNvSpPr txBox="1"/>
          <p:nvPr/>
        </p:nvSpPr>
        <p:spPr>
          <a:xfrm>
            <a:off x="0" y="116632"/>
            <a:ext cx="9108504" cy="156966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8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Contoh</a:t>
            </a: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48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Tantangan</a:t>
            </a: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48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teknis</a:t>
            </a: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1:</a:t>
            </a:r>
            <a:b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Curse of Dimensionality</a:t>
            </a:r>
            <a:endPar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3477477440"/>
      </p:ext>
    </p:extLst>
  </p:cSld>
  <p:clrMapOvr>
    <a:masterClrMapping/>
  </p:clrMapOvr>
  <p:transition spd="slow">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345" y="1124744"/>
            <a:ext cx="9097340" cy="5184576"/>
          </a:xfr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45" y="1124744"/>
            <a:ext cx="5127783" cy="5184576"/>
          </a:xfrm>
          <a:prstGeom prst="rect">
            <a:avLst/>
          </a:prstGeom>
        </p:spPr>
      </p:pic>
      <p:sp>
        <p:nvSpPr>
          <p:cNvPr id="6" name="TextBox 5">
            <a:extLst>
              <a:ext uri="{FF2B5EF4-FFF2-40B4-BE49-F238E27FC236}">
                <a16:creationId xmlns:a16="http://schemas.microsoft.com/office/drawing/2014/main" id="{6E52FEBA-B248-4F50-AA9C-E7CFF660FEDF}"/>
              </a:ext>
            </a:extLst>
          </p:cNvPr>
          <p:cNvSpPr txBox="1"/>
          <p:nvPr/>
        </p:nvSpPr>
        <p:spPr>
          <a:xfrm>
            <a:off x="0" y="116632"/>
            <a:ext cx="9108504" cy="830997"/>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The Effects</a:t>
            </a:r>
            <a:endPar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4065990333"/>
      </p:ext>
    </p:extLst>
  </p:cSld>
  <p:clrMapOvr>
    <a:masterClrMapping/>
  </p:clrMapOvr>
  <p:transition spd="slow">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286" y="6513838"/>
            <a:ext cx="8229600" cy="299538"/>
          </a:xfrm>
        </p:spPr>
        <p:txBody>
          <a:bodyPr>
            <a:normAutofit lnSpcReduction="10000"/>
          </a:bodyPr>
          <a:lstStyle/>
          <a:p>
            <a:pPr marL="0" indent="0">
              <a:buNone/>
            </a:pPr>
            <a:r>
              <a:rPr lang="en-US" sz="1600" dirty="0" err="1"/>
              <a:t>Radovanovi´c</a:t>
            </a:r>
            <a:r>
              <a:rPr lang="en-US" sz="1600" dirty="0"/>
              <a:t>, et. al. Hubs in Space: Popular Nearest Neighbors in High-Dimensional Data, 2010</a:t>
            </a:r>
          </a:p>
        </p:txBody>
      </p:sp>
      <p:sp>
        <p:nvSpPr>
          <p:cNvPr id="5" name="Rectangle 4"/>
          <p:cNvSpPr/>
          <p:nvPr/>
        </p:nvSpPr>
        <p:spPr>
          <a:xfrm>
            <a:off x="520262" y="7989233"/>
            <a:ext cx="8623738" cy="64633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Arial" charset="0"/>
                <a:ea typeface="굴림" pitchFamily="50" charset="-127"/>
                <a:cs typeface="+mn-cs"/>
              </a:rPr>
              <a:t>.</a:t>
            </a:r>
          </a:p>
        </p:txBody>
      </p:sp>
      <p:graphicFrame>
        <p:nvGraphicFramePr>
          <p:cNvPr id="9" name="Object 8"/>
          <p:cNvGraphicFramePr>
            <a:graphicFrameLocks noChangeAspect="1"/>
          </p:cNvGraphicFramePr>
          <p:nvPr/>
        </p:nvGraphicFramePr>
        <p:xfrm>
          <a:off x="6372200" y="3757143"/>
          <a:ext cx="2160240" cy="2222556"/>
        </p:xfrm>
        <a:graphic>
          <a:graphicData uri="http://schemas.openxmlformats.org/presentationml/2006/ole">
            <mc:AlternateContent xmlns:mc="http://schemas.openxmlformats.org/markup-compatibility/2006">
              <mc:Choice xmlns:v="urn:schemas-microsoft-com:vml" Requires="v">
                <p:oleObj spid="_x0000_s76967" name="Image" r:id="rId3" imgW="2640960" imgH="2717280" progId="Photoshop.Image.16">
                  <p:embed/>
                </p:oleObj>
              </mc:Choice>
              <mc:Fallback>
                <p:oleObj name="Image" r:id="rId3" imgW="2640960" imgH="2717280" progId="Photoshop.Image.16">
                  <p:embed/>
                  <p:pic>
                    <p:nvPicPr>
                      <p:cNvPr id="9" name="Object 8"/>
                      <p:cNvPicPr/>
                      <p:nvPr/>
                    </p:nvPicPr>
                    <p:blipFill>
                      <a:blip r:embed="rId4"/>
                      <a:stretch>
                        <a:fillRect/>
                      </a:stretch>
                    </p:blipFill>
                    <p:spPr>
                      <a:xfrm>
                        <a:off x="6372200" y="3757143"/>
                        <a:ext cx="2160240" cy="2222556"/>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4557446" y="3617210"/>
          <a:ext cx="1857983" cy="698511"/>
        </p:xfrm>
        <a:graphic>
          <a:graphicData uri="http://schemas.openxmlformats.org/presentationml/2006/ole">
            <mc:AlternateContent xmlns:mc="http://schemas.openxmlformats.org/markup-compatibility/2006">
              <mc:Choice xmlns:v="urn:schemas-microsoft-com:vml" Requires="v">
                <p:oleObj spid="_x0000_s76968" name="Image" r:id="rId5" imgW="4368240" imgH="786960" progId="Photoshop.Image.16">
                  <p:embed/>
                </p:oleObj>
              </mc:Choice>
              <mc:Fallback>
                <p:oleObj name="Image" r:id="rId5" imgW="4368240" imgH="786960" progId="Photoshop.Image.16">
                  <p:embed/>
                  <p:pic>
                    <p:nvPicPr>
                      <p:cNvPr id="10" name="Object 9"/>
                      <p:cNvPicPr/>
                      <p:nvPr/>
                    </p:nvPicPr>
                    <p:blipFill>
                      <a:blip r:embed="rId6"/>
                      <a:stretch>
                        <a:fillRect/>
                      </a:stretch>
                    </p:blipFill>
                    <p:spPr>
                      <a:xfrm>
                        <a:off x="4557446" y="3617210"/>
                        <a:ext cx="1857983" cy="698511"/>
                      </a:xfrm>
                      <a:prstGeom prst="rect">
                        <a:avLst/>
                      </a:prstGeom>
                    </p:spPr>
                  </p:pic>
                </p:oleObj>
              </mc:Fallback>
            </mc:AlternateContent>
          </a:graphicData>
        </a:graphic>
      </p:graphicFrame>
      <p:sp>
        <p:nvSpPr>
          <p:cNvPr id="13" name="TextBox 12"/>
          <p:cNvSpPr txBox="1"/>
          <p:nvPr/>
        </p:nvSpPr>
        <p:spPr>
          <a:xfrm>
            <a:off x="431840" y="1641852"/>
            <a:ext cx="829559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굴림" pitchFamily="50" charset="-127"/>
                <a:cs typeface="+mn-cs"/>
              </a:rPr>
              <a:t>Hubs:  tendency of some data points in high-dimensional data sets to occur much more frequently in k-nearest neighbor lists of other points than the rest of the points from the set.</a:t>
            </a:r>
            <a:endParaRPr kumimoji="0" lang="en-AU" sz="2400" b="0"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graphicFrame>
        <p:nvGraphicFramePr>
          <p:cNvPr id="14" name="Object 13"/>
          <p:cNvGraphicFramePr>
            <a:graphicFrameLocks noChangeAspect="1"/>
          </p:cNvGraphicFramePr>
          <p:nvPr/>
        </p:nvGraphicFramePr>
        <p:xfrm>
          <a:off x="636830" y="3429000"/>
          <a:ext cx="3263798" cy="926524"/>
        </p:xfrm>
        <a:graphic>
          <a:graphicData uri="http://schemas.openxmlformats.org/presentationml/2006/ole">
            <mc:AlternateContent xmlns:mc="http://schemas.openxmlformats.org/markup-compatibility/2006">
              <mc:Choice xmlns:v="urn:schemas-microsoft-com:vml" Requires="v">
                <p:oleObj spid="_x0000_s76969" name="Image" r:id="rId7" imgW="9117360" imgH="2361600" progId="Photoshop.Image.16">
                  <p:embed/>
                </p:oleObj>
              </mc:Choice>
              <mc:Fallback>
                <p:oleObj name="Image" r:id="rId7" imgW="9117360" imgH="2361600" progId="Photoshop.Image.16">
                  <p:embed/>
                  <p:pic>
                    <p:nvPicPr>
                      <p:cNvPr id="14" name="Object 13"/>
                      <p:cNvPicPr/>
                      <p:nvPr/>
                    </p:nvPicPr>
                    <p:blipFill>
                      <a:blip r:embed="rId8"/>
                      <a:stretch>
                        <a:fillRect/>
                      </a:stretch>
                    </p:blipFill>
                    <p:spPr>
                      <a:xfrm>
                        <a:off x="636830" y="3429000"/>
                        <a:ext cx="3263798" cy="926524"/>
                      </a:xfrm>
                      <a:prstGeom prst="rect">
                        <a:avLst/>
                      </a:prstGeom>
                    </p:spPr>
                  </p:pic>
                </p:oleObj>
              </mc:Fallback>
            </mc:AlternateContent>
          </a:graphicData>
        </a:graphic>
      </p:graphicFrame>
      <p:pic>
        <p:nvPicPr>
          <p:cNvPr id="4" name="Picture 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1560" y="4849860"/>
            <a:ext cx="4927226" cy="1614595"/>
          </a:xfrm>
          <a:prstGeom prst="rect">
            <a:avLst/>
          </a:prstGeom>
        </p:spPr>
      </p:pic>
      <p:sp>
        <p:nvSpPr>
          <p:cNvPr id="12" name="TextBox 11">
            <a:extLst>
              <a:ext uri="{FF2B5EF4-FFF2-40B4-BE49-F238E27FC236}">
                <a16:creationId xmlns:a16="http://schemas.microsoft.com/office/drawing/2014/main" id="{D99E1712-935A-473F-B727-C5D6948EB257}"/>
              </a:ext>
            </a:extLst>
          </p:cNvPr>
          <p:cNvSpPr txBox="1"/>
          <p:nvPr/>
        </p:nvSpPr>
        <p:spPr>
          <a:xfrm>
            <a:off x="0" y="116632"/>
            <a:ext cx="9108504" cy="156966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Continued….</a:t>
            </a:r>
            <a:b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AU" sz="48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Representasi</a:t>
            </a: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Cluster</a:t>
            </a:r>
            <a:endPar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42571205"/>
      </p:ext>
    </p:extLst>
  </p:cSld>
  <p:clrMapOvr>
    <a:masterClrMapping/>
  </p:clrMapOvr>
  <p:transition spd="slow">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51717" y="1593388"/>
            <a:ext cx="4809166" cy="1205678"/>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636" y="2898206"/>
            <a:ext cx="4744613" cy="221254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0883" y="1874610"/>
            <a:ext cx="3989276" cy="3513543"/>
          </a:xfrm>
          <a:prstGeom prst="rect">
            <a:avLst/>
          </a:prstGeom>
        </p:spPr>
      </p:pic>
      <p:sp>
        <p:nvSpPr>
          <p:cNvPr id="7" name="TextBox 6">
            <a:extLst>
              <a:ext uri="{FF2B5EF4-FFF2-40B4-BE49-F238E27FC236}">
                <a16:creationId xmlns:a16="http://schemas.microsoft.com/office/drawing/2014/main" id="{8FF0ECCC-B1F4-4213-B0A9-56C71FCA3DDD}"/>
              </a:ext>
            </a:extLst>
          </p:cNvPr>
          <p:cNvSpPr txBox="1"/>
          <p:nvPr/>
        </p:nvSpPr>
        <p:spPr>
          <a:xfrm>
            <a:off x="-58345" y="4372"/>
            <a:ext cx="9108504" cy="1077218"/>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2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Tantangan</a:t>
            </a:r>
            <a:r>
              <a:rPr kumimoji="0" lang="en-AU"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32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Teknis</a:t>
            </a:r>
            <a:r>
              <a:rPr kumimoji="0" lang="en-AU"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br>
              <a:rPr kumimoji="0" lang="en-AU"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AU"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Long Tail (Pareto) Phenomena in Big Data </a:t>
            </a:r>
            <a:endParaRPr kumimoji="0" lang="en-US"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977851203"/>
      </p:ext>
    </p:extLst>
  </p:cSld>
  <p:clrMapOvr>
    <a:masterClrMapping/>
  </p:clrMapOvr>
  <p:transition spd="slow">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F0ECCC-B1F4-4213-B0A9-56C71FCA3DDD}"/>
              </a:ext>
            </a:extLst>
          </p:cNvPr>
          <p:cNvSpPr txBox="1"/>
          <p:nvPr/>
        </p:nvSpPr>
        <p:spPr>
          <a:xfrm>
            <a:off x="-58345" y="4372"/>
            <a:ext cx="9108504" cy="1077218"/>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2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Tantangan</a:t>
            </a:r>
            <a:r>
              <a:rPr kumimoji="0" lang="en-AU"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32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Teknis</a:t>
            </a:r>
            <a:r>
              <a:rPr kumimoji="0" lang="en-AU"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br>
              <a:rPr kumimoji="0" lang="en-AU"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AU"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Fine-Grained Problems di Big Data </a:t>
            </a:r>
            <a:endParaRPr kumimoji="0" lang="en-US"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8" name="Content Placeholder 7">
            <a:extLst>
              <a:ext uri="{FF2B5EF4-FFF2-40B4-BE49-F238E27FC236}">
                <a16:creationId xmlns:a16="http://schemas.microsoft.com/office/drawing/2014/main" id="{7077074B-389D-4493-BBBB-F8CC0E7CDDD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0" y="1503169"/>
            <a:ext cx="4248472" cy="4158079"/>
          </a:xfrm>
          <a:prstGeom prst="rect">
            <a:avLst/>
          </a:prstGeom>
        </p:spPr>
      </p:pic>
      <p:pic>
        <p:nvPicPr>
          <p:cNvPr id="2" name="Picture 1">
            <a:extLst>
              <a:ext uri="{FF2B5EF4-FFF2-40B4-BE49-F238E27FC236}">
                <a16:creationId xmlns:a16="http://schemas.microsoft.com/office/drawing/2014/main" id="{A163EE1F-6631-4BAF-A9C0-2329F540DE05}"/>
              </a:ext>
            </a:extLst>
          </p:cNvPr>
          <p:cNvPicPr>
            <a:picLocks noChangeAspect="1"/>
          </p:cNvPicPr>
          <p:nvPr/>
        </p:nvPicPr>
        <p:blipFill>
          <a:blip r:embed="rId4"/>
          <a:stretch>
            <a:fillRect/>
          </a:stretch>
        </p:blipFill>
        <p:spPr>
          <a:xfrm>
            <a:off x="4245750" y="1349960"/>
            <a:ext cx="4847286" cy="4311288"/>
          </a:xfrm>
          <a:prstGeom prst="rect">
            <a:avLst/>
          </a:prstGeom>
        </p:spPr>
      </p:pic>
    </p:spTree>
    <p:extLst>
      <p:ext uri="{BB962C8B-B14F-4D97-AF65-F5344CB8AC3E}">
        <p14:creationId xmlns:p14="http://schemas.microsoft.com/office/powerpoint/2010/main" val="300686402"/>
      </p:ext>
    </p:extLst>
  </p:cSld>
  <p:clrMapOvr>
    <a:masterClrMapping/>
  </p:clrMapOvr>
  <p:transition spd="slow">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1844824"/>
            <a:ext cx="9169217" cy="4032448"/>
          </a:xfrm>
        </p:spPr>
      </p:pic>
      <p:sp>
        <p:nvSpPr>
          <p:cNvPr id="5" name="Rectangle 4"/>
          <p:cNvSpPr/>
          <p:nvPr/>
        </p:nvSpPr>
        <p:spPr>
          <a:xfrm>
            <a:off x="108797" y="6402814"/>
            <a:ext cx="907171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60BC6"/>
                </a:solidFill>
                <a:effectLst/>
                <a:uLnTx/>
                <a:uFillTx/>
                <a:latin typeface="Arial" charset="0"/>
                <a:ea typeface="굴림" pitchFamily="50" charset="-127"/>
                <a:cs typeface="+mn-cs"/>
              </a:rPr>
              <a:t>Notes: Be critical when doing a literature review for methods that </a:t>
            </a:r>
            <a:r>
              <a:rPr kumimoji="0" lang="en-AU" sz="1800" b="0" i="1" u="none" strike="noStrike" kern="1200" cap="none" spc="0" normalizeH="0" baseline="0" noProof="0" dirty="0">
                <a:ln>
                  <a:noFill/>
                </a:ln>
                <a:solidFill>
                  <a:srgbClr val="060BC6"/>
                </a:solidFill>
                <a:effectLst/>
                <a:uLnTx/>
                <a:uFillTx/>
                <a:latin typeface="Arial" charset="0"/>
                <a:ea typeface="굴림" pitchFamily="50" charset="-127"/>
                <a:cs typeface="+mn-cs"/>
              </a:rPr>
              <a:t>works</a:t>
            </a:r>
            <a:r>
              <a:rPr kumimoji="0" lang="en-AU" sz="1800" b="0" i="0" u="none" strike="noStrike" kern="1200" cap="none" spc="0" normalizeH="0" baseline="0" noProof="0" dirty="0">
                <a:ln>
                  <a:noFill/>
                </a:ln>
                <a:solidFill>
                  <a:srgbClr val="060BC6"/>
                </a:solidFill>
                <a:effectLst/>
                <a:uLnTx/>
                <a:uFillTx/>
                <a:latin typeface="Arial" charset="0"/>
                <a:ea typeface="굴림" pitchFamily="50" charset="-127"/>
                <a:cs typeface="+mn-cs"/>
              </a:rPr>
              <a:t> on “large data”.</a:t>
            </a:r>
          </a:p>
        </p:txBody>
      </p:sp>
      <p:sp>
        <p:nvSpPr>
          <p:cNvPr id="7" name="TextBox 6">
            <a:extLst>
              <a:ext uri="{FF2B5EF4-FFF2-40B4-BE49-F238E27FC236}">
                <a16:creationId xmlns:a16="http://schemas.microsoft.com/office/drawing/2014/main" id="{F8DBB9D2-918E-4429-A12A-7EFEB67C01C6}"/>
              </a:ext>
            </a:extLst>
          </p:cNvPr>
          <p:cNvSpPr txBox="1"/>
          <p:nvPr/>
        </p:nvSpPr>
        <p:spPr>
          <a:xfrm>
            <a:off x="0" y="116632"/>
            <a:ext cx="9108504" cy="132343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Tantangan</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Teknis</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b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Metode</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yang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efisien</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untuk</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Big Data</a:t>
            </a:r>
            <a:endParaRPr kumimoji="0" lang="en-US"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817090669"/>
      </p:ext>
    </p:extLst>
  </p:cSld>
  <p:clrMapOvr>
    <a:masterClrMapping/>
  </p:clrMapOvr>
  <p:transition spd="slow">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F13835-860F-47CC-83C2-83DEC2669B8F}"/>
              </a:ext>
            </a:extLst>
          </p:cNvPr>
          <p:cNvSpPr txBox="1"/>
          <p:nvPr/>
        </p:nvSpPr>
        <p:spPr>
          <a:xfrm>
            <a:off x="-52717" y="-171400"/>
            <a:ext cx="9108504"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Present Challenges</a:t>
            </a:r>
            <a:endPar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2" name="Content Placeholder 1">
            <a:extLst>
              <a:ext uri="{FF2B5EF4-FFF2-40B4-BE49-F238E27FC236}">
                <a16:creationId xmlns:a16="http://schemas.microsoft.com/office/drawing/2014/main" id="{EDC9645B-2553-4DC8-96E0-F4CDDE425E90}"/>
              </a:ext>
            </a:extLst>
          </p:cNvPr>
          <p:cNvSpPr>
            <a:spLocks noGrp="1"/>
          </p:cNvSpPr>
          <p:nvPr>
            <p:ph idx="1"/>
          </p:nvPr>
        </p:nvSpPr>
        <p:spPr>
          <a:xfrm>
            <a:off x="107504" y="836713"/>
            <a:ext cx="8856984" cy="864095"/>
          </a:xfrm>
        </p:spPr>
        <p:txBody>
          <a:bodyPr>
            <a:normAutofit/>
          </a:bodyPr>
          <a:lstStyle/>
          <a:p>
            <a:r>
              <a:rPr lang="en-US" dirty="0" err="1"/>
              <a:t>Industri</a:t>
            </a:r>
            <a:r>
              <a:rPr lang="en-US" dirty="0"/>
              <a:t> </a:t>
            </a:r>
            <a:r>
              <a:rPr lang="en-US" dirty="0">
                <a:sym typeface="Wingdings" panose="05000000000000000000" pitchFamily="2" charset="2"/>
              </a:rPr>
              <a:t> </a:t>
            </a:r>
            <a:r>
              <a:rPr lang="en-US" dirty="0" err="1">
                <a:sym typeface="Wingdings" panose="05000000000000000000" pitchFamily="2" charset="2"/>
              </a:rPr>
              <a:t>Akademis</a:t>
            </a:r>
            <a:r>
              <a:rPr lang="en-US" dirty="0">
                <a:sym typeface="Wingdings" panose="05000000000000000000" pitchFamily="2" charset="2"/>
              </a:rPr>
              <a:t>:</a:t>
            </a:r>
          </a:p>
          <a:p>
            <a:pPr marL="0" indent="0">
              <a:buNone/>
            </a:pPr>
            <a:r>
              <a:rPr lang="en-US" dirty="0" err="1">
                <a:sym typeface="Wingdings" panose="05000000000000000000" pitchFamily="2" charset="2"/>
              </a:rPr>
              <a:t>Contoh</a:t>
            </a:r>
            <a:r>
              <a:rPr lang="en-US" dirty="0">
                <a:sym typeface="Wingdings" panose="05000000000000000000" pitchFamily="2" charset="2"/>
              </a:rPr>
              <a:t> </a:t>
            </a:r>
            <a:r>
              <a:rPr lang="en-US" dirty="0" err="1">
                <a:sym typeface="Wingdings" panose="05000000000000000000" pitchFamily="2" charset="2"/>
              </a:rPr>
              <a:t>sederhana</a:t>
            </a:r>
            <a:r>
              <a:rPr lang="en-US" dirty="0">
                <a:sym typeface="Wingdings" panose="05000000000000000000" pitchFamily="2" charset="2"/>
              </a:rPr>
              <a:t>:</a:t>
            </a:r>
            <a:endParaRPr lang="id-ID" dirty="0"/>
          </a:p>
        </p:txBody>
      </p:sp>
      <p:pic>
        <p:nvPicPr>
          <p:cNvPr id="6" name="Content Placeholder 6" descr="A screenshot of text&#10;&#10;Description generated with very high confidence">
            <a:extLst>
              <a:ext uri="{FF2B5EF4-FFF2-40B4-BE49-F238E27FC236}">
                <a16:creationId xmlns:a16="http://schemas.microsoft.com/office/drawing/2014/main" id="{01B2EC9B-E4D7-4FD8-A78B-7C25ADEAA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3" y="1628800"/>
            <a:ext cx="4436672" cy="5229200"/>
          </a:xfrm>
          <a:prstGeom prst="rect">
            <a:avLst/>
          </a:prstGeom>
        </p:spPr>
      </p:pic>
      <p:pic>
        <p:nvPicPr>
          <p:cNvPr id="3" name="Picture 2">
            <a:extLst>
              <a:ext uri="{FF2B5EF4-FFF2-40B4-BE49-F238E27FC236}">
                <a16:creationId xmlns:a16="http://schemas.microsoft.com/office/drawing/2014/main" id="{D428A963-6CB0-46C8-9B24-D5C440C28DCC}"/>
              </a:ext>
            </a:extLst>
          </p:cNvPr>
          <p:cNvPicPr>
            <a:picLocks noChangeAspect="1"/>
          </p:cNvPicPr>
          <p:nvPr/>
        </p:nvPicPr>
        <p:blipFill>
          <a:blip r:embed="rId3"/>
          <a:stretch>
            <a:fillRect/>
          </a:stretch>
        </p:blipFill>
        <p:spPr>
          <a:xfrm>
            <a:off x="4857433" y="1196752"/>
            <a:ext cx="2090831" cy="3141374"/>
          </a:xfrm>
          <a:prstGeom prst="rect">
            <a:avLst/>
          </a:prstGeom>
        </p:spPr>
      </p:pic>
      <p:pic>
        <p:nvPicPr>
          <p:cNvPr id="8" name="Picture 7">
            <a:extLst>
              <a:ext uri="{FF2B5EF4-FFF2-40B4-BE49-F238E27FC236}">
                <a16:creationId xmlns:a16="http://schemas.microsoft.com/office/drawing/2014/main" id="{80B4BA67-5C3F-47B5-805F-8C753680E175}"/>
              </a:ext>
            </a:extLst>
          </p:cNvPr>
          <p:cNvPicPr>
            <a:picLocks noChangeAspect="1"/>
          </p:cNvPicPr>
          <p:nvPr/>
        </p:nvPicPr>
        <p:blipFill rotWithShape="1">
          <a:blip r:embed="rId4"/>
          <a:srcRect l="12201" t="13710" r="12988"/>
          <a:stretch/>
        </p:blipFill>
        <p:spPr>
          <a:xfrm>
            <a:off x="4804771" y="4437112"/>
            <a:ext cx="3963828" cy="2480310"/>
          </a:xfrm>
          <a:prstGeom prst="rect">
            <a:avLst/>
          </a:prstGeom>
        </p:spPr>
      </p:pic>
    </p:spTree>
    <p:extLst>
      <p:ext uri="{BB962C8B-B14F-4D97-AF65-F5344CB8AC3E}">
        <p14:creationId xmlns:p14="http://schemas.microsoft.com/office/powerpoint/2010/main" val="44391322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2F268C-D7FE-4892-A896-7E143416F821}"/>
              </a:ext>
            </a:extLst>
          </p:cNvPr>
          <p:cNvPicPr>
            <a:picLocks noGrp="1" noChangeAspect="1"/>
          </p:cNvPicPr>
          <p:nvPr>
            <p:ph idx="1"/>
          </p:nvPr>
        </p:nvPicPr>
        <p:blipFill>
          <a:blip r:embed="rId3"/>
          <a:stretch>
            <a:fillRect/>
          </a:stretch>
        </p:blipFill>
        <p:spPr>
          <a:xfrm>
            <a:off x="163640" y="1772816"/>
            <a:ext cx="8890450" cy="4752528"/>
          </a:xfrm>
          <a:prstGeom prst="rect">
            <a:avLst/>
          </a:prstGeom>
        </p:spPr>
      </p:pic>
      <p:sp>
        <p:nvSpPr>
          <p:cNvPr id="68" name="TextBox 67">
            <a:extLst>
              <a:ext uri="{FF2B5EF4-FFF2-40B4-BE49-F238E27FC236}">
                <a16:creationId xmlns:a16="http://schemas.microsoft.com/office/drawing/2014/main" id="{62662657-3F84-46AA-8BA9-4FDA6B7E7F76}"/>
              </a:ext>
            </a:extLst>
          </p:cNvPr>
          <p:cNvSpPr txBox="1"/>
          <p:nvPr/>
        </p:nvSpPr>
        <p:spPr>
          <a:xfrm>
            <a:off x="198342" y="-25643"/>
            <a:ext cx="8820472" cy="64633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Pertumbuhan</a:t>
            </a:r>
            <a:r>
              <a:rPr kumimoji="0" lang="id-ID"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Data</a:t>
            </a:r>
            <a:r>
              <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Tidak</a:t>
            </a:r>
            <a:r>
              <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Terstruktur</a:t>
            </a:r>
            <a:r>
              <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p>
        </p:txBody>
      </p:sp>
      <p:sp>
        <p:nvSpPr>
          <p:cNvPr id="2" name="Rectangle 1">
            <a:extLst>
              <a:ext uri="{FF2B5EF4-FFF2-40B4-BE49-F238E27FC236}">
                <a16:creationId xmlns:a16="http://schemas.microsoft.com/office/drawing/2014/main" id="{ED917294-A2F2-4481-9865-110324AD4AAD}"/>
              </a:ext>
            </a:extLst>
          </p:cNvPr>
          <p:cNvSpPr/>
          <p:nvPr/>
        </p:nvSpPr>
        <p:spPr>
          <a:xfrm>
            <a:off x="2286000" y="572487"/>
            <a:ext cx="4572000" cy="1754326"/>
          </a:xfrm>
          <a:prstGeom prst="rect">
            <a:avLst/>
          </a:prstGeom>
        </p:spPr>
        <p:txBody>
          <a:bodyPr>
            <a:spAutoFit/>
          </a:bodyPr>
          <a:lstStyle/>
          <a:p>
            <a:pPr lvl="0">
              <a:defRPr/>
            </a:pPr>
            <a:r>
              <a:rPr lang="en-US" sz="5400" dirty="0">
                <a:ln w="9000" cmpd="sng">
                  <a:solidFill>
                    <a:srgbClr val="060BC6"/>
                  </a:solidFill>
                  <a:prstDash val="solid"/>
                </a:ln>
                <a:solidFill>
                  <a:srgbClr val="FFC000"/>
                </a:solidFill>
                <a:effectLst>
                  <a:reflection blurRad="12700" stA="28000" endPos="45000" dist="1000" dir="5400000" sy="-100000" algn="bl" rotWithShape="0"/>
                </a:effectLst>
                <a:sym typeface="Symbol" panose="05050102010706020507" pitchFamily="18" charset="2"/>
              </a:rPr>
              <a:t></a:t>
            </a:r>
            <a:endParaRPr lang="en-US" dirty="0">
              <a:ln w="9000" cmpd="sng">
                <a:solidFill>
                  <a:srgbClr val="060BC6"/>
                </a:solidFill>
                <a:prstDash val="solid"/>
              </a:ln>
              <a:solidFill>
                <a:srgbClr val="FFC000"/>
              </a:solidFill>
              <a:effectLst>
                <a:reflection blurRad="12700" stA="28000" endPos="45000" dist="1000" dir="5400000" sy="-100000" algn="bl" rotWithShape="0"/>
              </a:effectLst>
              <a:sym typeface="Symbol" panose="05050102010706020507" pitchFamily="18" charset="2"/>
            </a:endParaRPr>
          </a:p>
          <a:p>
            <a:pPr lvl="0">
              <a:defRPr/>
            </a:pPr>
            <a:r>
              <a:rPr lang="en-US" sz="5400" dirty="0">
                <a:ln w="9000" cmpd="sng">
                  <a:solidFill>
                    <a:srgbClr val="060BC6"/>
                  </a:solidFill>
                  <a:prstDash val="solid"/>
                </a:ln>
                <a:solidFill>
                  <a:srgbClr val="FFC000"/>
                </a:solidFill>
                <a:effectLst>
                  <a:reflection blurRad="12700" stA="28000" endPos="45000" dist="1000" dir="5400000" sy="-100000" algn="bl" rotWithShape="0"/>
                </a:effectLst>
                <a:sym typeface="Symbol" panose="05050102010706020507" pitchFamily="18" charset="2"/>
              </a:rPr>
              <a:t>Big Data</a:t>
            </a:r>
            <a:endParaRPr lang="en-US" dirty="0">
              <a:ln w="9000" cmpd="sng">
                <a:solidFill>
                  <a:srgbClr val="060BC6"/>
                </a:solidFill>
                <a:prstDash val="solid"/>
              </a:ln>
              <a:solidFill>
                <a:srgbClr val="FFC000"/>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8738521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788115" y="4437113"/>
            <a:ext cx="4304165" cy="2304256"/>
            <a:chOff x="2824626" y="3094889"/>
            <a:chExt cx="3393065" cy="1616529"/>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9841" y="3350641"/>
              <a:ext cx="1137850" cy="110502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4626" y="3094889"/>
              <a:ext cx="1940320" cy="1616529"/>
            </a:xfrm>
            <a:prstGeom prst="rect">
              <a:avLst/>
            </a:prstGeom>
          </p:spPr>
        </p:pic>
      </p:grpSp>
      <p:sp>
        <p:nvSpPr>
          <p:cNvPr id="4" name="Title 3"/>
          <p:cNvSpPr>
            <a:spLocks noGrp="1"/>
          </p:cNvSpPr>
          <p:nvPr>
            <p:ph type="title" idx="4294967295"/>
          </p:nvPr>
        </p:nvSpPr>
        <p:spPr>
          <a:xfrm>
            <a:off x="-35496" y="3717032"/>
            <a:ext cx="9144000" cy="1009650"/>
          </a:xfrm>
        </p:spPr>
        <p:txBody>
          <a:bodyPr/>
          <a:lstStyle/>
          <a:p>
            <a:pPr algn="ctr"/>
            <a:r>
              <a:rPr lang="en-AU" sz="4400" b="1" dirty="0">
                <a:solidFill>
                  <a:srgbClr val="060BC6"/>
                </a:solidFill>
                <a:effectLst/>
              </a:rPr>
              <a:t>Clustering</a:t>
            </a:r>
            <a:r>
              <a:rPr lang="en-AU" sz="4400" b="1" dirty="0">
                <a:effectLst/>
              </a:rPr>
              <a:t> and </a:t>
            </a:r>
            <a:r>
              <a:rPr lang="en-AU" sz="4400" b="1" dirty="0">
                <a:solidFill>
                  <a:srgbClr val="060BC6"/>
                </a:solidFill>
                <a:effectLst/>
              </a:rPr>
              <a:t>Ranking</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79426" y="2787930"/>
            <a:ext cx="1149652" cy="1282139"/>
          </a:xfrm>
          <a:prstGeom prst="rect">
            <a:avLst/>
          </a:prstGeom>
        </p:spPr>
      </p:pic>
      <p:sp>
        <p:nvSpPr>
          <p:cNvPr id="8" name="TextBox 7">
            <a:extLst>
              <a:ext uri="{FF2B5EF4-FFF2-40B4-BE49-F238E27FC236}">
                <a16:creationId xmlns:a16="http://schemas.microsoft.com/office/drawing/2014/main" id="{DAEDCE98-5F34-45D9-BDA3-5676C149F1CF}"/>
              </a:ext>
            </a:extLst>
          </p:cNvPr>
          <p:cNvSpPr txBox="1"/>
          <p:nvPr/>
        </p:nvSpPr>
        <p:spPr>
          <a:xfrm>
            <a:off x="39270" y="1702345"/>
            <a:ext cx="9108504"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Bagaimana</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cara</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membuat</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agar model DS di BD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lebih</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cepat</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&amp;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Efisien</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9" name="TextBox 8">
            <a:extLst>
              <a:ext uri="{FF2B5EF4-FFF2-40B4-BE49-F238E27FC236}">
                <a16:creationId xmlns:a16="http://schemas.microsoft.com/office/drawing/2014/main" id="{111E8A84-D736-4DDE-9489-EE30CBB09E96}"/>
              </a:ext>
            </a:extLst>
          </p:cNvPr>
          <p:cNvSpPr txBox="1"/>
          <p:nvPr/>
        </p:nvSpPr>
        <p:spPr>
          <a:xfrm>
            <a:off x="0" y="116632"/>
            <a:ext cx="9108504" cy="132343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Case Study 1 : Clustering via Ranking</a:t>
            </a:r>
            <a:endParaRPr kumimoji="0" lang="en-US"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42717677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75153" y="1953110"/>
            <a:ext cx="2384139" cy="8493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7913" y="4595800"/>
            <a:ext cx="2285046" cy="54010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03130" y="4542991"/>
            <a:ext cx="2983670" cy="64572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257143" y="5380863"/>
            <a:ext cx="2420040" cy="517494"/>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97632" y="2949783"/>
            <a:ext cx="3748736" cy="2283759"/>
          </a:xfrm>
          <a:prstGeom prst="rect">
            <a:avLst/>
          </a:prstGeom>
        </p:spPr>
      </p:pic>
      <p:pic>
        <p:nvPicPr>
          <p:cNvPr id="4" name="Picture 3"/>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74159" y="3405842"/>
            <a:ext cx="1828800" cy="5512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rotWithShape="1">
          <a:blip r:embed="rId9" cstate="screen">
            <a:extLst>
              <a:ext uri="{28A0092B-C50C-407E-A947-70E740481C1C}">
                <a14:useLocalDpi xmlns:a14="http://schemas.microsoft.com/office/drawing/2010/main"/>
              </a:ext>
            </a:extLst>
          </a:blip>
          <a:srcRect l="13392" t="18115" r="15051" b="15682"/>
          <a:stretch/>
        </p:blipFill>
        <p:spPr>
          <a:xfrm>
            <a:off x="6741042" y="3585732"/>
            <a:ext cx="1214273" cy="739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rotWithShape="1">
          <a:blip r:embed="rId10" cstate="screen">
            <a:extLst>
              <a:ext uri="{28A0092B-C50C-407E-A947-70E740481C1C}">
                <a14:useLocalDpi xmlns:a14="http://schemas.microsoft.com/office/drawing/2010/main"/>
              </a:ext>
            </a:extLst>
          </a:blip>
          <a:srcRect l="3264" t="25994" r="3340" b="22843"/>
          <a:stretch/>
        </p:blipFill>
        <p:spPr>
          <a:xfrm>
            <a:off x="6393204" y="2424636"/>
            <a:ext cx="1711842" cy="5251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57943" y="2504748"/>
            <a:ext cx="1743318" cy="595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482A93B6-D499-477C-84E3-55D30E826CAE}"/>
              </a:ext>
            </a:extLst>
          </p:cNvPr>
          <p:cNvSpPr txBox="1"/>
          <p:nvPr/>
        </p:nvSpPr>
        <p:spPr>
          <a:xfrm>
            <a:off x="0" y="116632"/>
            <a:ext cx="9108504" cy="64633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Mengapa</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Ranking (search)? :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Motivasi</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29211570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a:spLocks noGrp="1"/>
          </p:cNvSpPr>
          <p:nvPr>
            <p:ph idx="1"/>
          </p:nvPr>
        </p:nvSpPr>
        <p:spPr>
          <a:xfrm>
            <a:off x="107504" y="2132857"/>
            <a:ext cx="8856984" cy="4226772"/>
          </a:xfrm>
        </p:spPr>
        <p:txBody>
          <a:bodyPr>
            <a:normAutofit fontScale="92500"/>
          </a:bodyPr>
          <a:lstStyle/>
          <a:p>
            <a:pPr>
              <a:spcBef>
                <a:spcPts val="1800"/>
              </a:spcBef>
            </a:pPr>
            <a:r>
              <a:rPr lang="en-US" sz="2800" b="1" dirty="0"/>
              <a:t>Indexing performance</a:t>
            </a:r>
            <a:r>
              <a:rPr lang="en-US" sz="2800" dirty="0"/>
              <a:t>. Sphinx indexes up to 10-15 MB of text per second per single CPU core: </a:t>
            </a:r>
            <a:r>
              <a:rPr lang="en-US" sz="2800" b="1" dirty="0"/>
              <a:t>60+ MB/sec per server</a:t>
            </a:r>
            <a:r>
              <a:rPr lang="en-US" sz="2800" dirty="0"/>
              <a:t> (on a dedicated indexing machine).</a:t>
            </a:r>
          </a:p>
          <a:p>
            <a:pPr>
              <a:spcBef>
                <a:spcPts val="1800"/>
              </a:spcBef>
            </a:pPr>
            <a:r>
              <a:rPr lang="en-US" sz="2800" b="1" dirty="0"/>
              <a:t>Searching performance. </a:t>
            </a:r>
            <a:r>
              <a:rPr lang="en-US" sz="2800" dirty="0"/>
              <a:t>Searching through 1,000,000-document, 1.2 GB text collection [development machine] and testing runs at </a:t>
            </a:r>
            <a:r>
              <a:rPr lang="en-US" sz="2800" b="1" dirty="0"/>
              <a:t>500+ queries/sec </a:t>
            </a:r>
            <a:r>
              <a:rPr lang="en-US" sz="2800" dirty="0"/>
              <a:t>on a 2-core desktop machine with 2 GB of RAM.</a:t>
            </a:r>
            <a:endParaRPr lang="en-AU" sz="2800" dirty="0"/>
          </a:p>
          <a:p>
            <a:pPr>
              <a:spcBef>
                <a:spcPts val="1800"/>
              </a:spcBef>
            </a:pPr>
            <a:r>
              <a:rPr lang="en-US" sz="2800" b="1" dirty="0"/>
              <a:t>Scalability</a:t>
            </a:r>
            <a:r>
              <a:rPr lang="en-US" sz="2800" dirty="0"/>
              <a:t>. Biggest known Sphinx cluster indexes </a:t>
            </a:r>
            <a:r>
              <a:rPr lang="en-US" sz="2800" b="1" dirty="0"/>
              <a:t>25+ billion documents</a:t>
            </a:r>
            <a:r>
              <a:rPr lang="en-US" sz="2800" dirty="0"/>
              <a:t>, resulting in over 9TB of data. Busiest known one is Craigslist, serving </a:t>
            </a:r>
            <a:r>
              <a:rPr lang="en-US" sz="2800" b="1" dirty="0"/>
              <a:t>300+ million search queries/day</a:t>
            </a:r>
            <a:r>
              <a:rPr lang="en-US" sz="2800" dirty="0"/>
              <a:t>.</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2086" y="1351146"/>
            <a:ext cx="2209800" cy="633787"/>
          </a:xfrm>
          <a:prstGeom prst="rect">
            <a:avLst/>
          </a:prstGeom>
          <a:effectLst>
            <a:glow rad="63500">
              <a:schemeClr val="accent3">
                <a:satMod val="175000"/>
                <a:alpha val="40000"/>
              </a:schemeClr>
            </a:glow>
            <a:outerShdw blurRad="50800" dist="38100" algn="l" rotWithShape="0">
              <a:prstClr val="black">
                <a:alpha val="40000"/>
              </a:prstClr>
            </a:outerShdw>
          </a:effectLst>
        </p:spPr>
      </p:pic>
      <p:pic>
        <p:nvPicPr>
          <p:cNvPr id="8"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61809" y="1353099"/>
            <a:ext cx="2445253" cy="635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951543" y="1355051"/>
            <a:ext cx="2848275" cy="631834"/>
          </a:xfrm>
          <a:prstGeom prst="rect">
            <a:avLst/>
          </a:prstGeom>
        </p:spPr>
      </p:pic>
      <p:sp>
        <p:nvSpPr>
          <p:cNvPr id="10" name="Rectangle 9"/>
          <p:cNvSpPr/>
          <p:nvPr/>
        </p:nvSpPr>
        <p:spPr>
          <a:xfrm>
            <a:off x="517585" y="6361583"/>
            <a:ext cx="8114209"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400" b="1" i="0" u="none" strike="noStrike" kern="1200" cap="none" spc="0" normalizeH="0" baseline="0" noProof="0" dirty="0">
                <a:ln>
                  <a:noFill/>
                </a:ln>
                <a:solidFill>
                  <a:prstClr val="black"/>
                </a:solidFill>
                <a:effectLst/>
                <a:uLnTx/>
                <a:uFillTx/>
                <a:latin typeface="Arial" charset="0"/>
                <a:ea typeface="굴림" pitchFamily="50" charset="-127"/>
                <a:cs typeface="+mn-cs"/>
              </a:rPr>
              <a:t>[</a:t>
            </a:r>
            <a:r>
              <a:rPr kumimoji="0" lang="en-AU" sz="1400" b="1" i="0" u="none" strike="noStrike" kern="1200" cap="none" spc="0" normalizeH="0" baseline="0" noProof="0" dirty="0" err="1">
                <a:ln>
                  <a:noFill/>
                </a:ln>
                <a:solidFill>
                  <a:prstClr val="black"/>
                </a:solidFill>
                <a:effectLst/>
                <a:uLnTx/>
                <a:uFillTx/>
                <a:latin typeface="Arial" charset="0"/>
                <a:ea typeface="굴림" pitchFamily="50" charset="-127"/>
                <a:cs typeface="+mn-cs"/>
              </a:rPr>
              <a:t>Aksyonoff</a:t>
            </a:r>
            <a:r>
              <a:rPr kumimoji="0" lang="en-AU" sz="1400" b="1" i="0" u="none" strike="noStrike" kern="1200" cap="none" spc="0" normalizeH="0" baseline="0" noProof="0" dirty="0">
                <a:ln>
                  <a:noFill/>
                </a:ln>
                <a:solidFill>
                  <a:prstClr val="black"/>
                </a:solidFill>
                <a:effectLst/>
                <a:uLnTx/>
                <a:uFillTx/>
                <a:latin typeface="Arial" charset="0"/>
                <a:ea typeface="굴림" pitchFamily="50" charset="-127"/>
                <a:cs typeface="+mn-cs"/>
              </a:rPr>
              <a:t>, A,</a:t>
            </a:r>
            <a:r>
              <a:rPr kumimoji="0" lang="en-US" sz="1400" b="1" i="0" u="none" strike="noStrike" kern="1200" cap="none" spc="0" normalizeH="0" baseline="0" noProof="0" dirty="0">
                <a:ln>
                  <a:noFill/>
                </a:ln>
                <a:solidFill>
                  <a:prstClr val="black"/>
                </a:solidFill>
                <a:effectLst/>
                <a:uLnTx/>
                <a:uFillTx/>
                <a:latin typeface="Arial" charset="0"/>
                <a:ea typeface="굴림" pitchFamily="50" charset="-127"/>
                <a:cs typeface="+mn-cs"/>
              </a:rPr>
              <a:t> Introduction to search with Sphinx: from installation to relevance tuning,</a:t>
            </a:r>
            <a:r>
              <a:rPr kumimoji="0" lang="en-AU" sz="1400" b="1" i="0" u="none" strike="noStrike" kern="1200" cap="none" spc="0" normalizeH="0" baseline="0" noProof="0" dirty="0">
                <a:ln>
                  <a:noFill/>
                </a:ln>
                <a:solidFill>
                  <a:prstClr val="black"/>
                </a:solidFill>
                <a:effectLst/>
                <a:uLnTx/>
                <a:uFillTx/>
                <a:latin typeface="Arial" charset="0"/>
                <a:ea typeface="굴림" pitchFamily="50" charset="-127"/>
                <a:cs typeface="+mn-cs"/>
              </a:rPr>
              <a:t> 2011]</a:t>
            </a:r>
          </a:p>
        </p:txBody>
      </p:sp>
      <p:sp>
        <p:nvSpPr>
          <p:cNvPr id="11" name="TextBox 10">
            <a:extLst>
              <a:ext uri="{FF2B5EF4-FFF2-40B4-BE49-F238E27FC236}">
                <a16:creationId xmlns:a16="http://schemas.microsoft.com/office/drawing/2014/main" id="{36F73D0D-FB75-42D2-96ED-85BF2CF8F64C}"/>
              </a:ext>
            </a:extLst>
          </p:cNvPr>
          <p:cNvSpPr txBox="1"/>
          <p:nvPr/>
        </p:nvSpPr>
        <p:spPr>
          <a:xfrm>
            <a:off x="0" y="116632"/>
            <a:ext cx="9108504"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Performa Search Engine</a:t>
            </a:r>
            <a:endPar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3168887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906623" y="1453649"/>
            <a:ext cx="5564221" cy="1759946"/>
          </a:xfrm>
        </p:spPr>
      </p:pic>
      <p:grpSp>
        <p:nvGrpSpPr>
          <p:cNvPr id="19" name="Group 18"/>
          <p:cNvGrpSpPr/>
          <p:nvPr/>
        </p:nvGrpSpPr>
        <p:grpSpPr>
          <a:xfrm>
            <a:off x="9728" y="2556348"/>
            <a:ext cx="4173166" cy="1248607"/>
            <a:chOff x="0" y="2311947"/>
            <a:chExt cx="4173166" cy="1248607"/>
          </a:xfrm>
        </p:grpSpPr>
        <p:cxnSp>
          <p:nvCxnSpPr>
            <p:cNvPr id="8" name="Straight Arrow Connector 7"/>
            <p:cNvCxnSpPr>
              <a:endCxn id="9" idx="0"/>
            </p:cNvCxnSpPr>
            <p:nvPr/>
          </p:nvCxnSpPr>
          <p:spPr>
            <a:xfrm flipH="1">
              <a:off x="1399821" y="2311947"/>
              <a:ext cx="2773345" cy="86373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3175681"/>
              <a:ext cx="2799641" cy="384873"/>
            </a:xfrm>
            <a:prstGeom prst="rect">
              <a:avLst/>
            </a:prstGeom>
          </p:spPr>
        </p:pic>
      </p:grpSp>
      <p:grpSp>
        <p:nvGrpSpPr>
          <p:cNvPr id="20" name="Group 19"/>
          <p:cNvGrpSpPr/>
          <p:nvPr/>
        </p:nvGrpSpPr>
        <p:grpSpPr>
          <a:xfrm>
            <a:off x="4756827" y="2491497"/>
            <a:ext cx="3531039" cy="1991158"/>
            <a:chOff x="4756826" y="1634247"/>
            <a:chExt cx="3531039" cy="1991158"/>
          </a:xfrm>
        </p:grpSpPr>
        <p:cxnSp>
          <p:nvCxnSpPr>
            <p:cNvPr id="11" name="Straight Arrow Connector 10"/>
            <p:cNvCxnSpPr/>
            <p:nvPr/>
          </p:nvCxnSpPr>
          <p:spPr>
            <a:xfrm>
              <a:off x="6679660" y="1634247"/>
              <a:ext cx="0" cy="9533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56826" y="2590791"/>
              <a:ext cx="3531039" cy="1034614"/>
            </a:xfrm>
            <a:prstGeom prst="rect">
              <a:avLst/>
            </a:prstGeom>
          </p:spPr>
        </p:pic>
      </p:grpSp>
      <p:grpSp>
        <p:nvGrpSpPr>
          <p:cNvPr id="27" name="Group 26"/>
          <p:cNvGrpSpPr/>
          <p:nvPr/>
        </p:nvGrpSpPr>
        <p:grpSpPr>
          <a:xfrm>
            <a:off x="5417496" y="4171139"/>
            <a:ext cx="3587175" cy="2345278"/>
            <a:chOff x="5417495" y="3313889"/>
            <a:chExt cx="3587175" cy="2345278"/>
          </a:xfrm>
        </p:grpSpPr>
        <p:cxnSp>
          <p:nvCxnSpPr>
            <p:cNvPr id="16" name="Straight Arrow Connector 15"/>
            <p:cNvCxnSpPr/>
            <p:nvPr/>
          </p:nvCxnSpPr>
          <p:spPr>
            <a:xfrm>
              <a:off x="6802877" y="3313889"/>
              <a:ext cx="6485" cy="71336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flipH="1">
              <a:off x="7791855" y="3560554"/>
              <a:ext cx="1" cy="10051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5417495" y="4063118"/>
              <a:ext cx="2122252" cy="954107"/>
            </a:xfrm>
            <a:prstGeom prst="rect">
              <a:avLst/>
            </a:prstGeom>
            <a:solidFill>
              <a:schemeClr val="bg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굴림" pitchFamily="50" charset="-127"/>
                  <a:cs typeface="+mn-cs"/>
                </a:rPr>
                <a:t>frequency of </a:t>
              </a:r>
              <a:r>
                <a:rPr kumimoji="0" lang="en-US" sz="2800" b="0" i="1" u="none" strike="noStrike" kern="1200" cap="none" spc="0" normalizeH="0" baseline="0" noProof="0" dirty="0">
                  <a:ln>
                    <a:noFill/>
                  </a:ln>
                  <a:solidFill>
                    <a:prstClr val="black"/>
                  </a:solidFill>
                  <a:effectLst/>
                  <a:uLnTx/>
                  <a:uFillTx/>
                  <a:latin typeface="Arial" charset="0"/>
                  <a:ea typeface="굴림" pitchFamily="50" charset="-127"/>
                  <a:cs typeface="+mn-cs"/>
                </a:rPr>
                <a:t>t</a:t>
              </a:r>
              <a:r>
                <a:rPr kumimoji="0" lang="en-US" sz="2800" b="0" i="0" u="none" strike="noStrike" kern="1200" cap="none" spc="0" normalizeH="0" baseline="0" noProof="0" dirty="0">
                  <a:ln>
                    <a:noFill/>
                  </a:ln>
                  <a:solidFill>
                    <a:prstClr val="black"/>
                  </a:solidFill>
                  <a:effectLst/>
                  <a:uLnTx/>
                  <a:uFillTx/>
                  <a:latin typeface="Arial" charset="0"/>
                  <a:ea typeface="굴림" pitchFamily="50" charset="-127"/>
                  <a:cs typeface="+mn-cs"/>
                </a:rPr>
                <a:t> in </a:t>
              </a:r>
              <a:r>
                <a:rPr kumimoji="0" lang="en-US" sz="2800" b="0" i="1" u="none" strike="noStrike" kern="1200" cap="none" spc="0" normalizeH="0" baseline="0" noProof="0" dirty="0">
                  <a:ln>
                    <a:noFill/>
                  </a:ln>
                  <a:solidFill>
                    <a:prstClr val="black"/>
                  </a:solidFill>
                  <a:effectLst/>
                  <a:uLnTx/>
                  <a:uFillTx/>
                  <a:latin typeface="Arial" charset="0"/>
                  <a:ea typeface="굴림" pitchFamily="50" charset="-127"/>
                  <a:cs typeface="+mn-cs"/>
                </a:rPr>
                <a:t>d</a:t>
              </a:r>
              <a:endParaRPr kumimoji="0" lang="en-AU" sz="2800" b="0" i="1"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sp>
          <p:nvSpPr>
            <p:cNvPr id="22" name="TextBox 21"/>
            <p:cNvSpPr txBox="1"/>
            <p:nvPr/>
          </p:nvSpPr>
          <p:spPr>
            <a:xfrm>
              <a:off x="5457215" y="4581949"/>
              <a:ext cx="3547455" cy="1077218"/>
            </a:xfrm>
            <a:prstGeom prst="rect">
              <a:avLst/>
            </a:prstGeom>
            <a:solidFill>
              <a:schemeClr val="bg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charset="0"/>
                  <a:ea typeface="굴림" pitchFamily="50" charset="-127"/>
                  <a:cs typeface="+mn-cs"/>
                </a:rPr>
                <a:t>frequency of </a:t>
              </a:r>
              <a:r>
                <a:rPr kumimoji="0" lang="en-US" sz="3200" b="0" i="1" u="none" strike="noStrike" kern="1200" cap="none" spc="0" normalizeH="0" baseline="0" noProof="0" dirty="0">
                  <a:ln>
                    <a:noFill/>
                  </a:ln>
                  <a:solidFill>
                    <a:prstClr val="black"/>
                  </a:solidFill>
                  <a:effectLst/>
                  <a:uLnTx/>
                  <a:uFillTx/>
                  <a:latin typeface="Arial" charset="0"/>
                  <a:ea typeface="굴림" pitchFamily="50" charset="-127"/>
                  <a:cs typeface="+mn-cs"/>
                </a:rPr>
                <a:t>d</a:t>
              </a:r>
              <a:r>
                <a:rPr kumimoji="0" lang="en-US" sz="3200" b="0" i="0" u="none" strike="noStrike" kern="1200" cap="none" spc="0" normalizeH="0" baseline="0" noProof="0" dirty="0">
                  <a:ln>
                    <a:noFill/>
                  </a:ln>
                  <a:solidFill>
                    <a:prstClr val="black"/>
                  </a:solidFill>
                  <a:effectLst/>
                  <a:uLnTx/>
                  <a:uFillTx/>
                  <a:latin typeface="Arial" charset="0"/>
                  <a:ea typeface="굴림" pitchFamily="50" charset="-127"/>
                  <a:cs typeface="+mn-cs"/>
                </a:rPr>
                <a:t> in </a:t>
              </a:r>
              <a:r>
                <a:rPr kumimoji="0" lang="en-US" sz="3200" b="0" i="1" u="none" strike="noStrike" kern="1200" cap="none" spc="0" normalizeH="0" baseline="0" noProof="0" dirty="0">
                  <a:ln>
                    <a:noFill/>
                  </a:ln>
                  <a:solidFill>
                    <a:prstClr val="black"/>
                  </a:solidFill>
                  <a:effectLst/>
                  <a:uLnTx/>
                  <a:uFillTx/>
                  <a:latin typeface="Arial" charset="0"/>
                  <a:ea typeface="굴림" pitchFamily="50" charset="-127"/>
                  <a:cs typeface="+mn-cs"/>
                </a:rPr>
                <a:t>D</a:t>
              </a:r>
              <a:r>
                <a:rPr kumimoji="0" lang="en-US" sz="3200" b="0" i="0" u="none" strike="noStrike" kern="1200" cap="none" spc="0" normalizeH="0" baseline="0" noProof="0" dirty="0">
                  <a:ln>
                    <a:noFill/>
                  </a:ln>
                  <a:solidFill>
                    <a:prstClr val="black"/>
                  </a:solidFill>
                  <a:effectLst/>
                  <a:uLnTx/>
                  <a:uFillTx/>
                  <a:latin typeface="Arial" charset="0"/>
                  <a:ea typeface="굴림" pitchFamily="50" charset="-127"/>
                  <a:cs typeface="+mn-cs"/>
                </a:rPr>
                <a:t> that contain t</a:t>
              </a:r>
              <a:endParaRPr kumimoji="0" lang="en-AU" sz="3200" b="0"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grpSp>
      <p:grpSp>
        <p:nvGrpSpPr>
          <p:cNvPr id="35" name="Group 34"/>
          <p:cNvGrpSpPr/>
          <p:nvPr/>
        </p:nvGrpSpPr>
        <p:grpSpPr>
          <a:xfrm>
            <a:off x="1060825" y="4890967"/>
            <a:ext cx="4519287" cy="830997"/>
            <a:chOff x="1060824" y="4033717"/>
            <a:chExt cx="4519287" cy="830997"/>
          </a:xfrm>
        </p:grpSpPr>
        <p:cxnSp>
          <p:nvCxnSpPr>
            <p:cNvPr id="25" name="Straight Arrow Connector 24"/>
            <p:cNvCxnSpPr>
              <a:cxnSpLocks/>
              <a:endCxn id="26" idx="3"/>
            </p:cNvCxnSpPr>
            <p:nvPr/>
          </p:nvCxnSpPr>
          <p:spPr>
            <a:xfrm flipH="1">
              <a:off x="3183076" y="4399453"/>
              <a:ext cx="2397035" cy="497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TextBox 25"/>
            <p:cNvSpPr txBox="1"/>
            <p:nvPr/>
          </p:nvSpPr>
          <p:spPr>
            <a:xfrm>
              <a:off x="1060824" y="4033717"/>
              <a:ext cx="2122252" cy="830997"/>
            </a:xfrm>
            <a:prstGeom prst="rect">
              <a:avLst/>
            </a:prstGeom>
            <a:solidFill>
              <a:schemeClr val="bg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굴림" pitchFamily="50" charset="-127"/>
                  <a:cs typeface="+mn-cs"/>
                </a:rPr>
                <a:t>Term frequency: </a:t>
              </a:r>
              <a:r>
                <a:rPr kumimoji="0" lang="en-US" sz="2400" b="0" i="1" u="none" strike="noStrike" kern="1200" cap="none" spc="0" normalizeH="0" baseline="0" noProof="0" dirty="0" err="1">
                  <a:ln>
                    <a:noFill/>
                  </a:ln>
                  <a:solidFill>
                    <a:prstClr val="black"/>
                  </a:solidFill>
                  <a:effectLst/>
                  <a:uLnTx/>
                  <a:uFillTx/>
                  <a:latin typeface="Arial" charset="0"/>
                  <a:ea typeface="굴림" pitchFamily="50" charset="-127"/>
                  <a:cs typeface="+mn-cs"/>
                </a:rPr>
                <a:t>tf</a:t>
              </a:r>
              <a:endParaRPr kumimoji="0" lang="en-AU" sz="2400" b="0" i="1"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grpSp>
      <p:grpSp>
        <p:nvGrpSpPr>
          <p:cNvPr id="36" name="Group 35"/>
          <p:cNvGrpSpPr/>
          <p:nvPr/>
        </p:nvGrpSpPr>
        <p:grpSpPr>
          <a:xfrm>
            <a:off x="511613" y="5838363"/>
            <a:ext cx="5284523" cy="830997"/>
            <a:chOff x="511613" y="4565683"/>
            <a:chExt cx="5284523" cy="830997"/>
          </a:xfrm>
        </p:grpSpPr>
        <p:cxnSp>
          <p:nvCxnSpPr>
            <p:cNvPr id="29" name="Straight Arrow Connector 28"/>
            <p:cNvCxnSpPr>
              <a:cxnSpLocks/>
            </p:cNvCxnSpPr>
            <p:nvPr/>
          </p:nvCxnSpPr>
          <p:spPr>
            <a:xfrm flipH="1">
              <a:off x="3563888" y="4724891"/>
              <a:ext cx="2232248" cy="29745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TextBox 29"/>
            <p:cNvSpPr txBox="1"/>
            <p:nvPr/>
          </p:nvSpPr>
          <p:spPr>
            <a:xfrm>
              <a:off x="511613" y="4565683"/>
              <a:ext cx="3570864" cy="830997"/>
            </a:xfrm>
            <a:prstGeom prst="rect">
              <a:avLst/>
            </a:prstGeom>
            <a:solidFill>
              <a:schemeClr val="bg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굴림" pitchFamily="50" charset="-127"/>
                  <a:cs typeface="+mn-cs"/>
                </a:rPr>
                <a:t>Inverse document frequency: </a:t>
              </a:r>
              <a:r>
                <a:rPr kumimoji="0" lang="en-US" sz="2400" b="0" i="1" u="none" strike="noStrike" kern="1200" cap="none" spc="0" normalizeH="0" baseline="0" noProof="0" dirty="0" err="1">
                  <a:ln>
                    <a:noFill/>
                  </a:ln>
                  <a:solidFill>
                    <a:prstClr val="black"/>
                  </a:solidFill>
                  <a:effectLst/>
                  <a:uLnTx/>
                  <a:uFillTx/>
                  <a:latin typeface="Arial" charset="0"/>
                  <a:ea typeface="굴림" pitchFamily="50" charset="-127"/>
                  <a:cs typeface="+mn-cs"/>
                </a:rPr>
                <a:t>idf</a:t>
              </a:r>
              <a:endParaRPr kumimoji="0" lang="en-AU" sz="2400" b="0" i="1"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grpSp>
      <p:grpSp>
        <p:nvGrpSpPr>
          <p:cNvPr id="37" name="Group 36"/>
          <p:cNvGrpSpPr/>
          <p:nvPr/>
        </p:nvGrpSpPr>
        <p:grpSpPr>
          <a:xfrm>
            <a:off x="239448" y="3992303"/>
            <a:ext cx="4048122" cy="692179"/>
            <a:chOff x="597017" y="3133935"/>
            <a:chExt cx="5990024" cy="1316882"/>
          </a:xfrm>
        </p:grpSpPr>
        <p:sp>
          <p:nvSpPr>
            <p:cNvPr id="38" name="Title 1"/>
            <p:cNvSpPr txBox="1">
              <a:spLocks/>
            </p:cNvSpPr>
            <p:nvPr/>
          </p:nvSpPr>
          <p:spPr>
            <a:xfrm>
              <a:off x="597017" y="3475619"/>
              <a:ext cx="5084668" cy="633514"/>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lang="en-US" sz="2500" b="1" kern="1200" cap="small" baseline="0" dirty="0">
                  <a:solidFill>
                    <a:schemeClr val="bg1"/>
                  </a:solidFill>
                  <a:effectLst/>
                  <a:latin typeface="Constantia" pitchFamily="18" charset="0"/>
                  <a:ea typeface="+mj-ea"/>
                  <a:cs typeface="+mj-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400" b="1" i="0" u="none" strike="noStrike" kern="1200" cap="small" spc="0" normalizeH="0" baseline="0" noProof="0" dirty="0">
                  <a:ln>
                    <a:noFill/>
                  </a:ln>
                  <a:solidFill>
                    <a:prstClr val="black"/>
                  </a:solidFill>
                  <a:effectLst/>
                  <a:uLnTx/>
                  <a:uFillTx/>
                  <a:latin typeface="Constantia" pitchFamily="18" charset="0"/>
                  <a:ea typeface="+mj-ea"/>
                  <a:cs typeface="+mj-cs"/>
                </a:rPr>
                <a:t>Again, Why search engines so fast?</a:t>
              </a: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81685" y="3133935"/>
              <a:ext cx="905356" cy="1316882"/>
            </a:xfrm>
            <a:prstGeom prst="rect">
              <a:avLst/>
            </a:prstGeom>
          </p:spPr>
        </p:pic>
      </p:grpSp>
      <p:sp>
        <p:nvSpPr>
          <p:cNvPr id="24" name="TextBox 23">
            <a:extLst>
              <a:ext uri="{FF2B5EF4-FFF2-40B4-BE49-F238E27FC236}">
                <a16:creationId xmlns:a16="http://schemas.microsoft.com/office/drawing/2014/main" id="{66D17CB6-5BEE-4A27-84E8-B648A8F02EA9}"/>
              </a:ext>
            </a:extLst>
          </p:cNvPr>
          <p:cNvSpPr txBox="1"/>
          <p:nvPr/>
        </p:nvSpPr>
        <p:spPr>
          <a:xfrm>
            <a:off x="0" y="116632"/>
            <a:ext cx="910850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Search Engine &amp; </a:t>
            </a:r>
            <a:r>
              <a:rPr kumimoji="0" lang="en-AU" sz="44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Fungsi</a:t>
            </a: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Ranking</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49524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622151" y="3467559"/>
            <a:ext cx="7002657" cy="2697745"/>
          </a:xfr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1196752"/>
            <a:ext cx="7570767" cy="2088232"/>
          </a:xfrm>
          <a:prstGeom prst="rect">
            <a:avLst/>
          </a:prstGeom>
        </p:spPr>
      </p:pic>
      <p:sp>
        <p:nvSpPr>
          <p:cNvPr id="6" name="TextBox 5">
            <a:extLst>
              <a:ext uri="{FF2B5EF4-FFF2-40B4-BE49-F238E27FC236}">
                <a16:creationId xmlns:a16="http://schemas.microsoft.com/office/drawing/2014/main" id="{29DF1464-FCCC-4B86-A27C-95146B1573DF}"/>
              </a:ext>
            </a:extLst>
          </p:cNvPr>
          <p:cNvSpPr txBox="1"/>
          <p:nvPr/>
        </p:nvSpPr>
        <p:spPr>
          <a:xfrm>
            <a:off x="0" y="116632"/>
            <a:ext cx="910850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Search Engine ~ Inverted Index</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113236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16832"/>
            <a:ext cx="8964653" cy="2736304"/>
          </a:xfrm>
          <a:prstGeom prst="rect">
            <a:avLst/>
          </a:prstGeom>
        </p:spPr>
      </p:pic>
      <p:sp>
        <p:nvSpPr>
          <p:cNvPr id="6" name="TextBox 5">
            <a:extLst>
              <a:ext uri="{FF2B5EF4-FFF2-40B4-BE49-F238E27FC236}">
                <a16:creationId xmlns:a16="http://schemas.microsoft.com/office/drawing/2014/main" id="{49C7DB63-454D-4355-890C-BFB731C36762}"/>
              </a:ext>
            </a:extLst>
          </p:cNvPr>
          <p:cNvSpPr txBox="1"/>
          <p:nvPr/>
        </p:nvSpPr>
        <p:spPr>
          <a:xfrm>
            <a:off x="0" y="116632"/>
            <a:ext cx="9108504" cy="144655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Document (Text) Clustering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Cara </a:t>
            </a:r>
            <a:r>
              <a:rPr kumimoji="0" lang="en-AU" sz="44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Konvensional</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392586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504" y="908720"/>
            <a:ext cx="9001000" cy="1512167"/>
          </a:xfrm>
        </p:spPr>
        <p:txBody>
          <a:bodyPr>
            <a:normAutofit/>
          </a:bodyPr>
          <a:lstStyle/>
          <a:p>
            <a:pPr marL="0" indent="0" algn="ctr">
              <a:buNone/>
            </a:pPr>
            <a:r>
              <a:rPr lang="en-US" sz="3100" dirty="0">
                <a:solidFill>
                  <a:srgbClr val="060BC6"/>
                </a:solidFill>
              </a:rPr>
              <a:t>“</a:t>
            </a:r>
            <a:r>
              <a:rPr lang="en-US" sz="3100" b="1" i="1" u="sng" dirty="0">
                <a:solidFill>
                  <a:srgbClr val="060BC6"/>
                </a:solidFill>
              </a:rPr>
              <a:t>Closely associated </a:t>
            </a:r>
            <a:r>
              <a:rPr lang="en-US" sz="3100" i="1" dirty="0">
                <a:solidFill>
                  <a:srgbClr val="060BC6"/>
                </a:solidFill>
              </a:rPr>
              <a:t>documents tend to be </a:t>
            </a:r>
            <a:br>
              <a:rPr lang="en-US" sz="3100" i="1" dirty="0">
                <a:solidFill>
                  <a:srgbClr val="060BC6"/>
                </a:solidFill>
              </a:rPr>
            </a:br>
            <a:r>
              <a:rPr lang="en-US" sz="3100" i="1" dirty="0">
                <a:solidFill>
                  <a:srgbClr val="060BC6"/>
                </a:solidFill>
              </a:rPr>
              <a:t>relevant to the same requests</a:t>
            </a:r>
            <a:r>
              <a:rPr lang="en-US" sz="3100" dirty="0">
                <a:solidFill>
                  <a:srgbClr val="060BC6"/>
                </a:solidFill>
              </a:rPr>
              <a:t>”</a:t>
            </a:r>
            <a:endParaRPr lang="en-US" dirty="0">
              <a:solidFill>
                <a:srgbClr val="060BC6"/>
              </a:solidFill>
            </a:endParaRPr>
          </a:p>
          <a:p>
            <a:pPr marL="0" indent="0" algn="ctr">
              <a:buNone/>
            </a:pPr>
            <a:r>
              <a:rPr lang="en-US" dirty="0">
                <a:solidFill>
                  <a:srgbClr val="060BC6"/>
                </a:solidFill>
              </a:rPr>
              <a:t>[</a:t>
            </a:r>
            <a:r>
              <a:rPr lang="nl-NL" dirty="0">
                <a:solidFill>
                  <a:srgbClr val="060BC6"/>
                </a:solidFill>
              </a:rPr>
              <a:t>Jardine&amp;van Rijsbergen ’71, van Rijsbergen ’79</a:t>
            </a:r>
            <a:r>
              <a:rPr lang="en-US" dirty="0">
                <a:solidFill>
                  <a:srgbClr val="060BC6"/>
                </a:solidFill>
              </a:rPr>
              <a:t>]</a:t>
            </a:r>
          </a:p>
          <a:p>
            <a:pPr marL="0" indent="0">
              <a:buNone/>
            </a:pPr>
            <a:endParaRPr lang="en-US" dirty="0">
              <a:solidFill>
                <a:srgbClr val="060BC6"/>
              </a:solidFill>
            </a:endParaRPr>
          </a:p>
          <a:p>
            <a:pPr marL="0" indent="0">
              <a:buNone/>
            </a:pPr>
            <a:endParaRPr lang="en-US" dirty="0">
              <a:solidFill>
                <a:srgbClr val="060BC6"/>
              </a:solidFill>
            </a:endParaRPr>
          </a:p>
          <a:p>
            <a:pPr marL="0" indent="0">
              <a:buNone/>
            </a:pPr>
            <a:endParaRPr lang="en-US" dirty="0">
              <a:solidFill>
                <a:srgbClr val="060BC6"/>
              </a:solidFill>
            </a:endParaRPr>
          </a:p>
          <a:p>
            <a:pPr marL="0" indent="0">
              <a:buNone/>
            </a:pPr>
            <a:endParaRPr lang="en-US" dirty="0">
              <a:solidFill>
                <a:srgbClr val="060BC6"/>
              </a:solidFill>
            </a:endParaRPr>
          </a:p>
          <a:p>
            <a:pPr marL="0" indent="0">
              <a:buNone/>
            </a:pPr>
            <a:endParaRPr lang="en-US" dirty="0">
              <a:solidFill>
                <a:srgbClr val="060BC6"/>
              </a:solidFill>
            </a:endParaRPr>
          </a:p>
          <a:p>
            <a:pPr marL="0" indent="0">
              <a:buNone/>
            </a:pPr>
            <a:endParaRPr lang="en-US" dirty="0">
              <a:solidFill>
                <a:srgbClr val="060BC6"/>
              </a:solidFill>
            </a:endParaRPr>
          </a:p>
          <a:p>
            <a:pPr marL="0" indent="0">
              <a:buNone/>
            </a:pPr>
            <a:endParaRPr lang="en-US" dirty="0">
              <a:solidFill>
                <a:srgbClr val="060BC6"/>
              </a:solidFill>
            </a:endParaRPr>
          </a:p>
          <a:p>
            <a:pPr marL="0" indent="0">
              <a:buNone/>
            </a:pPr>
            <a:endParaRPr lang="en-US" dirty="0">
              <a:solidFill>
                <a:srgbClr val="060BC6"/>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9144" y="2564904"/>
            <a:ext cx="6624736" cy="3724912"/>
          </a:xfrm>
          <a:prstGeom prst="rect">
            <a:avLst/>
          </a:prstGeom>
        </p:spPr>
      </p:pic>
      <p:sp>
        <p:nvSpPr>
          <p:cNvPr id="8" name="TextBox 7">
            <a:extLst>
              <a:ext uri="{FF2B5EF4-FFF2-40B4-BE49-F238E27FC236}">
                <a16:creationId xmlns:a16="http://schemas.microsoft.com/office/drawing/2014/main" id="{7A122008-63B9-47FD-9365-A7F83C1B6D16}"/>
              </a:ext>
            </a:extLst>
          </p:cNvPr>
          <p:cNvSpPr txBox="1"/>
          <p:nvPr/>
        </p:nvSpPr>
        <p:spPr>
          <a:xfrm>
            <a:off x="0" y="116632"/>
            <a:ext cx="910850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Cluster hypothesis legacy </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10" name="Rectangle 9">
            <a:extLst>
              <a:ext uri="{FF2B5EF4-FFF2-40B4-BE49-F238E27FC236}">
                <a16:creationId xmlns:a16="http://schemas.microsoft.com/office/drawing/2014/main" id="{68705494-01CA-4825-8E7C-64E099901697}"/>
              </a:ext>
            </a:extLst>
          </p:cNvPr>
          <p:cNvSpPr/>
          <p:nvPr/>
        </p:nvSpPr>
        <p:spPr>
          <a:xfrm>
            <a:off x="4751512" y="6413266"/>
            <a:ext cx="4392488" cy="400110"/>
          </a:xfrm>
          <a:prstGeom prst="rect">
            <a:avLst/>
          </a:prstGeom>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굴림" pitchFamily="50" charset="-127"/>
                <a:cs typeface="+mn-cs"/>
              </a:rPr>
              <a:t>[</a:t>
            </a:r>
            <a:r>
              <a:rPr kumimoji="0" lang="nl-NL" sz="2000" b="1" i="0" u="none" strike="noStrike" kern="1200" cap="none" spc="0" normalizeH="0" baseline="0" noProof="0" dirty="0">
                <a:ln>
                  <a:noFill/>
                </a:ln>
                <a:solidFill>
                  <a:prstClr val="black"/>
                </a:solidFill>
                <a:effectLst/>
                <a:uLnTx/>
                <a:uFillTx/>
                <a:latin typeface="Arial" charset="0"/>
                <a:ea typeface="굴림" pitchFamily="50" charset="-127"/>
                <a:cs typeface="+mn-cs"/>
              </a:rPr>
              <a:t>Kurland 2013</a:t>
            </a:r>
            <a:r>
              <a:rPr kumimoji="0" lang="en-US" sz="2000" b="1" i="0" u="none" strike="noStrike" kern="1200" cap="none" spc="0" normalizeH="0" baseline="0" noProof="0" dirty="0">
                <a:ln>
                  <a:noFill/>
                </a:ln>
                <a:solidFill>
                  <a:prstClr val="black"/>
                </a:solidFill>
                <a:effectLst/>
                <a:uLnTx/>
                <a:uFillTx/>
                <a:latin typeface="Arial" charset="0"/>
                <a:ea typeface="굴림" pitchFamily="50" charset="-127"/>
                <a:cs typeface="+mn-cs"/>
              </a:rPr>
              <a:t>]</a:t>
            </a:r>
            <a:endParaRPr kumimoji="0" lang="en-AU" sz="2000" b="1"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536372251"/>
      </p:ext>
    </p:extLst>
  </p:cSld>
  <p:clrMapOvr>
    <a:masterClrMapping/>
  </p:clrMapOvr>
  <p:transition spd="slow">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71650"/>
            <a:ext cx="9108504" cy="3540869"/>
          </a:xfrm>
        </p:spPr>
        <p:txBody>
          <a:bodyPr>
            <a:normAutofit/>
          </a:bodyPr>
          <a:lstStyle/>
          <a:p>
            <a:r>
              <a:rPr lang="en-US" sz="2800" dirty="0"/>
              <a:t>Optimum clustering framework (OCF) [</a:t>
            </a:r>
            <a:r>
              <a:rPr lang="en-US" sz="2800" dirty="0" err="1"/>
              <a:t>Fuhr</a:t>
            </a:r>
            <a:r>
              <a:rPr lang="en-US" sz="2800" dirty="0"/>
              <a:t> 2012]. reversed form of cluster hypothesis legacy: “Documents relevant to the same queries should occur in the same cluster”</a:t>
            </a:r>
          </a:p>
          <a:p>
            <a:r>
              <a:rPr lang="en-US" sz="2800" dirty="0"/>
              <a:t>Using three components : set of Queries, probabilistic retrieval function, and similarity metric. Introduced new pairwise precision and recall as:</a:t>
            </a:r>
          </a:p>
          <a:p>
            <a:endParaRPr lang="en-US" sz="2800" dirty="0"/>
          </a:p>
          <a:p>
            <a:endParaRPr lang="en-US" sz="2800" dirty="0"/>
          </a:p>
          <a:p>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496" y="4581128"/>
            <a:ext cx="8913458" cy="1080120"/>
          </a:xfrm>
          <a:prstGeom prst="rect">
            <a:avLst/>
          </a:prstGeom>
        </p:spPr>
      </p:pic>
      <p:sp>
        <p:nvSpPr>
          <p:cNvPr id="5" name="Rectangle 4"/>
          <p:cNvSpPr/>
          <p:nvPr/>
        </p:nvSpPr>
        <p:spPr>
          <a:xfrm>
            <a:off x="240631" y="6115986"/>
            <a:ext cx="8446169"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rial" charset="0"/>
                <a:ea typeface="굴림" pitchFamily="50" charset="-127"/>
                <a:cs typeface="+mn-cs"/>
              </a:rPr>
              <a:t>Fuhr</a:t>
            </a:r>
            <a:r>
              <a:rPr kumimoji="0" lang="en-US" sz="2000" b="0" i="0" u="none" strike="noStrike" kern="1200" cap="none" spc="0" normalizeH="0" baseline="0" noProof="0" dirty="0">
                <a:ln>
                  <a:noFill/>
                </a:ln>
                <a:solidFill>
                  <a:prstClr val="black"/>
                </a:solidFill>
                <a:effectLst/>
                <a:uLnTx/>
                <a:uFillTx/>
                <a:latin typeface="Arial" charset="0"/>
                <a:ea typeface="굴림" pitchFamily="50" charset="-127"/>
                <a:cs typeface="+mn-cs"/>
              </a:rPr>
              <a:t>, Norbert, et al. "The optimum clustering framework: implementing the cluster hypothesis." </a:t>
            </a:r>
            <a:r>
              <a:rPr kumimoji="0" lang="en-US" sz="2000" b="0" i="1" u="none" strike="noStrike" kern="1200" cap="none" spc="0" normalizeH="0" baseline="0" noProof="0" dirty="0">
                <a:ln>
                  <a:noFill/>
                </a:ln>
                <a:solidFill>
                  <a:prstClr val="black"/>
                </a:solidFill>
                <a:effectLst/>
                <a:uLnTx/>
                <a:uFillTx/>
                <a:latin typeface="Arial" charset="0"/>
                <a:ea typeface="굴림" pitchFamily="50" charset="-127"/>
                <a:cs typeface="+mn-cs"/>
              </a:rPr>
              <a:t>Information Retrieval</a:t>
            </a:r>
            <a:r>
              <a:rPr kumimoji="0" lang="en-US" sz="2000" b="0" i="0" u="none" strike="noStrike" kern="1200" cap="none" spc="0" normalizeH="0" baseline="0" noProof="0" dirty="0">
                <a:ln>
                  <a:noFill/>
                </a:ln>
                <a:solidFill>
                  <a:prstClr val="black"/>
                </a:solidFill>
                <a:effectLst/>
                <a:uLnTx/>
                <a:uFillTx/>
                <a:latin typeface="Arial" charset="0"/>
                <a:ea typeface="굴림" pitchFamily="50" charset="-127"/>
                <a:cs typeface="+mn-cs"/>
              </a:rPr>
              <a:t> 15.2 (2012): 93-115.</a:t>
            </a:r>
            <a:endParaRPr kumimoji="0" lang="en-AU" sz="2000" b="0"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sp>
        <p:nvSpPr>
          <p:cNvPr id="6" name="TextBox 5">
            <a:extLst>
              <a:ext uri="{FF2B5EF4-FFF2-40B4-BE49-F238E27FC236}">
                <a16:creationId xmlns:a16="http://schemas.microsoft.com/office/drawing/2014/main" id="{5E9FC63F-378D-49D3-A972-7B14AC7D58F2}"/>
              </a:ext>
            </a:extLst>
          </p:cNvPr>
          <p:cNvSpPr txBox="1"/>
          <p:nvPr/>
        </p:nvSpPr>
        <p:spPr>
          <a:xfrm>
            <a:off x="0" y="116632"/>
            <a:ext cx="9108504" cy="132343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Optimum Clustering Framework: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Reversed Form of Clustering Hypothesis</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27274731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980728"/>
            <a:ext cx="9001000" cy="5616624"/>
          </a:xfrm>
        </p:spPr>
        <p:txBody>
          <a:bodyPr>
            <a:normAutofit/>
          </a:bodyPr>
          <a:lstStyle/>
          <a:p>
            <a:r>
              <a:rPr lang="en-US" sz="3600" dirty="0"/>
              <a:t>Expected Precision and Recall:</a:t>
            </a:r>
          </a:p>
          <a:p>
            <a:endParaRPr lang="en-US" sz="3600" dirty="0"/>
          </a:p>
          <a:p>
            <a:endParaRPr lang="en-US" sz="3600" dirty="0"/>
          </a:p>
          <a:p>
            <a:endParaRPr lang="en-US" sz="3600" dirty="0"/>
          </a:p>
          <a:p>
            <a:endParaRPr lang="en-US" sz="3600" dirty="0"/>
          </a:p>
          <a:p>
            <a:endParaRPr lang="en-US" sz="3600" dirty="0"/>
          </a:p>
          <a:p>
            <a:r>
              <a:rPr lang="en-US" sz="3600" dirty="0"/>
              <a:t>Define the OCF.</a:t>
            </a:r>
          </a:p>
        </p:txBody>
      </p:sp>
      <p:grpSp>
        <p:nvGrpSpPr>
          <p:cNvPr id="7" name="Group 6"/>
          <p:cNvGrpSpPr/>
          <p:nvPr/>
        </p:nvGrpSpPr>
        <p:grpSpPr>
          <a:xfrm>
            <a:off x="374194" y="1754121"/>
            <a:ext cx="7006117" cy="2682991"/>
            <a:chOff x="665747" y="1316217"/>
            <a:chExt cx="5486400" cy="1591165"/>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t="55178"/>
            <a:stretch/>
          </p:blipFill>
          <p:spPr>
            <a:xfrm>
              <a:off x="665747" y="2117558"/>
              <a:ext cx="5486400" cy="7898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747" y="1316217"/>
              <a:ext cx="5153745" cy="819264"/>
            </a:xfrm>
            <a:prstGeom prst="rect">
              <a:avLst/>
            </a:prstGeom>
          </p:spPr>
        </p:pic>
      </p:grpSp>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5536" y="5231577"/>
            <a:ext cx="8101263" cy="1291390"/>
          </a:xfrm>
          <a:prstGeom prst="rect">
            <a:avLst/>
          </a:prstGeom>
        </p:spPr>
      </p:pic>
      <p:sp>
        <p:nvSpPr>
          <p:cNvPr id="8" name="TextBox 7">
            <a:extLst>
              <a:ext uri="{FF2B5EF4-FFF2-40B4-BE49-F238E27FC236}">
                <a16:creationId xmlns:a16="http://schemas.microsoft.com/office/drawing/2014/main" id="{78324C8C-A1BC-418B-8CB7-335EC30C3987}"/>
              </a:ext>
            </a:extLst>
          </p:cNvPr>
          <p:cNvSpPr txBox="1"/>
          <p:nvPr/>
        </p:nvSpPr>
        <p:spPr>
          <a:xfrm>
            <a:off x="0" y="116632"/>
            <a:ext cx="910850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OCF, Continued …</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8072076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600075" y="2179637"/>
            <a:ext cx="3295650" cy="2876550"/>
          </a:xfr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44939" y="2157413"/>
            <a:ext cx="2262187"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71926" y="3692524"/>
            <a:ext cx="2206625" cy="30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207126" y="3889375"/>
            <a:ext cx="28035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207126" y="2157413"/>
            <a:ext cx="2803525" cy="1638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6517AC0E-5604-4641-AD26-C87E1BD41583}"/>
              </a:ext>
            </a:extLst>
          </p:cNvPr>
          <p:cNvSpPr txBox="1"/>
          <p:nvPr/>
        </p:nvSpPr>
        <p:spPr>
          <a:xfrm>
            <a:off x="-180528" y="93400"/>
            <a:ext cx="910850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Clustering via Ranking</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3321199877"/>
      </p:ext>
    </p:extLst>
  </p:cSld>
  <p:clrMapOvr>
    <a:masterClrMapping/>
  </p:clrMapOvr>
  <p:transition spd="slow">
    <p:circle/>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p:txBody>
          <a:bodyPr>
            <a:noAutofit/>
          </a:bodyPr>
          <a:lstStyle/>
          <a:p>
            <a:pPr eaLnBrk="1" hangingPunct="1"/>
            <a:r>
              <a:rPr lang="en-US" sz="2600" dirty="0"/>
              <a:t> </a:t>
            </a:r>
          </a:p>
        </p:txBody>
      </p:sp>
      <p:sp>
        <p:nvSpPr>
          <p:cNvPr id="7" name="TextBox 6">
            <a:extLst>
              <a:ext uri="{FF2B5EF4-FFF2-40B4-BE49-F238E27FC236}">
                <a16:creationId xmlns:a16="http://schemas.microsoft.com/office/drawing/2014/main" id="{60FF6F45-D76B-48C2-A1BF-9AC832E728C0}"/>
              </a:ext>
            </a:extLst>
          </p:cNvPr>
          <p:cNvSpPr txBox="1"/>
          <p:nvPr/>
        </p:nvSpPr>
        <p:spPr>
          <a:xfrm>
            <a:off x="0" y="2204864"/>
            <a:ext cx="9144000" cy="2308324"/>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Terminology</a:t>
            </a:r>
            <a:br>
              <a:rPr kumimoji="0" lang="it-IT"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it-IT"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&amp;</a:t>
            </a:r>
            <a:br>
              <a:rPr kumimoji="0" lang="it-IT"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it-IT"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Definisi</a:t>
            </a:r>
            <a:endParaRPr kumimoji="0" lang="en-US"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2892810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251521" y="1956474"/>
          <a:ext cx="3253563" cy="450396"/>
        </p:xfrm>
        <a:graphic>
          <a:graphicData uri="http://schemas.openxmlformats.org/presentationml/2006/ole">
            <mc:AlternateContent xmlns:mc="http://schemas.openxmlformats.org/markup-compatibility/2006">
              <mc:Choice xmlns:v="urn:schemas-microsoft-com:vml" Requires="v">
                <p:oleObj spid="_x0000_s78046" name="Image" r:id="rId4" imgW="5688720" imgH="786960" progId="Photoshop.Image.16">
                  <p:embed/>
                </p:oleObj>
              </mc:Choice>
              <mc:Fallback>
                <p:oleObj name="Image" r:id="rId4" imgW="5688720" imgH="786960" progId="Photoshop.Image.16">
                  <p:embed/>
                  <p:pic>
                    <p:nvPicPr>
                      <p:cNvPr id="6" name="Object 5"/>
                      <p:cNvPicPr/>
                      <p:nvPr/>
                    </p:nvPicPr>
                    <p:blipFill>
                      <a:blip r:embed="rId5"/>
                      <a:stretch>
                        <a:fillRect/>
                      </a:stretch>
                    </p:blipFill>
                    <p:spPr>
                      <a:xfrm>
                        <a:off x="251521" y="1956474"/>
                        <a:ext cx="3253563" cy="450396"/>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251520" y="2481584"/>
          <a:ext cx="2933700" cy="558800"/>
        </p:xfrm>
        <a:graphic>
          <a:graphicData uri="http://schemas.openxmlformats.org/presentationml/2006/ole">
            <mc:AlternateContent xmlns:mc="http://schemas.openxmlformats.org/markup-compatibility/2006">
              <mc:Choice xmlns:v="urn:schemas-microsoft-com:vml" Requires="v">
                <p:oleObj spid="_x0000_s78047" name="Image" r:id="rId6" imgW="2933280" imgH="558720" progId="Photoshop.Image.16">
                  <p:embed/>
                </p:oleObj>
              </mc:Choice>
              <mc:Fallback>
                <p:oleObj name="Image" r:id="rId6" imgW="2933280" imgH="558720" progId="Photoshop.Image.16">
                  <p:embed/>
                  <p:pic>
                    <p:nvPicPr>
                      <p:cNvPr id="8" name="Object 7"/>
                      <p:cNvPicPr/>
                      <p:nvPr/>
                    </p:nvPicPr>
                    <p:blipFill>
                      <a:blip r:embed="rId7"/>
                      <a:stretch>
                        <a:fillRect/>
                      </a:stretch>
                    </p:blipFill>
                    <p:spPr>
                      <a:xfrm>
                        <a:off x="251520" y="2481584"/>
                        <a:ext cx="2933700" cy="5588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251520" y="3115098"/>
          <a:ext cx="4013200" cy="546100"/>
        </p:xfrm>
        <a:graphic>
          <a:graphicData uri="http://schemas.openxmlformats.org/presentationml/2006/ole">
            <mc:AlternateContent xmlns:mc="http://schemas.openxmlformats.org/markup-compatibility/2006">
              <mc:Choice xmlns:v="urn:schemas-microsoft-com:vml" Requires="v">
                <p:oleObj spid="_x0000_s78048" name="Image" r:id="rId8" imgW="4012560" imgH="545760" progId="Photoshop.Image.16">
                  <p:embed/>
                </p:oleObj>
              </mc:Choice>
              <mc:Fallback>
                <p:oleObj name="Image" r:id="rId8" imgW="4012560" imgH="545760" progId="Photoshop.Image.16">
                  <p:embed/>
                  <p:pic>
                    <p:nvPicPr>
                      <p:cNvPr id="9" name="Object 8"/>
                      <p:cNvPicPr/>
                      <p:nvPr/>
                    </p:nvPicPr>
                    <p:blipFill>
                      <a:blip r:embed="rId9"/>
                      <a:stretch>
                        <a:fillRect/>
                      </a:stretch>
                    </p:blipFill>
                    <p:spPr>
                      <a:xfrm>
                        <a:off x="251520" y="3115098"/>
                        <a:ext cx="4013200" cy="546100"/>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251520" y="3768139"/>
          <a:ext cx="3911600" cy="1041400"/>
        </p:xfrm>
        <a:graphic>
          <a:graphicData uri="http://schemas.openxmlformats.org/presentationml/2006/ole">
            <mc:AlternateContent xmlns:mc="http://schemas.openxmlformats.org/markup-compatibility/2006">
              <mc:Choice xmlns:v="urn:schemas-microsoft-com:vml" Requires="v">
                <p:oleObj spid="_x0000_s78049" name="Image" r:id="rId10" imgW="3911040" imgH="1041120" progId="Photoshop.Image.16">
                  <p:embed/>
                </p:oleObj>
              </mc:Choice>
              <mc:Fallback>
                <p:oleObj name="Image" r:id="rId10" imgW="3911040" imgH="1041120" progId="Photoshop.Image.16">
                  <p:embed/>
                  <p:pic>
                    <p:nvPicPr>
                      <p:cNvPr id="10" name="Object 9"/>
                      <p:cNvPicPr/>
                      <p:nvPr/>
                    </p:nvPicPr>
                    <p:blipFill>
                      <a:blip r:embed="rId11"/>
                      <a:stretch>
                        <a:fillRect/>
                      </a:stretch>
                    </p:blipFill>
                    <p:spPr>
                      <a:xfrm>
                        <a:off x="251520" y="3768139"/>
                        <a:ext cx="3911600" cy="1041400"/>
                      </a:xfrm>
                      <a:prstGeom prst="rect">
                        <a:avLst/>
                      </a:prstGeom>
                    </p:spPr>
                  </p:pic>
                </p:oleObj>
              </mc:Fallback>
            </mc:AlternateContent>
          </a:graphicData>
        </a:graphic>
      </p:graphicFrame>
      <p:sp>
        <p:nvSpPr>
          <p:cNvPr id="11" name="Rectangle 10"/>
          <p:cNvSpPr/>
          <p:nvPr/>
        </p:nvSpPr>
        <p:spPr>
          <a:xfrm>
            <a:off x="350196" y="5958322"/>
            <a:ext cx="8336604" cy="83099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400" b="1" i="0" u="none" strike="noStrike" kern="1200" cap="none" spc="0" normalizeH="0" baseline="0" noProof="0" dirty="0">
                <a:ln>
                  <a:noFill/>
                </a:ln>
                <a:solidFill>
                  <a:prstClr val="black"/>
                </a:solidFill>
                <a:effectLst/>
                <a:uLnTx/>
                <a:uFillTx/>
                <a:latin typeface="Arial" charset="0"/>
                <a:ea typeface="굴림" pitchFamily="50" charset="-127"/>
                <a:cs typeface="+mn-cs"/>
              </a:rPr>
              <a:t>[*] T. Sutanto and R. Nayak. Semi-supervised document clustering via loci. WISE, Springer,2015.</a:t>
            </a:r>
          </a:p>
        </p:txBody>
      </p:sp>
      <p:pic>
        <p:nvPicPr>
          <p:cNvPr id="12" name="Picture 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548060" y="1598687"/>
            <a:ext cx="4344419" cy="37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D52B9C0E-B11F-498C-8FF9-D0202F7D3E52}"/>
              </a:ext>
            </a:extLst>
          </p:cNvPr>
          <p:cNvSpPr txBox="1"/>
          <p:nvPr/>
        </p:nvSpPr>
        <p:spPr>
          <a:xfrm>
            <a:off x="-83852" y="152138"/>
            <a:ext cx="9108504" cy="144655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[1]. Loci : A dynamic Cluster Representation</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2667096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71858" y="1484784"/>
            <a:ext cx="3786135" cy="3254375"/>
          </a:xfr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56158" y="1651510"/>
            <a:ext cx="3332477" cy="2920918"/>
          </a:xfrm>
          <a:prstGeom prst="rect">
            <a:avLst/>
          </a:prstGeom>
        </p:spPr>
      </p:pic>
      <p:sp>
        <p:nvSpPr>
          <p:cNvPr id="7" name="TextBox 6">
            <a:extLst>
              <a:ext uri="{FF2B5EF4-FFF2-40B4-BE49-F238E27FC236}">
                <a16:creationId xmlns:a16="http://schemas.microsoft.com/office/drawing/2014/main" id="{23F30BE2-4C15-4072-9D6A-19E604933B42}"/>
              </a:ext>
            </a:extLst>
          </p:cNvPr>
          <p:cNvSpPr txBox="1"/>
          <p:nvPr/>
        </p:nvSpPr>
        <p:spPr>
          <a:xfrm>
            <a:off x="-83852" y="152138"/>
            <a:ext cx="9108504" cy="144655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Terinspirasi</a:t>
            </a: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44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dari</a:t>
            </a: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Biology</a:t>
            </a:r>
            <a:b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(genetic)</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2" name="Picture 1">
            <a:extLst>
              <a:ext uri="{FF2B5EF4-FFF2-40B4-BE49-F238E27FC236}">
                <a16:creationId xmlns:a16="http://schemas.microsoft.com/office/drawing/2014/main" id="{000B9487-A891-4107-968C-43A4D1D9934F}"/>
              </a:ext>
            </a:extLst>
          </p:cNvPr>
          <p:cNvPicPr>
            <a:picLocks noChangeAspect="1"/>
          </p:cNvPicPr>
          <p:nvPr/>
        </p:nvPicPr>
        <p:blipFill rotWithShape="1">
          <a:blip r:embed="rId5"/>
          <a:srcRect t="29229" b="29584"/>
          <a:stretch/>
        </p:blipFill>
        <p:spPr>
          <a:xfrm>
            <a:off x="1925542" y="4735428"/>
            <a:ext cx="5089716" cy="2096354"/>
          </a:xfrm>
          <a:prstGeom prst="rect">
            <a:avLst/>
          </a:prstGeom>
        </p:spPr>
      </p:pic>
    </p:spTree>
    <p:extLst>
      <p:ext uri="{BB962C8B-B14F-4D97-AF65-F5344CB8AC3E}">
        <p14:creationId xmlns:p14="http://schemas.microsoft.com/office/powerpoint/2010/main" val="319285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screen">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tretch>
            <a:fillRect/>
          </a:stretch>
        </p:blipFill>
        <p:spPr>
          <a:xfrm>
            <a:off x="-37880" y="1484784"/>
            <a:ext cx="5041928" cy="4536504"/>
          </a:xfrm>
        </p:spPr>
      </p:pic>
      <p:grpSp>
        <p:nvGrpSpPr>
          <p:cNvPr id="5" name="Group 4"/>
          <p:cNvGrpSpPr/>
          <p:nvPr/>
        </p:nvGrpSpPr>
        <p:grpSpPr>
          <a:xfrm>
            <a:off x="5076056" y="1771650"/>
            <a:ext cx="3985482" cy="3385542"/>
            <a:chOff x="4529867" y="914400"/>
            <a:chExt cx="2660597" cy="2313006"/>
          </a:xfrm>
        </p:grpSpPr>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29867" y="914400"/>
              <a:ext cx="2660597" cy="2036007"/>
            </a:xfrm>
            <a:prstGeom prst="rect">
              <a:avLst/>
            </a:prstGeom>
          </p:spPr>
        </p:pic>
        <p:sp>
          <p:nvSpPr>
            <p:cNvPr id="3" name="TextBox 2"/>
            <p:cNvSpPr txBox="1"/>
            <p:nvPr/>
          </p:nvSpPr>
          <p:spPr>
            <a:xfrm>
              <a:off x="5845719" y="2581075"/>
              <a:ext cx="184731" cy="64633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3600" b="1"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grpSp>
      <p:sp>
        <p:nvSpPr>
          <p:cNvPr id="8" name="TextBox 7">
            <a:extLst>
              <a:ext uri="{FF2B5EF4-FFF2-40B4-BE49-F238E27FC236}">
                <a16:creationId xmlns:a16="http://schemas.microsoft.com/office/drawing/2014/main" id="{D811747C-7235-404C-B059-36B7113A7460}"/>
              </a:ext>
            </a:extLst>
          </p:cNvPr>
          <p:cNvSpPr txBox="1"/>
          <p:nvPr/>
        </p:nvSpPr>
        <p:spPr>
          <a:xfrm>
            <a:off x="-83852" y="152138"/>
            <a:ext cx="910850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Representasi</a:t>
            </a: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Cluster</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27281541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778" y="1703893"/>
            <a:ext cx="3949430" cy="3450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79912" y="1460262"/>
            <a:ext cx="5342190" cy="14646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67943" y="3140968"/>
            <a:ext cx="4924457" cy="1080120"/>
          </a:xfrm>
          <a:prstGeom prst="rect">
            <a:avLst/>
          </a:prstGeom>
        </p:spPr>
      </p:pic>
      <p:sp>
        <p:nvSpPr>
          <p:cNvPr id="8" name="TextBox 7">
            <a:extLst>
              <a:ext uri="{FF2B5EF4-FFF2-40B4-BE49-F238E27FC236}">
                <a16:creationId xmlns:a16="http://schemas.microsoft.com/office/drawing/2014/main" id="{7ADBBCF6-F471-4C40-8255-25AD4D84EFDB}"/>
              </a:ext>
            </a:extLst>
          </p:cNvPr>
          <p:cNvSpPr txBox="1"/>
          <p:nvPr/>
        </p:nvSpPr>
        <p:spPr>
          <a:xfrm>
            <a:off x="-83852" y="152138"/>
            <a:ext cx="910850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Clustering via Ranking</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42776032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1484784"/>
            <a:ext cx="9144000" cy="4877379"/>
          </a:xfrm>
        </p:spPr>
        <p:txBody>
          <a:bodyPr>
            <a:normAutofit fontScale="92500" lnSpcReduction="10000"/>
          </a:bodyPr>
          <a:lstStyle/>
          <a:p>
            <a:pPr>
              <a:buFont typeface="+mj-lt"/>
              <a:buAutoNum type="arabicPeriod"/>
            </a:pPr>
            <a:r>
              <a:rPr lang="en-US" sz="3200" b="1" dirty="0"/>
              <a:t>Local </a:t>
            </a:r>
            <a:r>
              <a:rPr lang="en-US" sz="3200" dirty="0"/>
              <a:t>:  the query set is generated by extracting words or phrases from each document in the collection independently the query set is generated by extracting words or phrases from each document in the collection independently. E.g. </a:t>
            </a:r>
            <a:r>
              <a:rPr lang="en-US" sz="3200" dirty="0" err="1"/>
              <a:t>tf-idf</a:t>
            </a:r>
            <a:r>
              <a:rPr lang="en-US" sz="3200" dirty="0"/>
              <a:t>, BM25, SPH04, </a:t>
            </a:r>
            <a:r>
              <a:rPr lang="en-US" sz="3200" dirty="0" err="1"/>
              <a:t>TextRank</a:t>
            </a:r>
            <a:r>
              <a:rPr lang="en-US" sz="3200" dirty="0"/>
              <a:t>, etc. </a:t>
            </a:r>
            <a:br>
              <a:rPr lang="en-US" sz="3200" dirty="0"/>
            </a:br>
            <a:endParaRPr lang="en-US" sz="3200" dirty="0"/>
          </a:p>
          <a:p>
            <a:pPr>
              <a:buFont typeface="+mj-lt"/>
              <a:buAutoNum type="arabicPeriod"/>
            </a:pPr>
            <a:r>
              <a:rPr lang="en-US" sz="3200" b="1" dirty="0"/>
              <a:t>Global </a:t>
            </a:r>
            <a:r>
              <a:rPr lang="en-US" sz="3200" dirty="0"/>
              <a:t>: queries are generated by considering global properties of the document set (Topic/Structures). E.g. </a:t>
            </a:r>
            <a:r>
              <a:rPr lang="nb-NO" sz="3200" dirty="0"/>
              <a:t>pLSI (Hofmann 2001) or LDA (Blei et al. 2003)</a:t>
            </a:r>
            <a:br>
              <a:rPr lang="nb-NO" sz="3200" dirty="0"/>
            </a:br>
            <a:endParaRPr lang="en-US" sz="3200" dirty="0"/>
          </a:p>
          <a:p>
            <a:pPr>
              <a:buFont typeface="+mj-lt"/>
              <a:buAutoNum type="arabicPeriod"/>
            </a:pPr>
            <a:r>
              <a:rPr lang="en-US" sz="3200" b="1" dirty="0"/>
              <a:t>External </a:t>
            </a:r>
            <a:r>
              <a:rPr lang="en-US" sz="3200" dirty="0"/>
              <a:t>:  query generation is based on any source of external knowledge (</a:t>
            </a:r>
            <a:r>
              <a:rPr lang="en-US" sz="3200" dirty="0" err="1"/>
              <a:t>Gabrilovich</a:t>
            </a:r>
            <a:r>
              <a:rPr lang="en-US" sz="3200" dirty="0"/>
              <a:t> 2007, </a:t>
            </a:r>
            <a:r>
              <a:rPr lang="en-US" sz="3200" dirty="0" err="1"/>
              <a:t>Daume</a:t>
            </a:r>
            <a:r>
              <a:rPr lang="en-US" sz="3200" dirty="0"/>
              <a:t> ´ 2005)</a:t>
            </a:r>
          </a:p>
        </p:txBody>
      </p:sp>
      <p:sp>
        <p:nvSpPr>
          <p:cNvPr id="3" name="Rectangle 2"/>
          <p:cNvSpPr/>
          <p:nvPr/>
        </p:nvSpPr>
        <p:spPr>
          <a:xfrm>
            <a:off x="3333945" y="6362164"/>
            <a:ext cx="2124299" cy="52322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charset="0"/>
                <a:ea typeface="굴림" pitchFamily="50" charset="-127"/>
                <a:cs typeface="+mn-cs"/>
              </a:rPr>
              <a:t>[</a:t>
            </a:r>
            <a:r>
              <a:rPr kumimoji="0" lang="en-US" sz="2800" b="1" i="0" u="none" strike="noStrike" kern="1200" cap="none" spc="0" normalizeH="0" baseline="0" noProof="0" dirty="0" err="1">
                <a:ln>
                  <a:noFill/>
                </a:ln>
                <a:solidFill>
                  <a:prstClr val="black"/>
                </a:solidFill>
                <a:effectLst/>
                <a:uLnTx/>
                <a:uFillTx/>
                <a:latin typeface="Arial" charset="0"/>
                <a:ea typeface="굴림" pitchFamily="50" charset="-127"/>
                <a:cs typeface="+mn-cs"/>
              </a:rPr>
              <a:t>Fuhr</a:t>
            </a:r>
            <a:r>
              <a:rPr kumimoji="0" lang="en-US" sz="2800" b="1" i="0" u="none" strike="noStrike" kern="1200" cap="none" spc="0" normalizeH="0" baseline="0" noProof="0" dirty="0">
                <a:ln>
                  <a:noFill/>
                </a:ln>
                <a:solidFill>
                  <a:prstClr val="black"/>
                </a:solidFill>
                <a:effectLst/>
                <a:uLnTx/>
                <a:uFillTx/>
                <a:latin typeface="Arial" charset="0"/>
                <a:ea typeface="굴림" pitchFamily="50" charset="-127"/>
                <a:cs typeface="+mn-cs"/>
              </a:rPr>
              <a:t> 2012]</a:t>
            </a:r>
            <a:endParaRPr kumimoji="0" lang="en-AU" sz="2800" b="1"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sp>
        <p:nvSpPr>
          <p:cNvPr id="5" name="TextBox 4">
            <a:extLst>
              <a:ext uri="{FF2B5EF4-FFF2-40B4-BE49-F238E27FC236}">
                <a16:creationId xmlns:a16="http://schemas.microsoft.com/office/drawing/2014/main" id="{AF8BCB6A-4E1C-4BF3-B978-B9A62DD71891}"/>
              </a:ext>
            </a:extLst>
          </p:cNvPr>
          <p:cNvSpPr txBox="1"/>
          <p:nvPr/>
        </p:nvSpPr>
        <p:spPr>
          <a:xfrm>
            <a:off x="0" y="-42239"/>
            <a:ext cx="9108504" cy="144655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Query generation Paradigm </a:t>
            </a:r>
            <a:b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(Document summarization)</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24303614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ADBBCF6-F471-4C40-8255-25AD4D84EFDB}"/>
              </a:ext>
            </a:extLst>
          </p:cNvPr>
          <p:cNvSpPr txBox="1"/>
          <p:nvPr/>
        </p:nvSpPr>
        <p:spPr>
          <a:xfrm>
            <a:off x="-83852" y="152138"/>
            <a:ext cx="910850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Arsitektur</a:t>
            </a: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44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Sistem</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9" name="Content Placeholder 4" descr="A close up of text on a black background&#10;&#10;Description generated with high confidence">
            <a:extLst>
              <a:ext uri="{FF2B5EF4-FFF2-40B4-BE49-F238E27FC236}">
                <a16:creationId xmlns:a16="http://schemas.microsoft.com/office/drawing/2014/main" id="{EEFCA52F-0072-436D-AB7B-3D39AE0EC429}"/>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952909"/>
            <a:ext cx="9013689" cy="5752953"/>
          </a:xfrm>
        </p:spPr>
      </p:pic>
    </p:spTree>
    <p:extLst>
      <p:ext uri="{BB962C8B-B14F-4D97-AF65-F5344CB8AC3E}">
        <p14:creationId xmlns:p14="http://schemas.microsoft.com/office/powerpoint/2010/main" val="18211889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23" y="1700808"/>
            <a:ext cx="9059781" cy="3240360"/>
          </a:xfrm>
          <a:prstGeom prst="rect">
            <a:avLst/>
          </a:prstGeom>
        </p:spPr>
      </p:pic>
      <p:sp>
        <p:nvSpPr>
          <p:cNvPr id="6" name="TextBox 5">
            <a:extLst>
              <a:ext uri="{FF2B5EF4-FFF2-40B4-BE49-F238E27FC236}">
                <a16:creationId xmlns:a16="http://schemas.microsoft.com/office/drawing/2014/main" id="{2952C441-65C8-415E-A31A-70FC61749A8C}"/>
              </a:ext>
            </a:extLst>
          </p:cNvPr>
          <p:cNvSpPr txBox="1"/>
          <p:nvPr/>
        </p:nvSpPr>
        <p:spPr>
          <a:xfrm>
            <a:off x="-83852" y="152138"/>
            <a:ext cx="9108504"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Refinement</a:t>
            </a:r>
            <a:endPar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5779002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83830" y="764704"/>
            <a:ext cx="7584878" cy="2808312"/>
          </a:xfrm>
        </p:spPr>
      </p:pic>
      <p:graphicFrame>
        <p:nvGraphicFramePr>
          <p:cNvPr id="2" name="Table 1"/>
          <p:cNvGraphicFramePr>
            <a:graphicFrameLocks noGrp="1"/>
          </p:cNvGraphicFramePr>
          <p:nvPr/>
        </p:nvGraphicFramePr>
        <p:xfrm>
          <a:off x="30778" y="3719520"/>
          <a:ext cx="9113223" cy="3138477"/>
        </p:xfrm>
        <a:graphic>
          <a:graphicData uri="http://schemas.openxmlformats.org/drawingml/2006/table">
            <a:tbl>
              <a:tblPr>
                <a:tableStyleId>{5C22544A-7EE6-4342-B048-85BDC9FD1C3A}</a:tableStyleId>
              </a:tblPr>
              <a:tblGrid>
                <a:gridCol w="1848590">
                  <a:extLst>
                    <a:ext uri="{9D8B030D-6E8A-4147-A177-3AD203B41FA5}">
                      <a16:colId xmlns:a16="http://schemas.microsoft.com/office/drawing/2014/main" val="20000"/>
                    </a:ext>
                  </a:extLst>
                </a:gridCol>
                <a:gridCol w="1271312">
                  <a:extLst>
                    <a:ext uri="{9D8B030D-6E8A-4147-A177-3AD203B41FA5}">
                      <a16:colId xmlns:a16="http://schemas.microsoft.com/office/drawing/2014/main" val="20001"/>
                    </a:ext>
                  </a:extLst>
                </a:gridCol>
                <a:gridCol w="1037804">
                  <a:extLst>
                    <a:ext uri="{9D8B030D-6E8A-4147-A177-3AD203B41FA5}">
                      <a16:colId xmlns:a16="http://schemas.microsoft.com/office/drawing/2014/main" val="20002"/>
                    </a:ext>
                  </a:extLst>
                </a:gridCol>
                <a:gridCol w="1037804">
                  <a:extLst>
                    <a:ext uri="{9D8B030D-6E8A-4147-A177-3AD203B41FA5}">
                      <a16:colId xmlns:a16="http://schemas.microsoft.com/office/drawing/2014/main" val="20003"/>
                    </a:ext>
                  </a:extLst>
                </a:gridCol>
                <a:gridCol w="1037804">
                  <a:extLst>
                    <a:ext uri="{9D8B030D-6E8A-4147-A177-3AD203B41FA5}">
                      <a16:colId xmlns:a16="http://schemas.microsoft.com/office/drawing/2014/main" val="20004"/>
                    </a:ext>
                  </a:extLst>
                </a:gridCol>
                <a:gridCol w="1452927">
                  <a:extLst>
                    <a:ext uri="{9D8B030D-6E8A-4147-A177-3AD203B41FA5}">
                      <a16:colId xmlns:a16="http://schemas.microsoft.com/office/drawing/2014/main" val="20005"/>
                    </a:ext>
                  </a:extLst>
                </a:gridCol>
                <a:gridCol w="1426982">
                  <a:extLst>
                    <a:ext uri="{9D8B030D-6E8A-4147-A177-3AD203B41FA5}">
                      <a16:colId xmlns:a16="http://schemas.microsoft.com/office/drawing/2014/main" val="20006"/>
                    </a:ext>
                  </a:extLst>
                </a:gridCol>
              </a:tblGrid>
              <a:tr h="364133">
                <a:tc>
                  <a:txBody>
                    <a:bodyPr/>
                    <a:lstStyle/>
                    <a:p>
                      <a:pPr algn="ctr" fontAlgn="ctr"/>
                      <a:r>
                        <a:rPr lang="en-AU" sz="2000" b="1" u="none" strike="noStrike" dirty="0">
                          <a:effectLst/>
                          <a:latin typeface="Arial" panose="020B0604020202020204" pitchFamily="34" charset="0"/>
                          <a:cs typeface="Arial" panose="020B0604020202020204" pitchFamily="34" charset="0"/>
                        </a:rPr>
                        <a:t>Dataset</a:t>
                      </a:r>
                      <a:endParaRPr lang="en-AU" sz="20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tc>
                  <a:txBody>
                    <a:bodyPr/>
                    <a:lstStyle/>
                    <a:p>
                      <a:pPr algn="ctr" fontAlgn="b"/>
                      <a:r>
                        <a:rPr lang="en-AU" sz="2000" b="1" u="none" strike="noStrike" dirty="0">
                          <a:effectLst/>
                          <a:latin typeface="Arial" panose="020B0604020202020204" pitchFamily="34" charset="0"/>
                          <a:cs typeface="Arial" panose="020B0604020202020204" pitchFamily="34" charset="0"/>
                        </a:rPr>
                        <a:t>N</a:t>
                      </a:r>
                      <a:endParaRPr lang="en-AU" sz="20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tc>
                  <a:txBody>
                    <a:bodyPr/>
                    <a:lstStyle/>
                    <a:p>
                      <a:pPr algn="ctr" fontAlgn="ctr"/>
                      <a:r>
                        <a:rPr lang="en-AU" sz="2000" b="1" u="none" strike="noStrike" dirty="0">
                          <a:effectLst/>
                          <a:latin typeface="Arial" panose="020B0604020202020204" pitchFamily="34" charset="0"/>
                          <a:cs typeface="Arial" panose="020B0604020202020204" pitchFamily="34" charset="0"/>
                        </a:rPr>
                        <a:t>L</a:t>
                      </a:r>
                      <a:endParaRPr lang="en-AU" sz="20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tc>
                  <a:txBody>
                    <a:bodyPr/>
                    <a:lstStyle/>
                    <a:p>
                      <a:pPr algn="ctr" fontAlgn="ctr"/>
                      <a:r>
                        <a:rPr lang="en-AU" sz="2000" b="1" u="none" strike="noStrike" dirty="0">
                          <a:effectLst/>
                          <a:latin typeface="Arial" panose="020B0604020202020204" pitchFamily="34" charset="0"/>
                          <a:cs typeface="Arial" panose="020B0604020202020204" pitchFamily="34" charset="0"/>
                        </a:rPr>
                        <a:t>k</a:t>
                      </a:r>
                      <a:endParaRPr lang="en-AU" sz="20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tc>
                  <a:txBody>
                    <a:bodyPr/>
                    <a:lstStyle/>
                    <a:p>
                      <a:pPr algn="ctr" fontAlgn="ctr"/>
                      <a:r>
                        <a:rPr lang="en-AU" sz="2000" b="1" u="none" strike="noStrike" dirty="0">
                          <a:effectLst/>
                          <a:latin typeface="Arial" panose="020B0604020202020204" pitchFamily="34" charset="0"/>
                          <a:cs typeface="Arial" panose="020B0604020202020204" pitchFamily="34" charset="0"/>
                        </a:rPr>
                        <a:t> method</a:t>
                      </a:r>
                      <a:endParaRPr lang="en-AU" sz="20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tc>
                  <a:txBody>
                    <a:bodyPr/>
                    <a:lstStyle/>
                    <a:p>
                      <a:pPr algn="ctr" fontAlgn="ctr"/>
                      <a:r>
                        <a:rPr lang="en-AU" sz="2000" b="1" u="none" strike="noStrike" dirty="0">
                          <a:effectLst/>
                          <a:latin typeface="Arial" panose="020B0604020202020204" pitchFamily="34" charset="0"/>
                          <a:cs typeface="Arial" panose="020B0604020202020204" pitchFamily="34" charset="0"/>
                        </a:rPr>
                        <a:t> time (s)</a:t>
                      </a:r>
                      <a:endParaRPr lang="en-AU" sz="20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tc>
                  <a:txBody>
                    <a:bodyPr/>
                    <a:lstStyle/>
                    <a:p>
                      <a:pPr algn="ctr" fontAlgn="ctr"/>
                      <a:r>
                        <a:rPr lang="en-AU" sz="2000" b="1" u="none" strike="noStrike" dirty="0">
                          <a:effectLst/>
                          <a:latin typeface="Arial" panose="020B0604020202020204" pitchFamily="34" charset="0"/>
                          <a:cs typeface="Arial" panose="020B0604020202020204" pitchFamily="34" charset="0"/>
                        </a:rPr>
                        <a:t>Mem (MB)</a:t>
                      </a:r>
                      <a:endParaRPr lang="en-AU" sz="20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10000"/>
                  </a:ext>
                </a:extLst>
              </a:tr>
              <a:tr h="346793">
                <a:tc>
                  <a:txBody>
                    <a:bodyPr/>
                    <a:lstStyle/>
                    <a:p>
                      <a:pPr algn="ctr" fontAlgn="ctr"/>
                      <a:r>
                        <a:rPr lang="en-AU" sz="2000" b="1" u="none" strike="noStrike" dirty="0">
                          <a:solidFill>
                            <a:srgbClr val="0000FF"/>
                          </a:solidFill>
                          <a:effectLst/>
                          <a:latin typeface="Arial" panose="020B0604020202020204" pitchFamily="34" charset="0"/>
                          <a:cs typeface="Arial" panose="020B0604020202020204" pitchFamily="34" charset="0"/>
                        </a:rPr>
                        <a:t>twitter</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2,686,877</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367,388</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54,897</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AU" sz="2000" b="1" u="none" strike="noStrike" dirty="0">
                          <a:solidFill>
                            <a:srgbClr val="0000FF"/>
                          </a:solidFill>
                          <a:effectLst/>
                          <a:latin typeface="Arial" panose="020B0604020202020204" pitchFamily="34" charset="0"/>
                          <a:cs typeface="Arial" panose="020B0604020202020204" pitchFamily="34" charset="0"/>
                        </a:rPr>
                        <a:t>FGCR</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61,480</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4,238</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1"/>
                  </a:ext>
                </a:extLst>
              </a:tr>
              <a:tr h="346793">
                <a:tc>
                  <a:txBody>
                    <a:bodyPr/>
                    <a:lstStyle/>
                    <a:p>
                      <a:pPr algn="l" fontAlgn="b"/>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AU" sz="2000" u="none" strike="noStrike" dirty="0" err="1">
                          <a:effectLst/>
                          <a:latin typeface="Arial" panose="020B0604020202020204" pitchFamily="34" charset="0"/>
                          <a:cs typeface="Arial" panose="020B0604020202020204" pitchFamily="34" charset="0"/>
                        </a:rPr>
                        <a:t>Mbkm</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dirty="0">
                          <a:effectLst/>
                          <a:latin typeface="Arial" panose="020B0604020202020204" pitchFamily="34" charset="0"/>
                          <a:cs typeface="Arial" panose="020B0604020202020204" pitchFamily="34" charset="0"/>
                        </a:rPr>
                        <a:t>1,866,613</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dirty="0">
                          <a:effectLst/>
                          <a:latin typeface="Arial" panose="020B0604020202020204" pitchFamily="34" charset="0"/>
                          <a:cs typeface="Arial" panose="020B0604020202020204" pitchFamily="34" charset="0"/>
                        </a:rPr>
                        <a:t>16,260</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2"/>
                  </a:ext>
                </a:extLst>
              </a:tr>
              <a:tr h="346793">
                <a:tc>
                  <a:txBody>
                    <a:bodyPr/>
                    <a:lstStyle/>
                    <a:p>
                      <a:pPr algn="ctr" fontAlgn="ctr"/>
                      <a:r>
                        <a:rPr lang="en-AU" sz="2000" b="1" u="none" strike="noStrike" dirty="0">
                          <a:solidFill>
                            <a:srgbClr val="0000FF"/>
                          </a:solidFill>
                          <a:effectLst/>
                          <a:latin typeface="Arial" panose="020B0604020202020204" pitchFamily="34" charset="0"/>
                          <a:cs typeface="Arial" panose="020B0604020202020204" pitchFamily="34" charset="0"/>
                        </a:rPr>
                        <a:t>Instagram</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764,521</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126,250</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100,863</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AU" sz="2000" b="1" u="none" strike="noStrike" dirty="0">
                          <a:solidFill>
                            <a:srgbClr val="0000FF"/>
                          </a:solidFill>
                          <a:effectLst/>
                          <a:latin typeface="Arial" panose="020B0604020202020204" pitchFamily="34" charset="0"/>
                          <a:cs typeface="Arial" panose="020B0604020202020204" pitchFamily="34" charset="0"/>
                        </a:rPr>
                        <a:t>FGCR</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7,169</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2,314</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3"/>
                  </a:ext>
                </a:extLst>
              </a:tr>
              <a:tr h="346793">
                <a:tc>
                  <a:txBody>
                    <a:bodyPr/>
                    <a:lstStyle/>
                    <a:p>
                      <a:pPr algn="l" fontAlgn="b"/>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ct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r" fontAlgn="ct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AU" sz="2000" u="none" strike="noStrike" dirty="0" err="1">
                          <a:effectLst/>
                          <a:latin typeface="Arial" panose="020B0604020202020204" pitchFamily="34" charset="0"/>
                          <a:cs typeface="Arial" panose="020B0604020202020204" pitchFamily="34" charset="0"/>
                        </a:rPr>
                        <a:t>Mbkm</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dirty="0">
                          <a:effectLst/>
                          <a:latin typeface="Arial" panose="020B0604020202020204" pitchFamily="34" charset="0"/>
                          <a:cs typeface="Arial" panose="020B0604020202020204" pitchFamily="34" charset="0"/>
                        </a:rPr>
                        <a:t>&gt; 3,600,000</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dirty="0">
                          <a:effectLst/>
                          <a:latin typeface="Arial" panose="020B0604020202020204" pitchFamily="34" charset="0"/>
                          <a:cs typeface="Arial" panose="020B0604020202020204" pitchFamily="34" charset="0"/>
                        </a:rPr>
                        <a:t>18,898</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4"/>
                  </a:ext>
                </a:extLst>
              </a:tr>
              <a:tr h="346793">
                <a:tc>
                  <a:txBody>
                    <a:bodyPr/>
                    <a:lstStyle/>
                    <a:p>
                      <a:pPr algn="ctr" fontAlgn="ctr"/>
                      <a:r>
                        <a:rPr lang="en-AU" sz="2000" b="1" u="none" strike="noStrike" dirty="0">
                          <a:solidFill>
                            <a:srgbClr val="0000FF"/>
                          </a:solidFill>
                          <a:effectLst/>
                          <a:latin typeface="Arial" panose="020B0604020202020204" pitchFamily="34" charset="0"/>
                          <a:cs typeface="Arial" panose="020B0604020202020204" pitchFamily="34" charset="0"/>
                        </a:rPr>
                        <a:t>Google+</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634,344</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390,665</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23,845</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AU" sz="2000" b="1" u="none" strike="noStrike" dirty="0">
                          <a:solidFill>
                            <a:srgbClr val="0000FF"/>
                          </a:solidFill>
                          <a:effectLst/>
                          <a:latin typeface="Arial" panose="020B0604020202020204" pitchFamily="34" charset="0"/>
                          <a:cs typeface="Arial" panose="020B0604020202020204" pitchFamily="34" charset="0"/>
                        </a:rPr>
                        <a:t>FGCR</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8,940</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2,588</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5"/>
                  </a:ext>
                </a:extLst>
              </a:tr>
              <a:tr h="346793">
                <a:tc>
                  <a:txBody>
                    <a:bodyPr/>
                    <a:lstStyle/>
                    <a:p>
                      <a:pPr algn="l" fontAlgn="b"/>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AU" sz="2000" u="none" strike="noStrike" dirty="0" err="1">
                          <a:effectLst/>
                          <a:latin typeface="Arial" panose="020B0604020202020204" pitchFamily="34" charset="0"/>
                          <a:cs typeface="Arial" panose="020B0604020202020204" pitchFamily="34" charset="0"/>
                        </a:rPr>
                        <a:t>Mbkm</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dirty="0">
                          <a:effectLst/>
                          <a:latin typeface="Arial" panose="020B0604020202020204" pitchFamily="34" charset="0"/>
                          <a:cs typeface="Arial" panose="020B0604020202020204" pitchFamily="34" charset="0"/>
                        </a:rPr>
                        <a:t>1,063,852</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dirty="0">
                          <a:effectLst/>
                          <a:latin typeface="Arial" panose="020B0604020202020204" pitchFamily="34" charset="0"/>
                          <a:cs typeface="Arial" panose="020B0604020202020204" pitchFamily="34" charset="0"/>
                        </a:rPr>
                        <a:t>14,182</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6"/>
                  </a:ext>
                </a:extLst>
              </a:tr>
              <a:tr h="346793">
                <a:tc>
                  <a:txBody>
                    <a:bodyPr/>
                    <a:lstStyle/>
                    <a:p>
                      <a:pPr algn="ctr" fontAlgn="ctr"/>
                      <a:r>
                        <a:rPr lang="en-AU" sz="2000" b="1" u="none" strike="noStrike" dirty="0" err="1">
                          <a:solidFill>
                            <a:srgbClr val="0000FF"/>
                          </a:solidFill>
                          <a:effectLst/>
                          <a:latin typeface="Arial" panose="020B0604020202020204" pitchFamily="34" charset="0"/>
                          <a:cs typeface="Arial" panose="020B0604020202020204" pitchFamily="34" charset="0"/>
                        </a:rPr>
                        <a:t>facebook</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1,615,685</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261,734</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53,756</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AU" sz="2000" b="1" u="none" strike="noStrike" dirty="0">
                          <a:solidFill>
                            <a:srgbClr val="0000FF"/>
                          </a:solidFill>
                          <a:effectLst/>
                          <a:latin typeface="Arial" panose="020B0604020202020204" pitchFamily="34" charset="0"/>
                          <a:cs typeface="Arial" panose="020B0604020202020204" pitchFamily="34" charset="0"/>
                        </a:rPr>
                        <a:t>FGCR</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23,768</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b="1" u="none" strike="noStrike" dirty="0">
                          <a:solidFill>
                            <a:srgbClr val="0000FF"/>
                          </a:solidFill>
                          <a:effectLst/>
                          <a:latin typeface="Arial" panose="020B0604020202020204" pitchFamily="34" charset="0"/>
                          <a:cs typeface="Arial" panose="020B0604020202020204" pitchFamily="34" charset="0"/>
                        </a:rPr>
                        <a:t>3,675</a:t>
                      </a:r>
                      <a:endParaRPr lang="en-AU" sz="2000" b="1" i="0" u="none" strike="noStrike" dirty="0">
                        <a:solidFill>
                          <a:srgbClr val="0000FF"/>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7"/>
                  </a:ext>
                </a:extLst>
              </a:tr>
              <a:tr h="346793">
                <a:tc>
                  <a:txBody>
                    <a:bodyPr/>
                    <a:lstStyle/>
                    <a:p>
                      <a:pPr algn="l" fontAlgn="b"/>
                      <a:r>
                        <a:rPr lang="en-AU" sz="2000" u="none" strike="noStrike">
                          <a:effectLst/>
                          <a:latin typeface="Arial" panose="020B0604020202020204" pitchFamily="34" charset="0"/>
                          <a:cs typeface="Arial" panose="020B0604020202020204" pitchFamily="34" charset="0"/>
                        </a:rPr>
                        <a:t> </a:t>
                      </a:r>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AU" sz="2000" u="none" strike="noStrike">
                          <a:effectLst/>
                          <a:latin typeface="Arial" panose="020B0604020202020204" pitchFamily="34" charset="0"/>
                          <a:cs typeface="Arial" panose="020B0604020202020204" pitchFamily="34" charset="0"/>
                        </a:rPr>
                        <a:t> </a:t>
                      </a:r>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a:effectLst/>
                          <a:latin typeface="Arial" panose="020B0604020202020204" pitchFamily="34" charset="0"/>
                          <a:cs typeface="Arial" panose="020B0604020202020204" pitchFamily="34" charset="0"/>
                        </a:rPr>
                        <a:t> </a:t>
                      </a:r>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a:effectLst/>
                          <a:latin typeface="Arial" panose="020B0604020202020204" pitchFamily="34" charset="0"/>
                          <a:cs typeface="Arial" panose="020B0604020202020204" pitchFamily="34" charset="0"/>
                        </a:rPr>
                        <a:t> </a:t>
                      </a:r>
                      <a:endParaRPr lang="en-AU" sz="2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AU" sz="2000" u="none" strike="noStrike" dirty="0" err="1">
                          <a:effectLst/>
                          <a:latin typeface="Arial" panose="020B0604020202020204" pitchFamily="34" charset="0"/>
                          <a:cs typeface="Arial" panose="020B0604020202020204" pitchFamily="34" charset="0"/>
                        </a:rPr>
                        <a:t>Mbkm</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dirty="0">
                          <a:effectLst/>
                          <a:latin typeface="Arial" panose="020B0604020202020204" pitchFamily="34" charset="0"/>
                          <a:cs typeface="Arial" panose="020B0604020202020204" pitchFamily="34" charset="0"/>
                        </a:rPr>
                        <a:t>2,332,020</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AU" sz="2000" u="none" strike="noStrike" dirty="0">
                          <a:effectLst/>
                          <a:latin typeface="Arial" panose="020B0604020202020204" pitchFamily="34" charset="0"/>
                          <a:cs typeface="Arial" panose="020B0604020202020204" pitchFamily="34" charset="0"/>
                        </a:rPr>
                        <a:t>16,415</a:t>
                      </a:r>
                      <a:endParaRPr lang="en-AU" sz="2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8"/>
                  </a:ext>
                </a:extLst>
              </a:tr>
            </a:tbl>
          </a:graphicData>
        </a:graphic>
      </p:graphicFrame>
      <p:sp>
        <p:nvSpPr>
          <p:cNvPr id="5" name="TextBox 4">
            <a:extLst>
              <a:ext uri="{FF2B5EF4-FFF2-40B4-BE49-F238E27FC236}">
                <a16:creationId xmlns:a16="http://schemas.microsoft.com/office/drawing/2014/main" id="{72E4C433-F22B-4393-B857-423E74F40F9F}"/>
              </a:ext>
            </a:extLst>
          </p:cNvPr>
          <p:cNvSpPr txBox="1"/>
          <p:nvPr/>
        </p:nvSpPr>
        <p:spPr>
          <a:xfrm>
            <a:off x="35496" y="-27384"/>
            <a:ext cx="9108504"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Performa – Scalability</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4119777820"/>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2000">
        <p:fade/>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7504" y="1124744"/>
          <a:ext cx="8856984" cy="2299342"/>
        </p:xfrm>
        <a:graphic>
          <a:graphicData uri="http://schemas.openxmlformats.org/drawingml/2006/table">
            <a:tbl>
              <a:tblPr>
                <a:tableStyleId>{5C22544A-7EE6-4342-B048-85BDC9FD1C3A}</a:tableStyleId>
              </a:tblPr>
              <a:tblGrid>
                <a:gridCol w="1959434">
                  <a:extLst>
                    <a:ext uri="{9D8B030D-6E8A-4147-A177-3AD203B41FA5}">
                      <a16:colId xmlns:a16="http://schemas.microsoft.com/office/drawing/2014/main" val="20000"/>
                    </a:ext>
                  </a:extLst>
                </a:gridCol>
                <a:gridCol w="1914710">
                  <a:extLst>
                    <a:ext uri="{9D8B030D-6E8A-4147-A177-3AD203B41FA5}">
                      <a16:colId xmlns:a16="http://schemas.microsoft.com/office/drawing/2014/main" val="20001"/>
                    </a:ext>
                  </a:extLst>
                </a:gridCol>
                <a:gridCol w="2757183">
                  <a:extLst>
                    <a:ext uri="{9D8B030D-6E8A-4147-A177-3AD203B41FA5}">
                      <a16:colId xmlns:a16="http://schemas.microsoft.com/office/drawing/2014/main" val="20002"/>
                    </a:ext>
                  </a:extLst>
                </a:gridCol>
                <a:gridCol w="2225657">
                  <a:extLst>
                    <a:ext uri="{9D8B030D-6E8A-4147-A177-3AD203B41FA5}">
                      <a16:colId xmlns:a16="http://schemas.microsoft.com/office/drawing/2014/main" val="20003"/>
                    </a:ext>
                  </a:extLst>
                </a:gridCol>
              </a:tblGrid>
              <a:tr h="419630">
                <a:tc>
                  <a:txBody>
                    <a:bodyPr/>
                    <a:lstStyle/>
                    <a:p>
                      <a:pPr algn="ctr" fontAlgn="b"/>
                      <a:r>
                        <a:rPr lang="en-AU" sz="2800" b="1" u="none" strike="noStrike" dirty="0">
                          <a:solidFill>
                            <a:srgbClr val="0000FF"/>
                          </a:solidFill>
                          <a:effectLst/>
                        </a:rPr>
                        <a:t>Datasets</a:t>
                      </a:r>
                      <a:endParaRPr lang="en-AU" sz="28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AU" sz="2800" b="1" u="none" strike="noStrike" dirty="0">
                          <a:solidFill>
                            <a:srgbClr val="0000FF"/>
                          </a:solidFill>
                          <a:effectLst/>
                        </a:rPr>
                        <a:t>N</a:t>
                      </a:r>
                      <a:endParaRPr lang="en-AU" sz="28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AU" sz="2800" b="1" u="none" strike="noStrike" dirty="0">
                          <a:solidFill>
                            <a:srgbClr val="0000FF"/>
                          </a:solidFill>
                          <a:effectLst/>
                        </a:rPr>
                        <a:t>L (dimension)</a:t>
                      </a:r>
                      <a:endParaRPr lang="en-AU" sz="2800" b="1" i="0" u="none" strike="noStrike" dirty="0">
                        <a:solidFill>
                          <a:srgbClr val="0000FF"/>
                        </a:solidFill>
                        <a:effectLst/>
                        <a:latin typeface="Calibri" panose="020F0502020204030204" pitchFamily="34" charset="0"/>
                      </a:endParaRPr>
                    </a:p>
                  </a:txBody>
                  <a:tcPr marL="9525" marR="9525" marT="9525" marB="0" anchor="b"/>
                </a:tc>
                <a:tc>
                  <a:txBody>
                    <a:bodyPr/>
                    <a:lstStyle/>
                    <a:p>
                      <a:pPr algn="ctr" fontAlgn="b"/>
                      <a:r>
                        <a:rPr lang="en-AU" sz="2800" b="1" u="none" strike="noStrike" dirty="0">
                          <a:solidFill>
                            <a:srgbClr val="0000FF"/>
                          </a:solidFill>
                          <a:effectLst/>
                        </a:rPr>
                        <a:t>Time</a:t>
                      </a:r>
                      <a:endParaRPr lang="en-AU" sz="2800" b="1" i="0" u="none" strike="noStrike" dirty="0">
                        <a:solidFill>
                          <a:srgbClr val="0000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419630">
                <a:tc>
                  <a:txBody>
                    <a:bodyPr/>
                    <a:lstStyle/>
                    <a:p>
                      <a:pPr algn="l" fontAlgn="b"/>
                      <a:r>
                        <a:rPr lang="en-AU" sz="2800" u="none" strike="noStrike">
                          <a:effectLst/>
                        </a:rPr>
                        <a:t>SED 2014</a:t>
                      </a:r>
                      <a:endParaRPr lang="en-AU" sz="2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a:effectLst/>
                        </a:rPr>
                        <a:t>358,922</a:t>
                      </a:r>
                      <a:endParaRPr lang="en-AU" sz="2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dirty="0">
                          <a:effectLst/>
                        </a:rPr>
                        <a:t>55,974 </a:t>
                      </a:r>
                      <a:endParaRPr lang="en-AU"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dirty="0">
                          <a:effectLst/>
                        </a:rPr>
                        <a:t>7.2 </a:t>
                      </a:r>
                      <a:r>
                        <a:rPr lang="en-AU" sz="2800" u="none" strike="noStrike" dirty="0" err="1">
                          <a:effectLst/>
                        </a:rPr>
                        <a:t>Mnt</a:t>
                      </a:r>
                      <a:endParaRPr lang="en-AU"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419630">
                <a:tc>
                  <a:txBody>
                    <a:bodyPr/>
                    <a:lstStyle/>
                    <a:p>
                      <a:pPr algn="l" fontAlgn="b"/>
                      <a:r>
                        <a:rPr lang="en-AU" sz="2800" u="none" strike="noStrike" dirty="0">
                          <a:effectLst/>
                        </a:rPr>
                        <a:t>SED 2013</a:t>
                      </a:r>
                      <a:endParaRPr lang="en-AU"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dirty="0">
                          <a:effectLst/>
                        </a:rPr>
                        <a:t>437,370</a:t>
                      </a:r>
                      <a:endParaRPr lang="en-AU"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a:effectLst/>
                        </a:rPr>
                        <a:t>62,890 </a:t>
                      </a:r>
                      <a:endParaRPr lang="en-AU" sz="2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dirty="0">
                          <a:effectLst/>
                        </a:rPr>
                        <a:t>12.3 </a:t>
                      </a:r>
                      <a:r>
                        <a:rPr lang="en-AU" sz="2800" u="none" strike="noStrike" dirty="0" err="1">
                          <a:effectLst/>
                        </a:rPr>
                        <a:t>Mnt</a:t>
                      </a:r>
                      <a:endParaRPr lang="en-AU"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419630">
                <a:tc>
                  <a:txBody>
                    <a:bodyPr/>
                    <a:lstStyle/>
                    <a:p>
                      <a:pPr algn="l" fontAlgn="b"/>
                      <a:r>
                        <a:rPr lang="en-AU" sz="2800" u="none" strike="noStrike">
                          <a:effectLst/>
                        </a:rPr>
                        <a:t>Medline</a:t>
                      </a:r>
                      <a:endParaRPr lang="en-AU" sz="2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a:effectLst/>
                        </a:rPr>
                        <a:t>9,852,009</a:t>
                      </a:r>
                      <a:endParaRPr lang="en-AU" sz="2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AU" sz="2800" u="none" strike="noStrike">
                          <a:effectLst/>
                        </a:rPr>
                        <a:t>1131420</a:t>
                      </a:r>
                      <a:endParaRPr lang="en-AU" sz="28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AU" sz="2800" u="none" strike="noStrike" dirty="0">
                          <a:effectLst/>
                        </a:rPr>
                        <a:t>5.9 Hrs</a:t>
                      </a:r>
                      <a:endParaRPr lang="en-AU"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554362">
                <a:tc>
                  <a:txBody>
                    <a:bodyPr/>
                    <a:lstStyle/>
                    <a:p>
                      <a:pPr algn="l" fontAlgn="b"/>
                      <a:r>
                        <a:rPr lang="en-AU" sz="2800" u="none" strike="noStrike" dirty="0">
                          <a:effectLst/>
                        </a:rPr>
                        <a:t>Wikipedia</a:t>
                      </a:r>
                      <a:endParaRPr lang="en-AU"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a:effectLst/>
                        </a:rPr>
                        <a:t>8,697,344</a:t>
                      </a:r>
                      <a:endParaRPr lang="en-AU" sz="2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dirty="0">
                          <a:effectLst/>
                        </a:rPr>
                        <a:t>9,551,721 </a:t>
                      </a:r>
                      <a:endParaRPr lang="en-AU"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2800" u="none" strike="noStrike" dirty="0">
                          <a:effectLst/>
                        </a:rPr>
                        <a:t>18.3 Hrs</a:t>
                      </a:r>
                      <a:endParaRPr lang="en-AU"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bl>
          </a:graphicData>
        </a:graphic>
      </p:graphicFrame>
      <p:sp>
        <p:nvSpPr>
          <p:cNvPr id="6" name="Content Placeholder 13"/>
          <p:cNvSpPr txBox="1">
            <a:spLocks/>
          </p:cNvSpPr>
          <p:nvPr/>
        </p:nvSpPr>
        <p:spPr>
          <a:xfrm>
            <a:off x="31685" y="3500376"/>
            <a:ext cx="9112315" cy="32409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800" kern="1200">
                <a:solidFill>
                  <a:schemeClr val="bg1"/>
                </a:solidFill>
                <a:latin typeface="+mn-lt"/>
                <a:ea typeface="+mn-ea"/>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bg1"/>
                </a:solidFill>
                <a:latin typeface="+mn-lt"/>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mn-lt"/>
                <a:ea typeface="+mn-ea"/>
                <a:cs typeface="Tahoma" pitchFamily="34" charset="0"/>
              </a:defRPr>
            </a:lvl3pPr>
            <a:lvl4pPr marL="16002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Tahoma" pitchFamily="34" charset="0"/>
              </a:rPr>
              <a:t>Single core processing (2.3 </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Tahoma" pitchFamily="34" charset="0"/>
              </a:rPr>
              <a:t>Ghz</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Tahoma" pitchFamily="34" charset="0"/>
              </a:rPr>
              <a: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Tahoma" pitchFamily="34" charset="0"/>
              </a:rPr>
              <a:t>Python 3.5, 1Gbs network speed.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Tahoma" pitchFamily="34" charset="0"/>
              </a:rPr>
              <a:t>VSM and Query generating not included.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Tahoma" pitchFamily="34" charset="0"/>
              </a:rPr>
              <a:t>Search results cached, Full dimensional.</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Tahoma" pitchFamily="34" charset="0"/>
              </a:rPr>
              <a:t>Standard preprocessing: </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Tahoma" pitchFamily="34" charset="0"/>
              </a:rPr>
              <a:t>stopwords</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Tahoma" pitchFamily="34" charset="0"/>
              </a:rPr>
              <a:t>, lowercase, symbol, and </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Tahoma" pitchFamily="34" charset="0"/>
              </a:rPr>
              <a:t>freq</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Tahoma" pitchFamily="34" charset="0"/>
              </a:rPr>
              <a:t> based removals.</a:t>
            </a:r>
          </a:p>
        </p:txBody>
      </p:sp>
      <p:sp>
        <p:nvSpPr>
          <p:cNvPr id="7" name="TextBox 6">
            <a:extLst>
              <a:ext uri="{FF2B5EF4-FFF2-40B4-BE49-F238E27FC236}">
                <a16:creationId xmlns:a16="http://schemas.microsoft.com/office/drawing/2014/main" id="{72B942E5-B1EE-44CC-AEA3-53C1641BFFE8}"/>
              </a:ext>
            </a:extLst>
          </p:cNvPr>
          <p:cNvSpPr txBox="1"/>
          <p:nvPr/>
        </p:nvSpPr>
        <p:spPr>
          <a:xfrm>
            <a:off x="107504" y="-14610"/>
            <a:ext cx="9108504"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Clustering Performance</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4419926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232528"/>
            <a:ext cx="8229600" cy="633514"/>
          </a:xfrm>
        </p:spPr>
        <p:txBody>
          <a:bodyPr>
            <a:noAutofit/>
          </a:bodyPr>
          <a:lstStyle/>
          <a:p>
            <a:pPr algn="ctr"/>
            <a:br>
              <a:rPr lang="en-US" sz="2400" dirty="0">
                <a:solidFill>
                  <a:srgbClr val="FFFF00"/>
                </a:solidFill>
              </a:rPr>
            </a:br>
            <a:r>
              <a:rPr lang="en-US" sz="2400" dirty="0">
                <a:solidFill>
                  <a:srgbClr val="FFFF00"/>
                </a:solidFill>
              </a:rPr>
              <a:t>Real-Time Accurate Results</a:t>
            </a:r>
            <a:br>
              <a:rPr lang="en-US" sz="2400" dirty="0">
                <a:solidFill>
                  <a:srgbClr val="FFFF00"/>
                </a:solidFill>
              </a:rPr>
            </a:br>
            <a:r>
              <a:rPr lang="en-US" sz="1600" dirty="0"/>
              <a:t>30 random topics, 10-fold cross validated</a:t>
            </a:r>
            <a:br>
              <a:rPr lang="en-US" sz="1600" dirty="0"/>
            </a:br>
            <a:r>
              <a:rPr lang="en-US" sz="1600" dirty="0"/>
              <a:t>on a single processor</a:t>
            </a:r>
            <a:endParaRPr lang="en-US" sz="2400" dirty="0">
              <a:solidFill>
                <a:srgbClr val="FFFF00"/>
              </a:solidFill>
            </a:endParaRPr>
          </a:p>
        </p:txBody>
      </p:sp>
      <p:sp>
        <p:nvSpPr>
          <p:cNvPr id="8" name="Content Placeholder 2"/>
          <p:cNvSpPr txBox="1">
            <a:spLocks/>
          </p:cNvSpPr>
          <p:nvPr/>
        </p:nvSpPr>
        <p:spPr>
          <a:xfrm>
            <a:off x="344703" y="5387976"/>
            <a:ext cx="8408772" cy="6127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800" kern="1200">
                <a:solidFill>
                  <a:schemeClr val="bg1"/>
                </a:solidFill>
                <a:latin typeface="+mn-lt"/>
                <a:ea typeface="+mn-ea"/>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bg1"/>
                </a:solidFill>
                <a:latin typeface="+mn-lt"/>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mn-lt"/>
                <a:ea typeface="+mn-ea"/>
                <a:cs typeface="Tahoma" pitchFamily="34" charset="0"/>
              </a:defRPr>
            </a:lvl3pPr>
            <a:lvl4pPr marL="16002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100" b="0" i="0" u="none" strike="noStrike" kern="1200" cap="none" spc="0" normalizeH="0" baseline="0" noProof="0" dirty="0">
              <a:ln>
                <a:noFill/>
              </a:ln>
              <a:solidFill>
                <a:prstClr val="white"/>
              </a:solidFill>
              <a:effectLst/>
              <a:uLnTx/>
              <a:uFillTx/>
              <a:latin typeface="Arial"/>
              <a:ea typeface="+mn-ea"/>
              <a:cs typeface="Tahoma" pitchFamily="34" charset="0"/>
            </a:endParaRPr>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1" y="2133601"/>
            <a:ext cx="4032183" cy="3144574"/>
          </a:xfr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164" y="2133601"/>
            <a:ext cx="4192765" cy="3144574"/>
          </a:xfrm>
          <a:prstGeom prst="rect">
            <a:avLst/>
          </a:prstGeom>
        </p:spPr>
      </p:pic>
    </p:spTree>
    <p:extLst>
      <p:ext uri="{BB962C8B-B14F-4D97-AF65-F5344CB8AC3E}">
        <p14:creationId xmlns:p14="http://schemas.microsoft.com/office/powerpoint/2010/main" val="1149366588"/>
      </p:ext>
    </p:extLst>
  </p:cSld>
  <p:clrMapOvr>
    <a:masterClrMapping/>
  </p:clrMapOvr>
  <mc:AlternateContent xmlns:mc="http://schemas.openxmlformats.org/markup-compatibility/2006">
    <mc:Choice xmlns="" xmlns:p14="http://schemas.microsoft.com/office/powerpoint/2007/7/12/main" Requires="p14">
      <p:transition xmlns:p141="http://schemas.microsoft.com/office/powerpoint/2010/main" spd="slow" p141:dur="2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BC77A-31E3-47F9-8219-9419ACF5F966}"/>
              </a:ext>
            </a:extLst>
          </p:cNvPr>
          <p:cNvSpPr>
            <a:spLocks noGrp="1"/>
          </p:cNvSpPr>
          <p:nvPr>
            <p:ph idx="1"/>
          </p:nvPr>
        </p:nvSpPr>
        <p:spPr>
          <a:xfrm>
            <a:off x="14958" y="1700808"/>
            <a:ext cx="9144000" cy="2304256"/>
          </a:xfrm>
        </p:spPr>
        <p:txBody>
          <a:bodyPr/>
          <a:lstStyle/>
          <a:p>
            <a:pPr marL="0" indent="0" algn="just">
              <a:buNone/>
            </a:pPr>
            <a:r>
              <a:rPr lang="id-ID" sz="3000" dirty="0"/>
              <a:t>Big Data adalah sebuah istilah</a:t>
            </a:r>
            <a:r>
              <a:rPr lang="en-US" sz="3000" dirty="0"/>
              <a:t> </a:t>
            </a:r>
            <a:r>
              <a:rPr lang="en-US" sz="3000" dirty="0" err="1"/>
              <a:t>untuk</a:t>
            </a:r>
            <a:r>
              <a:rPr lang="en-US" sz="3000" dirty="0"/>
              <a:t> </a:t>
            </a:r>
            <a:r>
              <a:rPr lang="en-US" sz="3000" dirty="0" err="1"/>
              <a:t>suatu</a:t>
            </a:r>
            <a:r>
              <a:rPr lang="en-US" sz="3000" dirty="0"/>
              <a:t> </a:t>
            </a:r>
            <a:r>
              <a:rPr lang="en-US" sz="3000" dirty="0" err="1"/>
              <a:t>permasalahan</a:t>
            </a:r>
            <a:r>
              <a:rPr lang="en-US" sz="3000" dirty="0"/>
              <a:t> data yang </a:t>
            </a:r>
            <a:r>
              <a:rPr lang="en-US" sz="3000" dirty="0" err="1"/>
              <a:t>memiliki</a:t>
            </a:r>
            <a:r>
              <a:rPr lang="id-ID" sz="3000" dirty="0"/>
              <a:t> tiga </a:t>
            </a:r>
            <a:r>
              <a:rPr lang="en-US" sz="3000" dirty="0" err="1"/>
              <a:t>karakteristik</a:t>
            </a:r>
            <a:r>
              <a:rPr lang="en-US" sz="3000" dirty="0"/>
              <a:t> </a:t>
            </a:r>
            <a:r>
              <a:rPr lang="en-US" sz="3000" dirty="0" err="1"/>
              <a:t>utama</a:t>
            </a:r>
            <a:r>
              <a:rPr lang="id-ID" sz="3000" dirty="0"/>
              <a:t> yaitu </a:t>
            </a:r>
            <a:r>
              <a:rPr lang="en-US" sz="3000" b="1" i="1" dirty="0"/>
              <a:t>V</a:t>
            </a:r>
            <a:r>
              <a:rPr lang="id-ID" sz="3000" b="1" i="1" dirty="0" err="1"/>
              <a:t>olume</a:t>
            </a:r>
            <a:r>
              <a:rPr lang="id-ID" sz="3000" dirty="0"/>
              <a:t>, </a:t>
            </a:r>
            <a:r>
              <a:rPr lang="en-US" sz="3000" b="1" i="1" dirty="0"/>
              <a:t>V</a:t>
            </a:r>
            <a:r>
              <a:rPr lang="id-ID" sz="3000" b="1" i="1" dirty="0" err="1"/>
              <a:t>elocity</a:t>
            </a:r>
            <a:r>
              <a:rPr lang="en-US" sz="3000" b="1" i="1" dirty="0"/>
              <a:t>,</a:t>
            </a:r>
            <a:r>
              <a:rPr lang="id-ID" sz="3000" dirty="0"/>
              <a:t> dan </a:t>
            </a:r>
            <a:r>
              <a:rPr lang="en-US" sz="3000" b="1" i="1" dirty="0"/>
              <a:t>V</a:t>
            </a:r>
            <a:r>
              <a:rPr lang="id-ID" sz="3000" b="1" i="1" dirty="0" err="1"/>
              <a:t>ariety</a:t>
            </a:r>
            <a:r>
              <a:rPr lang="id-ID" sz="3000" dirty="0"/>
              <a:t>. </a:t>
            </a:r>
            <a:endParaRPr lang="en-US" sz="3000" dirty="0"/>
          </a:p>
          <a:p>
            <a:pPr marL="0" indent="0">
              <a:buNone/>
            </a:pPr>
            <a:br>
              <a:rPr lang="en-US" sz="1400" b="1" dirty="0"/>
            </a:br>
            <a:r>
              <a:rPr lang="en-US" sz="2000" b="1" dirty="0" err="1"/>
              <a:t>Catatan</a:t>
            </a:r>
            <a:r>
              <a:rPr lang="en-US" sz="2000" dirty="0"/>
              <a:t>: Big Data ≠ Large Data</a:t>
            </a:r>
            <a:br>
              <a:rPr lang="en-US" sz="2000" b="1" dirty="0"/>
            </a:br>
            <a:r>
              <a:rPr lang="en-US" sz="2000" b="1" dirty="0"/>
              <a:t>Kata </a:t>
            </a:r>
            <a:r>
              <a:rPr lang="en-US" sz="2000" b="1" dirty="0" err="1"/>
              <a:t>Kunci</a:t>
            </a:r>
            <a:r>
              <a:rPr lang="en-US" sz="2000" dirty="0"/>
              <a:t>: NoSQL, IoT, Hadoop, Spark, Map-reduce, </a:t>
            </a:r>
            <a:r>
              <a:rPr lang="en-US" sz="2000" dirty="0" err="1"/>
              <a:t>dsb</a:t>
            </a:r>
            <a:r>
              <a:rPr lang="en-US" sz="2000" dirty="0"/>
              <a:t>.</a:t>
            </a:r>
          </a:p>
          <a:p>
            <a:pPr marL="0" indent="0" algn="just">
              <a:buNone/>
            </a:pPr>
            <a:endParaRPr lang="id-ID" dirty="0"/>
          </a:p>
        </p:txBody>
      </p:sp>
      <p:sp>
        <p:nvSpPr>
          <p:cNvPr id="10" name="Rectangle 9">
            <a:extLst>
              <a:ext uri="{FF2B5EF4-FFF2-40B4-BE49-F238E27FC236}">
                <a16:creationId xmlns:a16="http://schemas.microsoft.com/office/drawing/2014/main" id="{6717B046-1963-497C-8125-624C8D0C90CE}"/>
              </a:ext>
            </a:extLst>
          </p:cNvPr>
          <p:cNvSpPr/>
          <p:nvPr/>
        </p:nvSpPr>
        <p:spPr bwMode="auto">
          <a:xfrm>
            <a:off x="395535" y="4077071"/>
            <a:ext cx="2577751" cy="10139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3600" b="1" i="1" u="none" strike="noStrike" kern="1200" cap="none" spc="0" normalizeH="0" baseline="0" noProof="0" dirty="0">
                <a:ln>
                  <a:noFill/>
                </a:ln>
                <a:solidFill>
                  <a:srgbClr val="000000"/>
                </a:solidFill>
                <a:effectLst/>
                <a:uLnTx/>
                <a:uFillTx/>
                <a:latin typeface="Arial" charset="0"/>
                <a:ea typeface="굴림" pitchFamily="50" charset="-127"/>
                <a:cs typeface="+mn-cs"/>
              </a:rPr>
              <a:t>Volume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400" b="0" i="0" u="none" strike="noStrike" kern="1200" cap="none" spc="0" normalizeH="0" baseline="0" noProof="0" dirty="0">
                <a:ln>
                  <a:noFill/>
                </a:ln>
                <a:solidFill>
                  <a:srgbClr val="000000"/>
                </a:solidFill>
                <a:effectLst/>
                <a:uLnTx/>
                <a:uFillTx/>
                <a:latin typeface="Arial" charset="0"/>
                <a:ea typeface="굴림" pitchFamily="50" charset="-127"/>
                <a:cs typeface="+mn-cs"/>
              </a:rPr>
              <a:t>Ukuran Data </a:t>
            </a:r>
          </a:p>
        </p:txBody>
      </p:sp>
      <p:sp>
        <p:nvSpPr>
          <p:cNvPr id="11" name="Rectangle 10">
            <a:extLst>
              <a:ext uri="{FF2B5EF4-FFF2-40B4-BE49-F238E27FC236}">
                <a16:creationId xmlns:a16="http://schemas.microsoft.com/office/drawing/2014/main" id="{9BBF66FD-D5F9-4CE6-8A18-D0D6932CF5D7}"/>
              </a:ext>
            </a:extLst>
          </p:cNvPr>
          <p:cNvSpPr/>
          <p:nvPr/>
        </p:nvSpPr>
        <p:spPr bwMode="auto">
          <a:xfrm>
            <a:off x="6041230" y="4071246"/>
            <a:ext cx="2707234" cy="101393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3600" b="1" i="1" u="none" strike="noStrike" kern="1200" cap="none" spc="0" normalizeH="0" baseline="0" noProof="0" dirty="0">
                <a:ln>
                  <a:noFill/>
                </a:ln>
                <a:solidFill>
                  <a:srgbClr val="000000"/>
                </a:solidFill>
                <a:effectLst/>
                <a:uLnTx/>
                <a:uFillTx/>
                <a:latin typeface="Arial" charset="0"/>
                <a:ea typeface="굴림" pitchFamily="50" charset="-127"/>
                <a:cs typeface="+mn-cs"/>
              </a:rPr>
              <a:t>Variety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400" b="0" i="0" u="none" strike="noStrike" kern="1200" cap="none" spc="0" normalizeH="0" baseline="0" noProof="0" dirty="0">
                <a:ln>
                  <a:noFill/>
                </a:ln>
                <a:solidFill>
                  <a:srgbClr val="000000"/>
                </a:solidFill>
                <a:effectLst/>
                <a:uLnTx/>
                <a:uFillTx/>
                <a:latin typeface="Arial" charset="0"/>
                <a:ea typeface="굴림" pitchFamily="50" charset="-127"/>
                <a:cs typeface="+mn-cs"/>
              </a:rPr>
              <a:t>Keragaman Data </a:t>
            </a:r>
          </a:p>
        </p:txBody>
      </p:sp>
      <p:sp>
        <p:nvSpPr>
          <p:cNvPr id="12" name="Rectangle 11">
            <a:extLst>
              <a:ext uri="{FF2B5EF4-FFF2-40B4-BE49-F238E27FC236}">
                <a16:creationId xmlns:a16="http://schemas.microsoft.com/office/drawing/2014/main" id="{A32224AD-654F-4401-92C8-4788ADE32B56}"/>
              </a:ext>
            </a:extLst>
          </p:cNvPr>
          <p:cNvSpPr/>
          <p:nvPr/>
        </p:nvSpPr>
        <p:spPr bwMode="auto">
          <a:xfrm>
            <a:off x="3218382" y="4077071"/>
            <a:ext cx="2577753" cy="101393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3600" b="1" i="1" u="none" strike="noStrike" kern="1200" cap="none" spc="0" normalizeH="0" baseline="0" noProof="0" dirty="0">
                <a:ln>
                  <a:noFill/>
                </a:ln>
                <a:solidFill>
                  <a:srgbClr val="000000"/>
                </a:solidFill>
                <a:effectLst/>
                <a:uLnTx/>
                <a:uFillTx/>
                <a:latin typeface="Arial" charset="0"/>
                <a:ea typeface="굴림" pitchFamily="50" charset="-127"/>
                <a:cs typeface="+mn-cs"/>
              </a:rPr>
              <a:t>Velocity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400" b="0" i="0" u="none" strike="noStrike" kern="1200" cap="none" spc="0" normalizeH="0" baseline="0" noProof="0" dirty="0">
                <a:ln>
                  <a:noFill/>
                </a:ln>
                <a:solidFill>
                  <a:srgbClr val="000000"/>
                </a:solidFill>
                <a:effectLst/>
                <a:uLnTx/>
                <a:uFillTx/>
                <a:latin typeface="Arial" charset="0"/>
                <a:ea typeface="굴림" pitchFamily="50" charset="-127"/>
                <a:cs typeface="+mn-cs"/>
              </a:rPr>
              <a:t>Kecepatan Data </a:t>
            </a:r>
          </a:p>
        </p:txBody>
      </p:sp>
      <p:sp>
        <p:nvSpPr>
          <p:cNvPr id="7" name="TextBox 6">
            <a:extLst>
              <a:ext uri="{FF2B5EF4-FFF2-40B4-BE49-F238E27FC236}">
                <a16:creationId xmlns:a16="http://schemas.microsoft.com/office/drawing/2014/main" id="{BB9AAC27-8B12-459C-AF73-5AB225C0E71F}"/>
              </a:ext>
            </a:extLst>
          </p:cNvPr>
          <p:cNvSpPr txBox="1"/>
          <p:nvPr/>
        </p:nvSpPr>
        <p:spPr>
          <a:xfrm>
            <a:off x="14958" y="548680"/>
            <a:ext cx="9144000" cy="769441"/>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Definisi</a:t>
            </a:r>
            <a:r>
              <a:rPr kumimoji="0" lang="en-US" sz="44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Big Data</a:t>
            </a:r>
          </a:p>
        </p:txBody>
      </p:sp>
      <p:pic>
        <p:nvPicPr>
          <p:cNvPr id="20" name="Picture 19">
            <a:extLst>
              <a:ext uri="{FF2B5EF4-FFF2-40B4-BE49-F238E27FC236}">
                <a16:creationId xmlns:a16="http://schemas.microsoft.com/office/drawing/2014/main" id="{8B77BED7-66C4-41D4-ACDC-6587AE61B618}"/>
              </a:ext>
            </a:extLst>
          </p:cNvPr>
          <p:cNvPicPr>
            <a:picLocks noChangeAspect="1"/>
          </p:cNvPicPr>
          <p:nvPr/>
        </p:nvPicPr>
        <p:blipFill>
          <a:blip r:embed="rId3"/>
          <a:stretch>
            <a:fillRect/>
          </a:stretch>
        </p:blipFill>
        <p:spPr>
          <a:xfrm>
            <a:off x="0" y="5140120"/>
            <a:ext cx="3812976" cy="1717880"/>
          </a:xfrm>
          <a:prstGeom prst="rect">
            <a:avLst/>
          </a:prstGeom>
        </p:spPr>
      </p:pic>
      <p:pic>
        <p:nvPicPr>
          <p:cNvPr id="22" name="Content Placeholder 4" descr="A close up of text on a black background&#10;&#10;Description generated with high confidence">
            <a:extLst>
              <a:ext uri="{FF2B5EF4-FFF2-40B4-BE49-F238E27FC236}">
                <a16:creationId xmlns:a16="http://schemas.microsoft.com/office/drawing/2014/main" id="{A7425A1D-7BF3-4177-9C40-26691020538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87815" y="5140120"/>
            <a:ext cx="1656185" cy="1717880"/>
          </a:xfrm>
          <a:prstGeom prst="rect">
            <a:avLst/>
          </a:prstGeom>
        </p:spPr>
      </p:pic>
      <p:pic>
        <p:nvPicPr>
          <p:cNvPr id="21" name="Picture 2" descr="Related image">
            <a:extLst>
              <a:ext uri="{FF2B5EF4-FFF2-40B4-BE49-F238E27FC236}">
                <a16:creationId xmlns:a16="http://schemas.microsoft.com/office/drawing/2014/main" id="{018D9588-5985-4DF3-A941-99900F7BB2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89" t="3999" r="16178" b="3752"/>
          <a:stretch/>
        </p:blipFill>
        <p:spPr bwMode="auto">
          <a:xfrm>
            <a:off x="3635896" y="5163016"/>
            <a:ext cx="3849488" cy="165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79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4"/>
          <p:cNvSpPr>
            <a:spLocks noGrp="1"/>
          </p:cNvSpPr>
          <p:nvPr>
            <p:ph idx="1"/>
          </p:nvPr>
        </p:nvSpPr>
        <p:spPr>
          <a:xfrm>
            <a:off x="2537090" y="889556"/>
            <a:ext cx="6562762" cy="5419764"/>
          </a:xfrm>
        </p:spPr>
        <p:txBody>
          <a:bodyPr>
            <a:normAutofit/>
          </a:bodyPr>
          <a:lstStyle/>
          <a:p>
            <a:r>
              <a:rPr lang="en-US" sz="3200" dirty="0"/>
              <a:t>Focus on </a:t>
            </a:r>
            <a:r>
              <a:rPr lang="en-US" sz="3200" b="1" dirty="0"/>
              <a:t>Topics of Interest</a:t>
            </a:r>
            <a:r>
              <a:rPr lang="en-US" sz="3200" dirty="0"/>
              <a:t> and most relevant clusters : relevant Information.</a:t>
            </a:r>
          </a:p>
          <a:p>
            <a:r>
              <a:rPr lang="en-US" sz="3200" b="1" dirty="0"/>
              <a:t>Multiple</a:t>
            </a:r>
            <a:r>
              <a:rPr lang="en-US" sz="3200" dirty="0"/>
              <a:t> subjective </a:t>
            </a:r>
            <a:r>
              <a:rPr lang="en-US" sz="3200" b="1" dirty="0"/>
              <a:t>perspectives</a:t>
            </a:r>
            <a:r>
              <a:rPr lang="en-US" sz="3200" dirty="0"/>
              <a:t> on a dataset through varieties of query generators and query expansions.</a:t>
            </a:r>
          </a:p>
          <a:p>
            <a:r>
              <a:rPr lang="en-US" sz="3200" dirty="0"/>
              <a:t>Utilize </a:t>
            </a:r>
            <a:r>
              <a:rPr lang="en-US" sz="3200" b="1" dirty="0"/>
              <a:t>data structures </a:t>
            </a:r>
            <a:r>
              <a:rPr lang="en-US" sz="3200" dirty="0"/>
              <a:t>through custom ranking schemes.</a:t>
            </a:r>
          </a:p>
          <a:p>
            <a:r>
              <a:rPr lang="en-US" sz="3200" dirty="0"/>
              <a:t>Cluster insights in just </a:t>
            </a:r>
            <a:r>
              <a:rPr lang="en-US" sz="3200" b="1" dirty="0"/>
              <a:t>seconds</a:t>
            </a:r>
            <a:r>
              <a:rPr lang="en-US" sz="3200" dirty="0"/>
              <a:t> using a standard PC from a very large volume of data.</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504" y="2502899"/>
            <a:ext cx="2120923" cy="1790197"/>
          </a:xfrm>
          <a:prstGeom prst="rect">
            <a:avLst/>
          </a:prstGeom>
        </p:spPr>
      </p:pic>
      <p:sp>
        <p:nvSpPr>
          <p:cNvPr id="19" name="Rectangle 18"/>
          <p:cNvSpPr/>
          <p:nvPr/>
        </p:nvSpPr>
        <p:spPr>
          <a:xfrm>
            <a:off x="127359" y="6362164"/>
            <a:ext cx="8752656" cy="52322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굴림" pitchFamily="50" charset="-127"/>
                <a:cs typeface="+mn-cs"/>
              </a:rPr>
              <a:t>Clear analytic values of a topic(s) from millions of documents  in just seconds from a standard PC* </a:t>
            </a:r>
            <a:br>
              <a:rPr kumimoji="0" lang="en-US" sz="1400" b="1" i="0" u="none" strike="noStrike" kern="1200" cap="none" spc="0" normalizeH="0" baseline="0" noProof="0" dirty="0">
                <a:ln>
                  <a:noFill/>
                </a:ln>
                <a:solidFill>
                  <a:prstClr val="black"/>
                </a:solidFill>
                <a:effectLst/>
                <a:uLnTx/>
                <a:uFillTx/>
                <a:latin typeface="Arial" charset="0"/>
                <a:ea typeface="굴림" pitchFamily="50" charset="-127"/>
                <a:cs typeface="+mn-cs"/>
              </a:rPr>
            </a:br>
            <a:r>
              <a:rPr kumimoji="0" lang="en-US" sz="1400" b="1" i="0" u="none" strike="noStrike" kern="1200" cap="none" spc="0" normalizeH="0" baseline="0" noProof="0" dirty="0">
                <a:ln>
                  <a:noFill/>
                </a:ln>
                <a:solidFill>
                  <a:prstClr val="black"/>
                </a:solidFill>
                <a:effectLst/>
                <a:uLnTx/>
                <a:uFillTx/>
                <a:latin typeface="Arial" charset="0"/>
                <a:ea typeface="굴림" pitchFamily="50" charset="-127"/>
                <a:cs typeface="+mn-cs"/>
              </a:rPr>
              <a:t>*connected to search engine/Database/NoSQL</a:t>
            </a:r>
            <a:endParaRPr kumimoji="0" lang="en-AU" sz="1400" b="1"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88" y="791353"/>
            <a:ext cx="2333431" cy="1539397"/>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9575" y="4197367"/>
            <a:ext cx="2333431" cy="2111953"/>
          </a:xfrm>
          <a:prstGeom prst="rect">
            <a:avLst/>
          </a:prstGeom>
        </p:spPr>
      </p:pic>
      <p:sp>
        <p:nvSpPr>
          <p:cNvPr id="8" name="TextBox 7">
            <a:extLst>
              <a:ext uri="{FF2B5EF4-FFF2-40B4-BE49-F238E27FC236}">
                <a16:creationId xmlns:a16="http://schemas.microsoft.com/office/drawing/2014/main" id="{1C338FEE-DFAE-43F0-956A-0DCC318F4039}"/>
              </a:ext>
            </a:extLst>
          </p:cNvPr>
          <p:cNvSpPr txBox="1"/>
          <p:nvPr/>
        </p:nvSpPr>
        <p:spPr>
          <a:xfrm>
            <a:off x="0" y="-178951"/>
            <a:ext cx="9108504"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Insightful Results</a:t>
            </a:r>
            <a:endPar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3491333611"/>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2000">
        <p:fade/>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A84DFC-C4E3-4BA0-9CB8-CF5E5BF4F015}"/>
              </a:ext>
            </a:extLst>
          </p:cNvPr>
          <p:cNvPicPr>
            <a:picLocks noChangeAspect="1"/>
          </p:cNvPicPr>
          <p:nvPr/>
        </p:nvPicPr>
        <p:blipFill>
          <a:blip r:embed="rId2"/>
          <a:stretch>
            <a:fillRect/>
          </a:stretch>
        </p:blipFill>
        <p:spPr>
          <a:xfrm>
            <a:off x="0" y="-15147"/>
            <a:ext cx="9144000" cy="3009418"/>
          </a:xfrm>
          <a:prstGeom prst="rect">
            <a:avLst/>
          </a:prstGeom>
        </p:spPr>
      </p:pic>
      <p:pic>
        <p:nvPicPr>
          <p:cNvPr id="5" name="Picture 4">
            <a:extLst>
              <a:ext uri="{FF2B5EF4-FFF2-40B4-BE49-F238E27FC236}">
                <a16:creationId xmlns:a16="http://schemas.microsoft.com/office/drawing/2014/main" id="{96C6ACC8-C6A7-4957-B738-5F1ECB5655A2}"/>
              </a:ext>
            </a:extLst>
          </p:cNvPr>
          <p:cNvPicPr>
            <a:picLocks noChangeAspect="1"/>
          </p:cNvPicPr>
          <p:nvPr/>
        </p:nvPicPr>
        <p:blipFill>
          <a:blip r:embed="rId3"/>
          <a:stretch>
            <a:fillRect/>
          </a:stretch>
        </p:blipFill>
        <p:spPr>
          <a:xfrm>
            <a:off x="0" y="2994271"/>
            <a:ext cx="9108504" cy="3849020"/>
          </a:xfrm>
          <a:prstGeom prst="rect">
            <a:avLst/>
          </a:prstGeom>
        </p:spPr>
      </p:pic>
    </p:spTree>
    <p:extLst>
      <p:ext uri="{BB962C8B-B14F-4D97-AF65-F5344CB8AC3E}">
        <p14:creationId xmlns:p14="http://schemas.microsoft.com/office/powerpoint/2010/main" val="3532044656"/>
      </p:ext>
    </p:extLst>
  </p:cSld>
  <p:clrMapOvr>
    <a:masterClrMapping/>
  </p:clrMapOvr>
  <p:transition spd="slow">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5D98C4-829E-4D1D-B6DD-568D38F1EDB4}"/>
              </a:ext>
            </a:extLst>
          </p:cNvPr>
          <p:cNvPicPr>
            <a:picLocks noChangeAspect="1"/>
          </p:cNvPicPr>
          <p:nvPr/>
        </p:nvPicPr>
        <p:blipFill>
          <a:blip r:embed="rId2"/>
          <a:stretch>
            <a:fillRect/>
          </a:stretch>
        </p:blipFill>
        <p:spPr>
          <a:xfrm>
            <a:off x="755576" y="103912"/>
            <a:ext cx="7272808" cy="6766604"/>
          </a:xfrm>
          <a:prstGeom prst="rect">
            <a:avLst/>
          </a:prstGeom>
        </p:spPr>
      </p:pic>
    </p:spTree>
    <p:extLst>
      <p:ext uri="{BB962C8B-B14F-4D97-AF65-F5344CB8AC3E}">
        <p14:creationId xmlns:p14="http://schemas.microsoft.com/office/powerpoint/2010/main" val="1758309565"/>
      </p:ext>
    </p:extLst>
  </p:cSld>
  <p:clrMapOvr>
    <a:masterClrMapping/>
  </p:clrMapOvr>
  <p:transition spd="slow">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64CBEA-A2C1-4662-83B7-D740E85475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44752"/>
            <a:ext cx="9144000" cy="3968496"/>
          </a:xfrm>
          <a:prstGeom prst="rect">
            <a:avLst/>
          </a:prstGeom>
        </p:spPr>
      </p:pic>
    </p:spTree>
    <p:extLst>
      <p:ext uri="{BB962C8B-B14F-4D97-AF65-F5344CB8AC3E}">
        <p14:creationId xmlns:p14="http://schemas.microsoft.com/office/powerpoint/2010/main" val="2638965920"/>
      </p:ext>
    </p:extLst>
  </p:cSld>
  <p:clrMapOvr>
    <a:masterClrMapping/>
  </p:clrMapOvr>
  <p:transition spd="slow">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44450"/>
            <a:ext cx="6760029" cy="586171"/>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Distributed Types</a:t>
            </a:r>
          </a:p>
        </p:txBody>
      </p:sp>
      <p:sp>
        <p:nvSpPr>
          <p:cNvPr id="3" name="Slide Number Placeholder 2"/>
          <p:cNvSpPr>
            <a:spLocks noGrp="1"/>
          </p:cNvSpPr>
          <p:nvPr>
            <p:ph type="sldNum" sz="quarter" idx="4294967295"/>
          </p:nvPr>
        </p:nvSpPr>
        <p:spPr>
          <a:xfrm>
            <a:off x="8523514" y="6421461"/>
            <a:ext cx="53954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876B7632-FD52-4BE2-A8C8-D079E7090294}" type="slidenum">
              <a:rPr kumimoji="0" lang="en-AU" sz="18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134</a:t>
            </a:fld>
            <a:endParaRPr kumimoji="0" lang="en-AU" sz="1800" b="0" i="0" u="none" strike="noStrike" kern="1200" cap="none" spc="0" normalizeH="0" baseline="0" noProof="0" dirty="0">
              <a:ln>
                <a:noFill/>
              </a:ln>
              <a:solidFill>
                <a:srgbClr val="000000"/>
              </a:solidFill>
              <a:effectLst/>
              <a:uLnTx/>
              <a:uFillTx/>
              <a:latin typeface="Arial" charset="0"/>
              <a:ea typeface="굴림" pitchFamily="50" charset="-127"/>
              <a:cs typeface="+mn-cs"/>
            </a:endParaRPr>
          </a:p>
        </p:txBody>
      </p:sp>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194952"/>
            <a:ext cx="2857500" cy="2704471"/>
          </a:xfrm>
        </p:spPr>
      </p:pic>
      <p:sp>
        <p:nvSpPr>
          <p:cNvPr id="8" name="TextBox 7"/>
          <p:cNvSpPr txBox="1"/>
          <p:nvPr/>
        </p:nvSpPr>
        <p:spPr>
          <a:xfrm>
            <a:off x="2948150" y="1348293"/>
            <a:ext cx="6195849" cy="400109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514350" marR="0" lvl="0" indent="-514350" algn="l" defTabSz="914400" rtl="0" eaLnBrk="1" fontAlgn="base" latinLnBrk="0" hangingPunct="1">
              <a:lnSpc>
                <a:spcPct val="100000"/>
              </a:lnSpc>
              <a:spcBef>
                <a:spcPct val="0"/>
              </a:spcBef>
              <a:spcAft>
                <a:spcPct val="0"/>
              </a:spcAft>
              <a:buClrTx/>
              <a:buSzTx/>
              <a:buFontTx/>
              <a:buAutoNum type="arabicPeriod"/>
              <a:tabLst/>
              <a:defRPr/>
            </a:pPr>
            <a:r>
              <a:rPr kumimoji="0" lang="en-US" sz="36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Collaborative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latin typeface="Arial" charset="0"/>
                <a:ea typeface="굴림" pitchFamily="50" charset="-127"/>
                <a:cs typeface="+mn-cs"/>
              </a:rPr>
              <a:t>    Locally optimized distributed DS/ML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latin typeface="Arial" charset="0"/>
              <a:ea typeface="굴림" pitchFamily="50"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Arial" charset="0"/>
                <a:ea typeface="굴림" pitchFamily="50" charset="-127"/>
                <a:cs typeface="+mn-cs"/>
              </a:rPr>
              <a:t>Main Challenge</a:t>
            </a:r>
            <a:r>
              <a:rPr kumimoji="0" lang="en-US" sz="1800" b="1" i="0" u="none" strike="noStrike" kern="120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latin typeface="Arial" charset="0"/>
                <a:ea typeface="굴림" pitchFamily="50" charset="-127"/>
                <a:cs typeface="+mn-cs"/>
              </a:rPr>
              <a:t>: Communication Cost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latin typeface="Arial" charset="0"/>
              <a:ea typeface="굴림" pitchFamily="50"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latin typeface="Arial" charset="0"/>
              <a:ea typeface="굴림" pitchFamily="50"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latin typeface="Arial" charset="0"/>
              <a:ea typeface="굴림" pitchFamily="50" charset="-127"/>
              <a:cs typeface="+mn-cs"/>
            </a:endParaRPr>
          </a:p>
          <a:p>
            <a:pPr marL="514350" marR="0" lvl="0" indent="-514350" algn="l" defTabSz="914400" rtl="0" eaLnBrk="1" fontAlgn="base" latinLnBrk="0" hangingPunct="1">
              <a:lnSpc>
                <a:spcPct val="100000"/>
              </a:lnSpc>
              <a:spcBef>
                <a:spcPct val="0"/>
              </a:spcBef>
              <a:spcAft>
                <a:spcPct val="0"/>
              </a:spcAft>
              <a:buClrTx/>
              <a:buSzTx/>
              <a:buFontTx/>
              <a:buAutoNum type="arabicPeriod" startAt="2"/>
              <a:tabLst/>
              <a:defRPr/>
            </a:pPr>
            <a:r>
              <a:rPr kumimoji="0" lang="en-US" sz="36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Global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latin typeface="Arial" charset="0"/>
                <a:ea typeface="굴림" pitchFamily="50" charset="-127"/>
                <a:cs typeface="+mn-cs"/>
              </a:rPr>
              <a:t>    Globally optimized distributed DS/ML.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latin typeface="Arial" charset="0"/>
              <a:ea typeface="굴림" pitchFamily="50"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Arial" charset="0"/>
                <a:ea typeface="굴림" pitchFamily="50" charset="-127"/>
                <a:cs typeface="+mn-cs"/>
              </a:rPr>
              <a:t>Main Challenge</a:t>
            </a:r>
            <a:r>
              <a:rPr kumimoji="0" lang="en-US" sz="1800" b="1" i="0" u="none" strike="noStrike" kern="120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latin typeface="Arial" charset="0"/>
                <a:ea typeface="굴림" pitchFamily="50" charset="-127"/>
                <a:cs typeface="+mn-cs"/>
              </a:rPr>
              <a:t>: Quality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53" y="1024594"/>
            <a:ext cx="2717797" cy="1860495"/>
          </a:xfrm>
          <a:prstGeom prst="rect">
            <a:avLst/>
          </a:prstGeom>
        </p:spPr>
      </p:pic>
    </p:spTree>
    <p:extLst>
      <p:ext uri="{BB962C8B-B14F-4D97-AF65-F5344CB8AC3E}">
        <p14:creationId xmlns:p14="http://schemas.microsoft.com/office/powerpoint/2010/main" val="3142518069"/>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
        <p:nvSpPr>
          <p:cNvPr id="9"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pic>
        <p:nvPicPr>
          <p:cNvPr id="718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501" y="962220"/>
            <a:ext cx="8682493" cy="27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88D2CBB7-3647-4D94-917D-82131403F3F6}"/>
              </a:ext>
            </a:extLst>
          </p:cNvPr>
          <p:cNvSpPr txBox="1"/>
          <p:nvPr/>
        </p:nvSpPr>
        <p:spPr>
          <a:xfrm>
            <a:off x="35496" y="-27384"/>
            <a:ext cx="9108504" cy="954107"/>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r>
              <a:rPr kumimoji="0" lang="en-AU" sz="2800" b="0"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Ilustrasi</a:t>
            </a:r>
            <a:r>
              <a:rPr kumimoji="0" lang="en-AU" sz="28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2800" b="0"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Optimasi</a:t>
            </a:r>
            <a:r>
              <a:rPr kumimoji="0" lang="en-AU" sz="28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(semi-supervised) k-Means  on Distributed Data &amp; Computing</a:t>
            </a:r>
            <a:endParaRPr kumimoji="0" lang="en-US" sz="20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15" name="Picture 3">
            <a:extLst>
              <a:ext uri="{FF2B5EF4-FFF2-40B4-BE49-F238E27FC236}">
                <a16:creationId xmlns:a16="http://schemas.microsoft.com/office/drawing/2014/main" id="{306C54D2-95C0-475F-A938-C539DAA32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669038"/>
            <a:ext cx="4403013" cy="318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8F12880B-0C49-4516-B678-6829D460AC37}"/>
              </a:ext>
            </a:extLst>
          </p:cNvPr>
          <p:cNvPicPr>
            <a:picLocks noChangeAspect="1"/>
          </p:cNvPicPr>
          <p:nvPr/>
        </p:nvPicPr>
        <p:blipFill>
          <a:blip r:embed="rId4"/>
          <a:stretch>
            <a:fillRect/>
          </a:stretch>
        </p:blipFill>
        <p:spPr>
          <a:xfrm>
            <a:off x="4929075" y="3809344"/>
            <a:ext cx="3672408" cy="2908350"/>
          </a:xfrm>
          <a:prstGeom prst="rect">
            <a:avLst/>
          </a:prstGeom>
        </p:spPr>
      </p:pic>
    </p:spTree>
    <p:extLst>
      <p:ext uri="{BB962C8B-B14F-4D97-AF65-F5344CB8AC3E}">
        <p14:creationId xmlns:p14="http://schemas.microsoft.com/office/powerpoint/2010/main" val="2341366647"/>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740982"/>
            <a:ext cx="9143999" cy="5612524"/>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457200" indent="-457200">
              <a:buFont typeface="+mj-lt"/>
              <a:buAutoNum type="arabicPeriod"/>
            </a:pPr>
            <a:r>
              <a:rPr lang="en-AU"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Model Communication</a:t>
            </a:r>
          </a:p>
          <a:p>
            <a:pPr marL="457200" indent="-457200">
              <a:buFont typeface="+mj-lt"/>
              <a:buAutoNum type="arabicPeriod"/>
            </a:pPr>
            <a:endParaRPr lang="en-AU"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marL="457200" indent="-457200">
              <a:buFont typeface="+mj-lt"/>
              <a:buAutoNum type="arabicPeriod"/>
            </a:pPr>
            <a:endParaRPr lang="en-AU"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marL="457200" indent="-457200">
              <a:buFont typeface="+mj-lt"/>
              <a:buAutoNum type="arabicPeriod"/>
            </a:pPr>
            <a:endParaRPr lang="en-AU"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marL="457200" indent="-457200">
              <a:buFont typeface="+mj-lt"/>
              <a:buAutoNum type="arabicPeriod"/>
            </a:pPr>
            <a:r>
              <a:rPr lang="en-AU"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Representative Communication</a:t>
            </a:r>
          </a:p>
          <a:p>
            <a:pPr marL="457200" indent="-457200">
              <a:buFont typeface="+mj-lt"/>
              <a:buAutoNum type="arabicPeriod"/>
            </a:pPr>
            <a:endParaRPr lang="en-AU"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marL="457200" indent="-457200">
              <a:buFont typeface="+mj-lt"/>
              <a:buAutoNum type="arabicPeriod"/>
            </a:pPr>
            <a:endParaRPr lang="en-AU"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marL="457200" indent="-457200">
              <a:buFont typeface="+mj-lt"/>
              <a:buAutoNum type="arabicPeriod"/>
            </a:pPr>
            <a:r>
              <a:rPr lang="en-AU"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Data Communication</a:t>
            </a:r>
          </a:p>
        </p:txBody>
      </p:sp>
      <p:sp>
        <p:nvSpPr>
          <p:cNvPr id="3" name="Rectangle 2"/>
          <p:cNvSpPr/>
          <p:nvPr/>
        </p:nvSpPr>
        <p:spPr>
          <a:xfrm>
            <a:off x="394138" y="1236522"/>
            <a:ext cx="8749862" cy="1569660"/>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cluster Centroids (</a:t>
            </a:r>
            <a:r>
              <a:rPr kumimoji="0" lang="en-AU"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Datta</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et al., 2006)</a:t>
            </a:r>
          </a:p>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cluster </a:t>
            </a:r>
            <a:r>
              <a:rPr kumimoji="0" lang="en-AU"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Dendogram</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a:t>
            </a:r>
            <a:r>
              <a:rPr kumimoji="0" lang="en-AU" sz="2000" b="0" i="0" u="none" strike="noStrike" kern="1200" cap="none" spc="0" normalizeH="0" baseline="0" noProof="0" dirty="0">
                <a:ln>
                  <a:noFill/>
                </a:ln>
                <a:solidFill>
                  <a:srgbClr val="000000"/>
                </a:solidFill>
                <a:effectLst/>
                <a:uLnTx/>
                <a:uFillTx/>
                <a:latin typeface="Arial" charset="0"/>
                <a:ea typeface="굴림" pitchFamily="50" charset="-127"/>
                <a:cs typeface="+mn-cs"/>
              </a:rPr>
              <a:t>(</a:t>
            </a:r>
            <a:r>
              <a:rPr kumimoji="0" lang="en-AU" sz="2000" b="0" i="0" u="none" strike="noStrike" kern="1200" cap="none" spc="0" normalizeH="0" baseline="0" noProof="0" dirty="0" err="1">
                <a:ln>
                  <a:noFill/>
                </a:ln>
                <a:solidFill>
                  <a:srgbClr val="000000"/>
                </a:solidFill>
                <a:effectLst/>
                <a:uLnTx/>
                <a:uFillTx/>
                <a:latin typeface="Arial" charset="0"/>
                <a:ea typeface="굴림" pitchFamily="50" charset="-127"/>
                <a:cs typeface="+mn-cs"/>
              </a:rPr>
              <a:t>Debzani</a:t>
            </a:r>
            <a:r>
              <a:rPr kumimoji="0" lang="en-AU" sz="2000" b="0" i="0" u="none" strike="noStrike" kern="1200" cap="none" spc="0" normalizeH="0" baseline="0" noProof="0" dirty="0">
                <a:ln>
                  <a:noFill/>
                </a:ln>
                <a:solidFill>
                  <a:srgbClr val="000000"/>
                </a:solidFill>
                <a:effectLst/>
                <a:uLnTx/>
                <a:uFillTx/>
                <a:latin typeface="Arial" charset="0"/>
                <a:ea typeface="굴림" pitchFamily="50" charset="-127"/>
                <a:cs typeface="+mn-cs"/>
              </a:rPr>
              <a:t> et al. 2006,Samatova et al., 2002).</a:t>
            </a:r>
            <a:endPar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en-US" sz="2400" b="0" i="0" u="none" strike="noStrike" kern="1200" cap="none" spc="0" normalizeH="0" baseline="0" noProof="0" dirty="0">
                <a:ln>
                  <a:noFill/>
                </a:ln>
                <a:solidFill>
                  <a:srgbClr val="000000"/>
                </a:solidFill>
                <a:effectLst/>
                <a:uLnTx/>
                <a:uFillTx/>
                <a:latin typeface="Arial" charset="0"/>
                <a:ea typeface="굴림" pitchFamily="50" charset="-127"/>
                <a:cs typeface="+mn-cs"/>
              </a:rPr>
              <a:t>Probabilistic Word Distributions (</a:t>
            </a:r>
            <a:r>
              <a:rPr kumimoji="0" lang="en-US"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Papapetrou</a:t>
            </a:r>
            <a:r>
              <a:rPr kumimoji="0" lang="en-US" sz="2400" b="0" i="0" u="none" strike="noStrike" kern="1200" cap="none" spc="0" normalizeH="0" baseline="0" noProof="0" dirty="0">
                <a:ln>
                  <a:noFill/>
                </a:ln>
                <a:solidFill>
                  <a:srgbClr val="000000"/>
                </a:solidFill>
                <a:effectLst/>
                <a:uLnTx/>
                <a:uFillTx/>
                <a:latin typeface="Arial" charset="0"/>
                <a:ea typeface="굴림" pitchFamily="50" charset="-127"/>
                <a:cs typeface="+mn-cs"/>
              </a:rPr>
              <a:t> et al. 2012)</a:t>
            </a:r>
          </a:p>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en-US" sz="2400" b="0" i="0" u="none" strike="noStrike" kern="1200" cap="none" spc="0" normalizeH="0" baseline="0" noProof="0" dirty="0">
                <a:ln>
                  <a:noFill/>
                </a:ln>
                <a:solidFill>
                  <a:srgbClr val="000000"/>
                </a:solidFill>
                <a:effectLst/>
                <a:uLnTx/>
                <a:uFillTx/>
                <a:latin typeface="Arial" charset="0"/>
                <a:ea typeface="굴림" pitchFamily="50" charset="-127"/>
                <a:cs typeface="+mn-cs"/>
              </a:rPr>
              <a:t>Cluster Summarization (</a:t>
            </a:r>
            <a:r>
              <a:rPr kumimoji="0" lang="en-US"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Hammouda</a:t>
            </a:r>
            <a:r>
              <a:rPr kumimoji="0" lang="en-US" sz="2400" b="0" i="0" u="none" strike="noStrike" kern="1200" cap="none" spc="0" normalizeH="0" baseline="0" noProof="0" dirty="0">
                <a:ln>
                  <a:noFill/>
                </a:ln>
                <a:solidFill>
                  <a:srgbClr val="000000"/>
                </a:solidFill>
                <a:effectLst/>
                <a:uLnTx/>
                <a:uFillTx/>
                <a:latin typeface="Arial" charset="0"/>
                <a:ea typeface="굴림" pitchFamily="50" charset="-127"/>
                <a:cs typeface="+mn-cs"/>
              </a:rPr>
              <a:t>, 2014)</a:t>
            </a:r>
          </a:p>
        </p:txBody>
      </p:sp>
      <p:sp>
        <p:nvSpPr>
          <p:cNvPr id="6" name="Rectangle 5"/>
          <p:cNvSpPr/>
          <p:nvPr/>
        </p:nvSpPr>
        <p:spPr>
          <a:xfrm>
            <a:off x="457200" y="3409952"/>
            <a:ext cx="8623738" cy="830997"/>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en-AU"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Kdec</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distributed algorithm (</a:t>
            </a:r>
            <a:r>
              <a:rPr kumimoji="0" lang="en-AU"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Klusch</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et al., 2003) </a:t>
            </a:r>
          </a:p>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en-AU"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Dbdc</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algorithm (</a:t>
            </a:r>
            <a:r>
              <a:rPr kumimoji="0" lang="en-AU"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Januzaj</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et al., 2004)</a:t>
            </a:r>
            <a:endParaRPr kumimoji="0" lang="en-US" sz="2400" b="0" i="0" u="none" strike="noStrike" kern="1200" cap="none" spc="0" normalizeH="0" baseline="0" noProof="0" dirty="0">
              <a:ln>
                <a:noFill/>
              </a:ln>
              <a:solidFill>
                <a:srgbClr val="000000"/>
              </a:solidFill>
              <a:effectLst/>
              <a:uLnTx/>
              <a:uFillTx/>
              <a:latin typeface="Arial" charset="0"/>
              <a:ea typeface="굴림" pitchFamily="50" charset="-127"/>
              <a:cs typeface="+mn-cs"/>
            </a:endParaRPr>
          </a:p>
        </p:txBody>
      </p:sp>
      <p:sp>
        <p:nvSpPr>
          <p:cNvPr id="7" name="Rectangle 6"/>
          <p:cNvSpPr/>
          <p:nvPr/>
        </p:nvSpPr>
        <p:spPr>
          <a:xfrm>
            <a:off x="520262" y="4840057"/>
            <a:ext cx="7252138" cy="830997"/>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K. M. </a:t>
            </a:r>
            <a:r>
              <a:rPr kumimoji="0" lang="en-AU"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Hammouda</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&amp; </a:t>
            </a:r>
            <a:r>
              <a:rPr kumimoji="0" lang="en-AU" sz="2400" b="0" i="0" u="none" strike="noStrike" kern="1200" cap="none" spc="0" normalizeH="0" baseline="0" noProof="0" dirty="0" err="1">
                <a:ln>
                  <a:noFill/>
                </a:ln>
                <a:solidFill>
                  <a:srgbClr val="000000"/>
                </a:solidFill>
                <a:effectLst/>
                <a:uLnTx/>
                <a:uFillTx/>
                <a:latin typeface="Arial" charset="0"/>
                <a:ea typeface="굴림" pitchFamily="50" charset="-127"/>
                <a:cs typeface="+mn-cs"/>
              </a:rPr>
              <a:t>Kamel</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2006; </a:t>
            </a:r>
          </a:p>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Li &amp; Morris, 2002</a:t>
            </a:r>
            <a:endParaRPr kumimoji="0" lang="en-US" sz="2400" b="0" i="0" u="none" strike="noStrike" kern="1200" cap="none" spc="0" normalizeH="0" baseline="0" noProof="0" dirty="0">
              <a:ln>
                <a:noFill/>
              </a:ln>
              <a:solidFill>
                <a:srgbClr val="000000"/>
              </a:solidFill>
              <a:effectLst/>
              <a:uLnTx/>
              <a:uFillTx/>
              <a:latin typeface="Arial" charset="0"/>
              <a:ea typeface="굴림" pitchFamily="50" charset="-127"/>
              <a:cs typeface="+mn-cs"/>
            </a:endParaRPr>
          </a:p>
        </p:txBody>
      </p:sp>
      <p:sp>
        <p:nvSpPr>
          <p:cNvPr id="9" name="TextBox 8">
            <a:extLst>
              <a:ext uri="{FF2B5EF4-FFF2-40B4-BE49-F238E27FC236}">
                <a16:creationId xmlns:a16="http://schemas.microsoft.com/office/drawing/2014/main" id="{77D9172B-9C1C-475F-A518-5EBBD84931E7}"/>
              </a:ext>
            </a:extLst>
          </p:cNvPr>
          <p:cNvSpPr txBox="1"/>
          <p:nvPr/>
        </p:nvSpPr>
        <p:spPr>
          <a:xfrm>
            <a:off x="35496" y="-27384"/>
            <a:ext cx="9108504" cy="769441"/>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dirty="0">
                <a:ln w="11430"/>
                <a:gradFill>
                  <a:gsLst>
                    <a:gs pos="0">
                      <a:srgbClr val="333399">
                        <a:tint val="70000"/>
                        <a:satMod val="245000"/>
                      </a:srgbClr>
                    </a:gs>
                    <a:gs pos="75000">
                      <a:srgbClr val="333399">
                        <a:tint val="90000"/>
                        <a:shade val="60000"/>
                        <a:satMod val="240000"/>
                      </a:srgbClr>
                    </a:gs>
                    <a:gs pos="100000">
                      <a:srgbClr val="333399">
                        <a:tint val="100000"/>
                        <a:shade val="50000"/>
                        <a:satMod val="240000"/>
                      </a:srgbClr>
                    </a:gs>
                  </a:gsLst>
                  <a:lin ang="5400000"/>
                </a:gradFill>
                <a:effectLst>
                  <a:outerShdw blurRad="50800" dist="39000" dir="5460000" algn="tl">
                    <a:srgbClr val="000000">
                      <a:alpha val="38000"/>
                    </a:srgbClr>
                  </a:outerShdw>
                </a:effectLst>
                <a:uLnTx/>
                <a:uFillTx/>
                <a:latin typeface="Arial" charset="0"/>
                <a:ea typeface="굴림" pitchFamily="50" charset="-127"/>
                <a:cs typeface="+mn-cs"/>
              </a:rPr>
              <a:t>Communication Models </a:t>
            </a:r>
            <a:r>
              <a:rPr kumimoji="0" lang="en-AU" sz="4400" b="1" i="0" u="none" strike="noStrike" kern="1200" cap="none" spc="0" normalizeH="0" baseline="0" noProof="0" dirty="0">
                <a:ln w="11430"/>
                <a:solidFill>
                  <a:srgbClr val="FF0000"/>
                </a:solidFill>
                <a:effectLst>
                  <a:outerShdw blurRad="50800" dist="39000" dir="5460000" algn="tl">
                    <a:srgbClr val="000000">
                      <a:alpha val="38000"/>
                    </a:srgbClr>
                  </a:outerShdw>
                </a:effectLst>
                <a:uLnTx/>
                <a:uFillTx/>
                <a:latin typeface="Arial" charset="0"/>
                <a:ea typeface="굴림" pitchFamily="50" charset="-127"/>
                <a:cs typeface="+mn-cs"/>
              </a:rPr>
              <a:t>Q(</a:t>
            </a:r>
            <a:r>
              <a:rPr kumimoji="0" lang="en-AU" sz="4400" b="1" i="0" u="none" strike="noStrike" kern="1200" cap="none" spc="0" normalizeH="0" baseline="0" noProof="0" dirty="0" err="1">
                <a:ln w="11430"/>
                <a:solidFill>
                  <a:srgbClr val="FF0000"/>
                </a:solidFill>
                <a:effectLst>
                  <a:outerShdw blurRad="50800" dist="39000" dir="5460000" algn="tl">
                    <a:srgbClr val="000000">
                      <a:alpha val="38000"/>
                    </a:srgbClr>
                  </a:outerShdw>
                </a:effectLst>
                <a:uLnTx/>
                <a:uFillTx/>
                <a:latin typeface="Arial" charset="0"/>
                <a:ea typeface="굴림" pitchFamily="50" charset="-127"/>
                <a:cs typeface="+mn-cs"/>
              </a:rPr>
              <a:t>i,j</a:t>
            </a:r>
            <a:r>
              <a:rPr kumimoji="0" lang="en-AU" sz="4400" b="1" i="0" u="none" strike="noStrike" kern="1200" cap="none" spc="0" normalizeH="0" baseline="0" noProof="0" dirty="0">
                <a:ln w="11430"/>
                <a:solidFill>
                  <a:srgbClr val="FF0000"/>
                </a:solidFill>
                <a:effectLst>
                  <a:outerShdw blurRad="50800" dist="39000" dir="5460000" algn="tl">
                    <a:srgbClr val="000000">
                      <a:alpha val="38000"/>
                    </a:srgbClr>
                  </a:outerShdw>
                </a:effectLst>
                <a:uLnTx/>
                <a:uFillTx/>
                <a:latin typeface="Arial" charset="0"/>
                <a:ea typeface="굴림" pitchFamily="50" charset="-127"/>
                <a:cs typeface="+mn-cs"/>
              </a:rPr>
              <a:t>)</a:t>
            </a:r>
            <a:endParaRPr kumimoji="0" lang="en-US" sz="36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31998406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067" y="622947"/>
            <a:ext cx="5517933" cy="2057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Content Placeholder 4"/>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bwMode="auto">
          <a:xfrm>
            <a:off x="110359" y="804041"/>
            <a:ext cx="3372043" cy="5073139"/>
          </a:xfrm>
          <a:prstGeom prst="rect">
            <a:avLst/>
          </a:prstGeom>
          <a:noFill/>
          <a:ln>
            <a:noFill/>
          </a:ln>
        </p:spPr>
      </p:pic>
      <p:sp>
        <p:nvSpPr>
          <p:cNvPr id="2" name="Slide Number Placeholder 1"/>
          <p:cNvSpPr>
            <a:spLocks noGrp="1"/>
          </p:cNvSpPr>
          <p:nvPr>
            <p:ph type="sldNum" sz="quarter" idx="4294967295"/>
          </p:nvPr>
        </p:nvSpPr>
        <p:spPr>
          <a:xfrm>
            <a:off x="8523514" y="6421461"/>
            <a:ext cx="53954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876B7632-FD52-4BE2-A8C8-D079E7090294}" type="slidenum">
              <a:rPr kumimoji="0" lang="en-AU" sz="18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137</a:t>
            </a:fld>
            <a:endParaRPr kumimoji="0" lang="en-AU" sz="1800" b="0" i="0" u="none" strike="noStrike" kern="1200" cap="none" spc="0" normalizeH="0" baseline="0" noProof="0" dirty="0">
              <a:ln>
                <a:noFill/>
              </a:ln>
              <a:solidFill>
                <a:srgbClr val="000000"/>
              </a:solidFill>
              <a:effectLst/>
              <a:uLnTx/>
              <a:uFillTx/>
              <a:latin typeface="Arial" charset="0"/>
              <a:ea typeface="굴림" pitchFamily="50" charset="-127"/>
              <a:cs typeface="+mn-cs"/>
            </a:endParaRPr>
          </a:p>
        </p:txBody>
      </p:sp>
      <p:sp>
        <p:nvSpPr>
          <p:cNvPr id="3" name="Title 2"/>
          <p:cNvSpPr>
            <a:spLocks noGrp="1"/>
          </p:cNvSpPr>
          <p:nvPr>
            <p:ph type="title"/>
          </p:nvPr>
        </p:nvSpPr>
        <p:spPr>
          <a:xfrm>
            <a:off x="0" y="44450"/>
            <a:ext cx="9144000" cy="578497"/>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AU" sz="28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Distributed (Document) Clustering, Some Examples</a:t>
            </a:r>
          </a:p>
        </p:txBody>
      </p:sp>
      <p:sp>
        <p:nvSpPr>
          <p:cNvPr id="4" name="Rectangle 3"/>
          <p:cNvSpPr/>
          <p:nvPr/>
        </p:nvSpPr>
        <p:spPr>
          <a:xfrm>
            <a:off x="524766" y="5877180"/>
            <a:ext cx="2358338" cy="369332"/>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1" i="0" u="none" strike="noStrike" kern="1200" cap="none" spc="50" normalizeH="0" baseline="0" noProof="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Debzani</a:t>
            </a:r>
            <a:r>
              <a:rPr kumimoji="0" lang="en-AU" sz="18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 et al. 2006</a:t>
            </a:r>
          </a:p>
        </p:txBody>
      </p:sp>
      <p:sp>
        <p:nvSpPr>
          <p:cNvPr id="8" name="Rectangle 7"/>
          <p:cNvSpPr/>
          <p:nvPr/>
        </p:nvSpPr>
        <p:spPr>
          <a:xfrm>
            <a:off x="4539712" y="2576921"/>
            <a:ext cx="2736647" cy="369332"/>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1" i="0" u="none" strike="noStrike" kern="1200" cap="none" spc="50" normalizeH="0" baseline="0" noProof="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Hammouda</a:t>
            </a:r>
            <a:r>
              <a:rPr kumimoji="0" lang="en-AU" sz="18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 et al. 2014</a:t>
            </a:r>
          </a:p>
        </p:txBody>
      </p:sp>
      <p:pic>
        <p:nvPicPr>
          <p:cNvPr id="133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6883" y="2946252"/>
            <a:ext cx="5707117" cy="3115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539712" y="5901563"/>
            <a:ext cx="2736647" cy="369332"/>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1" i="0" u="none" strike="noStrike" kern="1200" cap="none" spc="50" normalizeH="0" baseline="0" noProof="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Papapetrou</a:t>
            </a:r>
            <a:r>
              <a:rPr kumimoji="0" lang="en-AU" sz="18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 et al. 2012</a:t>
            </a:r>
          </a:p>
        </p:txBody>
      </p:sp>
    </p:spTree>
    <p:extLst>
      <p:ext uri="{BB962C8B-B14F-4D97-AF65-F5344CB8AC3E}">
        <p14:creationId xmlns:p14="http://schemas.microsoft.com/office/powerpoint/2010/main" val="359627798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7CA1DC-1A8C-4038-B58D-8AD16729CA8B}"/>
              </a:ext>
            </a:extLst>
          </p:cNvPr>
          <p:cNvSpPr/>
          <p:nvPr/>
        </p:nvSpPr>
        <p:spPr bwMode="auto">
          <a:xfrm>
            <a:off x="-108520" y="6309320"/>
            <a:ext cx="1008112" cy="5486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Arial" charset="0"/>
              <a:ea typeface="굴림" pitchFamily="50" charset="-127"/>
              <a:cs typeface="+mn-cs"/>
            </a:endParaRPr>
          </a:p>
        </p:txBody>
      </p:sp>
      <p:sp>
        <p:nvSpPr>
          <p:cNvPr id="2" name="Title 1">
            <a:extLst>
              <a:ext uri="{FF2B5EF4-FFF2-40B4-BE49-F238E27FC236}">
                <a16:creationId xmlns:a16="http://schemas.microsoft.com/office/drawing/2014/main" id="{D019A4A3-2520-4C53-BD81-69BB296AF41F}"/>
              </a:ext>
            </a:extLst>
          </p:cNvPr>
          <p:cNvSpPr>
            <a:spLocks noGrp="1"/>
          </p:cNvSpPr>
          <p:nvPr>
            <p:ph type="title"/>
          </p:nvPr>
        </p:nvSpPr>
        <p:spPr>
          <a:xfrm>
            <a:off x="0" y="44450"/>
            <a:ext cx="8892480" cy="936625"/>
          </a:xfrm>
        </p:spPr>
        <p:txBody>
          <a:bodyPr/>
          <a:lstStyle/>
          <a:p>
            <a:r>
              <a:rPr lang="en-US" dirty="0" err="1"/>
              <a:t>Bagaimana</a:t>
            </a:r>
            <a:r>
              <a:rPr lang="en-US" dirty="0"/>
              <a:t> </a:t>
            </a:r>
            <a:r>
              <a:rPr lang="en-US" dirty="0" err="1"/>
              <a:t>Jika</a:t>
            </a:r>
            <a:r>
              <a:rPr lang="en-US" dirty="0"/>
              <a:t> </a:t>
            </a:r>
            <a:r>
              <a:rPr lang="en-US" dirty="0" err="1"/>
              <a:t>Sebagian</a:t>
            </a:r>
            <a:r>
              <a:rPr lang="en-US" dirty="0"/>
              <a:t> Data Private?</a:t>
            </a:r>
            <a:endParaRPr lang="id-ID" dirty="0"/>
          </a:p>
        </p:txBody>
      </p:sp>
      <p:sp>
        <p:nvSpPr>
          <p:cNvPr id="3" name="Content Placeholder 2">
            <a:extLst>
              <a:ext uri="{FF2B5EF4-FFF2-40B4-BE49-F238E27FC236}">
                <a16:creationId xmlns:a16="http://schemas.microsoft.com/office/drawing/2014/main" id="{350D834B-94C1-4963-A746-77B8DFE158FC}"/>
              </a:ext>
            </a:extLst>
          </p:cNvPr>
          <p:cNvSpPr>
            <a:spLocks noGrp="1"/>
          </p:cNvSpPr>
          <p:nvPr>
            <p:ph idx="1"/>
          </p:nvPr>
        </p:nvSpPr>
        <p:spPr>
          <a:xfrm>
            <a:off x="0" y="981075"/>
            <a:ext cx="9144000" cy="5876925"/>
          </a:xfrm>
        </p:spPr>
        <p:txBody>
          <a:bodyPr/>
          <a:lstStyle/>
          <a:p>
            <a:r>
              <a:rPr lang="en-US" sz="3200" noProof="1"/>
              <a:t>I</a:t>
            </a:r>
            <a:r>
              <a:rPr lang="id-ID" sz="3200" noProof="1"/>
              <a:t>ndustry</a:t>
            </a:r>
            <a:r>
              <a:rPr lang="en-AU" sz="3200" dirty="0"/>
              <a:t> </a:t>
            </a:r>
            <a:r>
              <a:rPr lang="en-AU" sz="3200" dirty="0" err="1"/>
              <a:t>besar</a:t>
            </a:r>
            <a:r>
              <a:rPr lang="en-AU" sz="3200" dirty="0"/>
              <a:t> (corporates) </a:t>
            </a:r>
            <a:r>
              <a:rPr lang="en-AU" sz="3200" dirty="0" err="1"/>
              <a:t>memiliki</a:t>
            </a:r>
            <a:r>
              <a:rPr lang="en-AU" sz="3200" dirty="0"/>
              <a:t> Data yang </a:t>
            </a:r>
            <a:r>
              <a:rPr lang="en-AU" sz="3200" dirty="0" err="1"/>
              <a:t>terhubung</a:t>
            </a:r>
            <a:r>
              <a:rPr lang="en-AU" sz="3200" dirty="0"/>
              <a:t> </a:t>
            </a:r>
            <a:r>
              <a:rPr lang="en-AU" sz="3200" dirty="0" err="1"/>
              <a:t>lewat</a:t>
            </a:r>
            <a:r>
              <a:rPr lang="en-AU" sz="3200" dirty="0"/>
              <a:t> WAN &amp; </a:t>
            </a:r>
            <a:r>
              <a:rPr lang="en-AU" sz="3200" dirty="0" err="1"/>
              <a:t>akses</a:t>
            </a:r>
            <a:r>
              <a:rPr lang="en-AU" sz="3200" dirty="0"/>
              <a:t> </a:t>
            </a:r>
            <a:r>
              <a:rPr lang="en-AU" sz="3200" dirty="0" err="1"/>
              <a:t>antar</a:t>
            </a:r>
            <a:r>
              <a:rPr lang="en-AU" sz="3200" dirty="0"/>
              <a:t> database </a:t>
            </a:r>
            <a:r>
              <a:rPr lang="en-AU" sz="3200" dirty="0" err="1"/>
              <a:t>lebih</a:t>
            </a:r>
            <a:r>
              <a:rPr lang="en-AU" sz="3200" dirty="0"/>
              <a:t> </a:t>
            </a:r>
            <a:r>
              <a:rPr lang="en-AU" sz="3200" dirty="0" err="1"/>
              <a:t>terbatas</a:t>
            </a:r>
            <a:r>
              <a:rPr lang="en-AU" sz="3200" dirty="0"/>
              <a:t> (confidentiality/security issues) dan </a:t>
            </a:r>
            <a:r>
              <a:rPr lang="en-AU" sz="3200" dirty="0" err="1"/>
              <a:t>jumlah</a:t>
            </a:r>
            <a:r>
              <a:rPr lang="en-AU" sz="3200" dirty="0"/>
              <a:t> total </a:t>
            </a:r>
            <a:r>
              <a:rPr lang="en-AU" sz="3200" dirty="0" err="1"/>
              <a:t>ukuran</a:t>
            </a:r>
            <a:r>
              <a:rPr lang="en-AU" sz="3200" dirty="0"/>
              <a:t> data </a:t>
            </a:r>
            <a:r>
              <a:rPr lang="en-AU" sz="3200" dirty="0" err="1"/>
              <a:t>lebih</a:t>
            </a:r>
            <a:r>
              <a:rPr lang="en-AU" sz="3200" dirty="0"/>
              <a:t> </a:t>
            </a:r>
            <a:r>
              <a:rPr lang="en-AU" sz="3200" dirty="0" err="1"/>
              <a:t>besar</a:t>
            </a:r>
            <a:r>
              <a:rPr lang="en-AU" sz="3200" dirty="0"/>
              <a:t>. </a:t>
            </a:r>
          </a:p>
          <a:p>
            <a:endParaRPr lang="en-AU" sz="3200" dirty="0"/>
          </a:p>
          <a:p>
            <a:endParaRPr lang="en-AU" sz="3200" dirty="0"/>
          </a:p>
          <a:p>
            <a:r>
              <a:rPr lang="en-US" sz="3200" dirty="0" err="1"/>
              <a:t>Regresi</a:t>
            </a:r>
            <a:r>
              <a:rPr lang="en-US" sz="3200" dirty="0"/>
              <a:t> </a:t>
            </a:r>
            <a:r>
              <a:rPr lang="en-US" sz="3200" dirty="0" err="1"/>
              <a:t>Logistik</a:t>
            </a:r>
            <a:r>
              <a:rPr lang="en-US" sz="3200" dirty="0"/>
              <a:t> </a:t>
            </a:r>
            <a:r>
              <a:rPr lang="en-US" sz="3200" dirty="0" err="1"/>
              <a:t>pada</a:t>
            </a:r>
            <a:r>
              <a:rPr lang="en-US" sz="3200" dirty="0"/>
              <a:t> system </a:t>
            </a:r>
            <a:r>
              <a:rPr lang="en-US" sz="3200" dirty="0" err="1"/>
              <a:t>dimana</a:t>
            </a:r>
            <a:r>
              <a:rPr lang="en-US" sz="3200" dirty="0"/>
              <a:t> data </a:t>
            </a:r>
            <a:r>
              <a:rPr lang="en-US" sz="3200" dirty="0" err="1"/>
              <a:t>dan</a:t>
            </a:r>
            <a:r>
              <a:rPr lang="en-US" sz="3200" dirty="0"/>
              <a:t> </a:t>
            </a:r>
            <a:r>
              <a:rPr lang="en-US" sz="3200" dirty="0" err="1"/>
              <a:t>komputasi</a:t>
            </a:r>
            <a:r>
              <a:rPr lang="en-US" sz="3200" dirty="0"/>
              <a:t> </a:t>
            </a:r>
            <a:r>
              <a:rPr lang="en-US" sz="3200" dirty="0" err="1"/>
              <a:t>terdistribusi</a:t>
            </a:r>
            <a:br>
              <a:rPr lang="en-US" sz="3200" dirty="0"/>
            </a:br>
            <a:r>
              <a:rPr lang="en-US" sz="2800" dirty="0">
                <a:solidFill>
                  <a:srgbClr val="060BC6"/>
                </a:solidFill>
              </a:rPr>
              <a:t>“</a:t>
            </a:r>
            <a:r>
              <a:rPr lang="en-AU" sz="2800" dirty="0">
                <a:solidFill>
                  <a:srgbClr val="060BC6"/>
                </a:solidFill>
              </a:rPr>
              <a:t>Distributed learning algorithms for Big Data”, Pedro </a:t>
            </a:r>
            <a:r>
              <a:rPr lang="en-AU" sz="2800" dirty="0" err="1">
                <a:solidFill>
                  <a:srgbClr val="060BC6"/>
                </a:solidFill>
              </a:rPr>
              <a:t>Guerreiro</a:t>
            </a:r>
            <a:r>
              <a:rPr lang="en-AU" sz="2800" dirty="0">
                <a:solidFill>
                  <a:srgbClr val="060BC6"/>
                </a:solidFill>
              </a:rPr>
              <a:t> and Joao Xavier, ECMI SIG, 2017</a:t>
            </a:r>
            <a:endParaRPr lang="id-ID" sz="2800" dirty="0">
              <a:solidFill>
                <a:srgbClr val="060BC6"/>
              </a:solidFill>
            </a:endParaRPr>
          </a:p>
        </p:txBody>
      </p:sp>
    </p:spTree>
    <p:extLst>
      <p:ext uri="{BB962C8B-B14F-4D97-AF65-F5344CB8AC3E}">
        <p14:creationId xmlns:p14="http://schemas.microsoft.com/office/powerpoint/2010/main" val="2653241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00D3B52-4067-4960-938B-27973E8FED2B}"/>
              </a:ext>
            </a:extLst>
          </p:cNvPr>
          <p:cNvPicPr>
            <a:picLocks noGrp="1" noChangeAspect="1"/>
          </p:cNvPicPr>
          <p:nvPr>
            <p:ph idx="1"/>
          </p:nvPr>
        </p:nvPicPr>
        <p:blipFill>
          <a:blip r:embed="rId2"/>
          <a:stretch>
            <a:fillRect/>
          </a:stretch>
        </p:blipFill>
        <p:spPr>
          <a:xfrm>
            <a:off x="0" y="836712"/>
            <a:ext cx="3966451" cy="3259559"/>
          </a:xfrm>
          <a:prstGeom prst="rect">
            <a:avLst/>
          </a:prstGeom>
        </p:spPr>
      </p:pic>
      <p:sp>
        <p:nvSpPr>
          <p:cNvPr id="7" name="TextBox 6">
            <a:extLst>
              <a:ext uri="{FF2B5EF4-FFF2-40B4-BE49-F238E27FC236}">
                <a16:creationId xmlns:a16="http://schemas.microsoft.com/office/drawing/2014/main" id="{E25D2E8E-D90C-41E4-8DCF-FE99313B4830}"/>
              </a:ext>
            </a:extLst>
          </p:cNvPr>
          <p:cNvSpPr txBox="1"/>
          <p:nvPr/>
        </p:nvSpPr>
        <p:spPr>
          <a:xfrm>
            <a:off x="-83852" y="-27384"/>
            <a:ext cx="9108504" cy="707886"/>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Permasalahan</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&amp;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Tujuan</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RL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klasik</a:t>
            </a:r>
            <a:endParaRPr kumimoji="0" lang="en-US"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9" name="Picture 8">
            <a:extLst>
              <a:ext uri="{FF2B5EF4-FFF2-40B4-BE49-F238E27FC236}">
                <a16:creationId xmlns:a16="http://schemas.microsoft.com/office/drawing/2014/main" id="{9EFE6269-4524-4AFE-8B72-E6677294D19E}"/>
              </a:ext>
            </a:extLst>
          </p:cNvPr>
          <p:cNvPicPr>
            <a:picLocks noChangeAspect="1"/>
          </p:cNvPicPr>
          <p:nvPr/>
        </p:nvPicPr>
        <p:blipFill>
          <a:blip r:embed="rId3"/>
          <a:stretch>
            <a:fillRect/>
          </a:stretch>
        </p:blipFill>
        <p:spPr>
          <a:xfrm>
            <a:off x="0" y="4742706"/>
            <a:ext cx="4788024" cy="2099270"/>
          </a:xfrm>
          <a:prstGeom prst="rect">
            <a:avLst/>
          </a:prstGeom>
        </p:spPr>
      </p:pic>
      <p:pic>
        <p:nvPicPr>
          <p:cNvPr id="8" name="Picture 7">
            <a:extLst>
              <a:ext uri="{FF2B5EF4-FFF2-40B4-BE49-F238E27FC236}">
                <a16:creationId xmlns:a16="http://schemas.microsoft.com/office/drawing/2014/main" id="{2A5E0D52-9B10-4779-9D45-1BD791E72FD0}"/>
              </a:ext>
            </a:extLst>
          </p:cNvPr>
          <p:cNvPicPr>
            <a:picLocks noChangeAspect="1"/>
          </p:cNvPicPr>
          <p:nvPr/>
        </p:nvPicPr>
        <p:blipFill>
          <a:blip r:embed="rId4"/>
          <a:stretch>
            <a:fillRect/>
          </a:stretch>
        </p:blipFill>
        <p:spPr>
          <a:xfrm>
            <a:off x="4788025" y="4655583"/>
            <a:ext cx="4210550" cy="1871399"/>
          </a:xfrm>
          <a:prstGeom prst="rect">
            <a:avLst/>
          </a:prstGeom>
        </p:spPr>
      </p:pic>
      <p:pic>
        <p:nvPicPr>
          <p:cNvPr id="10" name="Picture 2" descr="Image result for &quot;Logistic Regression&quot;">
            <a:extLst>
              <a:ext uri="{FF2B5EF4-FFF2-40B4-BE49-F238E27FC236}">
                <a16:creationId xmlns:a16="http://schemas.microsoft.com/office/drawing/2014/main" id="{DC1F72A4-3759-4588-B6F5-CF0E89DF5C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2018" y="800506"/>
            <a:ext cx="3476270" cy="18629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445C74E7-8786-40E6-A2D5-08C650E9306C}"/>
              </a:ext>
            </a:extLst>
          </p:cNvPr>
          <p:cNvGrpSpPr/>
          <p:nvPr/>
        </p:nvGrpSpPr>
        <p:grpSpPr>
          <a:xfrm>
            <a:off x="3992333" y="2160913"/>
            <a:ext cx="4799331" cy="2329950"/>
            <a:chOff x="6870155" y="804902"/>
            <a:chExt cx="4799331" cy="2329950"/>
          </a:xfrm>
        </p:grpSpPr>
        <p:pic>
          <p:nvPicPr>
            <p:cNvPr id="11" name="Picture 10">
              <a:extLst>
                <a:ext uri="{FF2B5EF4-FFF2-40B4-BE49-F238E27FC236}">
                  <a16:creationId xmlns:a16="http://schemas.microsoft.com/office/drawing/2014/main" id="{74BE1A6A-493A-4F6A-BF55-73D6DAD805BA}"/>
                </a:ext>
              </a:extLst>
            </p:cNvPr>
            <p:cNvPicPr>
              <a:picLocks noChangeAspect="1"/>
            </p:cNvPicPr>
            <p:nvPr/>
          </p:nvPicPr>
          <p:blipFill>
            <a:blip r:embed="rId6"/>
            <a:stretch>
              <a:fillRect/>
            </a:stretch>
          </p:blipFill>
          <p:spPr>
            <a:xfrm>
              <a:off x="7805069" y="804902"/>
              <a:ext cx="2746898" cy="1045161"/>
            </a:xfrm>
            <a:prstGeom prst="rect">
              <a:avLst/>
            </a:prstGeom>
          </p:spPr>
        </p:pic>
        <p:pic>
          <p:nvPicPr>
            <p:cNvPr id="12" name="Picture 11">
              <a:extLst>
                <a:ext uri="{FF2B5EF4-FFF2-40B4-BE49-F238E27FC236}">
                  <a16:creationId xmlns:a16="http://schemas.microsoft.com/office/drawing/2014/main" id="{69FDB9A7-5547-440F-ABC8-BF2FF2A39E1A}"/>
                </a:ext>
              </a:extLst>
            </p:cNvPr>
            <p:cNvPicPr>
              <a:picLocks noChangeAspect="1"/>
            </p:cNvPicPr>
            <p:nvPr/>
          </p:nvPicPr>
          <p:blipFill rotWithShape="1">
            <a:blip r:embed="rId7"/>
            <a:srcRect t="22781" b="21600"/>
            <a:stretch/>
          </p:blipFill>
          <p:spPr>
            <a:xfrm>
              <a:off x="7888203" y="1668908"/>
              <a:ext cx="2663764" cy="609601"/>
            </a:xfrm>
            <a:prstGeom prst="rect">
              <a:avLst/>
            </a:prstGeom>
          </p:spPr>
        </p:pic>
        <p:pic>
          <p:nvPicPr>
            <p:cNvPr id="13" name="Picture 12">
              <a:extLst>
                <a:ext uri="{FF2B5EF4-FFF2-40B4-BE49-F238E27FC236}">
                  <a16:creationId xmlns:a16="http://schemas.microsoft.com/office/drawing/2014/main" id="{3BBEA5D4-5C89-4CEC-B2AE-77F8FDE48D9B}"/>
                </a:ext>
              </a:extLst>
            </p:cNvPr>
            <p:cNvPicPr>
              <a:picLocks noChangeAspect="1"/>
            </p:cNvPicPr>
            <p:nvPr/>
          </p:nvPicPr>
          <p:blipFill rotWithShape="1">
            <a:blip r:embed="rId8"/>
            <a:srcRect l="6379" t="19490" r="6302" b="23091"/>
            <a:stretch/>
          </p:blipFill>
          <p:spPr>
            <a:xfrm>
              <a:off x="7257143" y="2278509"/>
              <a:ext cx="4412343" cy="856343"/>
            </a:xfrm>
            <a:prstGeom prst="rect">
              <a:avLst/>
            </a:prstGeom>
          </p:spPr>
        </p:pic>
        <p:grpSp>
          <p:nvGrpSpPr>
            <p:cNvPr id="14" name="Group 13">
              <a:extLst>
                <a:ext uri="{FF2B5EF4-FFF2-40B4-BE49-F238E27FC236}">
                  <a16:creationId xmlns:a16="http://schemas.microsoft.com/office/drawing/2014/main" id="{B74C5D8A-DB8E-4284-8DA1-CE2101342716}"/>
                </a:ext>
              </a:extLst>
            </p:cNvPr>
            <p:cNvGrpSpPr/>
            <p:nvPr/>
          </p:nvGrpSpPr>
          <p:grpSpPr>
            <a:xfrm>
              <a:off x="6870155" y="1350996"/>
              <a:ext cx="1120745" cy="927513"/>
              <a:chOff x="6767458" y="1480457"/>
              <a:chExt cx="1120745" cy="927513"/>
            </a:xfrm>
          </p:grpSpPr>
          <p:cxnSp>
            <p:nvCxnSpPr>
              <p:cNvPr id="15" name="Straight Arrow Connector 14">
                <a:extLst>
                  <a:ext uri="{FF2B5EF4-FFF2-40B4-BE49-F238E27FC236}">
                    <a16:creationId xmlns:a16="http://schemas.microsoft.com/office/drawing/2014/main" id="{95E4A2AA-7226-4661-8223-A23D9D4DAE27}"/>
                  </a:ext>
                </a:extLst>
              </p:cNvPr>
              <p:cNvCxnSpPr/>
              <p:nvPr/>
            </p:nvCxnSpPr>
            <p:spPr>
              <a:xfrm flipV="1">
                <a:off x="7257143" y="1480457"/>
                <a:ext cx="631060" cy="4932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ACF2674-307C-4628-A5FD-69538650D32F}"/>
                  </a:ext>
                </a:extLst>
              </p:cNvPr>
              <p:cNvSpPr txBox="1"/>
              <p:nvPr/>
            </p:nvSpPr>
            <p:spPr>
              <a:xfrm>
                <a:off x="6767458" y="1946305"/>
                <a:ext cx="846707" cy="461665"/>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CC"/>
                    </a:solidFill>
                    <a:effectLst/>
                    <a:uLnTx/>
                    <a:uFillTx/>
                    <a:latin typeface="Arial" charset="0"/>
                    <a:ea typeface="굴림" pitchFamily="50" charset="-127"/>
                    <a:cs typeface="+mn-cs"/>
                  </a:rPr>
                  <a:t>Odds</a:t>
                </a:r>
              </a:p>
            </p:txBody>
          </p:sp>
        </p:grpSp>
      </p:grpSp>
      <p:pic>
        <p:nvPicPr>
          <p:cNvPr id="18" name="Picture 17">
            <a:extLst>
              <a:ext uri="{FF2B5EF4-FFF2-40B4-BE49-F238E27FC236}">
                <a16:creationId xmlns:a16="http://schemas.microsoft.com/office/drawing/2014/main" id="{CAB0395E-679E-458F-ACF9-BF8264B87568}"/>
              </a:ext>
            </a:extLst>
          </p:cNvPr>
          <p:cNvPicPr>
            <a:picLocks noChangeAspect="1"/>
          </p:cNvPicPr>
          <p:nvPr/>
        </p:nvPicPr>
        <p:blipFill rotWithShape="1">
          <a:blip r:embed="rId9"/>
          <a:srcRect l="28405" t="4787" r="27192" b="75897"/>
          <a:stretch/>
        </p:blipFill>
        <p:spPr>
          <a:xfrm>
            <a:off x="0" y="4062691"/>
            <a:ext cx="3992333" cy="571265"/>
          </a:xfrm>
          <a:prstGeom prst="rect">
            <a:avLst/>
          </a:prstGeom>
        </p:spPr>
      </p:pic>
    </p:spTree>
    <p:extLst>
      <p:ext uri="{BB962C8B-B14F-4D97-AF65-F5344CB8AC3E}">
        <p14:creationId xmlns:p14="http://schemas.microsoft.com/office/powerpoint/2010/main" val="981907577"/>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76092" y="2458042"/>
            <a:ext cx="3754892" cy="3464368"/>
          </a:xfrm>
        </p:spPr>
      </p:pic>
      <p:sp>
        <p:nvSpPr>
          <p:cNvPr id="5" name="Title 3"/>
          <p:cNvSpPr txBox="1">
            <a:spLocks/>
          </p:cNvSpPr>
          <p:nvPr/>
        </p:nvSpPr>
        <p:spPr>
          <a:xfrm>
            <a:off x="595994" y="1965208"/>
            <a:ext cx="4826144" cy="49283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base" latinLnBrk="0" hangingPunct="1">
              <a:lnSpc>
                <a:spcPct val="90000"/>
              </a:lnSpc>
              <a:spcBef>
                <a:spcPct val="0"/>
              </a:spcBef>
              <a:spcAft>
                <a:spcPct val="0"/>
              </a:spcAft>
              <a:buClrTx/>
              <a:buSzTx/>
              <a:buFontTx/>
              <a:buNone/>
              <a:tabLst/>
              <a:defRPr/>
            </a:pPr>
            <a:endParaRPr kumimoji="0" lang="en-US" sz="2000" b="1" i="0" u="none" strike="noStrike" kern="1200" cap="small" spc="0" normalizeH="0" baseline="0" noProof="0" dirty="0">
              <a:ln>
                <a:noFill/>
              </a:ln>
              <a:solidFill>
                <a:prstClr val="black"/>
              </a:solidFill>
              <a:effectLst/>
              <a:uLnTx/>
              <a:uFillTx/>
              <a:latin typeface="Constantia" pitchFamily="18" charset="0"/>
              <a:ea typeface="+mj-ea"/>
              <a:cs typeface="+mj-cs"/>
            </a:endParaRPr>
          </a:p>
        </p:txBody>
      </p:sp>
      <p:sp>
        <p:nvSpPr>
          <p:cNvPr id="7" name="Content Placeholder 4"/>
          <p:cNvSpPr txBox="1">
            <a:spLocks/>
          </p:cNvSpPr>
          <p:nvPr/>
        </p:nvSpPr>
        <p:spPr>
          <a:xfrm>
            <a:off x="262705" y="1965208"/>
            <a:ext cx="5629213" cy="3733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US" sz="2100" b="1" i="0" u="none" strike="noStrike" kern="1200" cap="none" spc="0" normalizeH="0" baseline="0" noProof="0" dirty="0">
                <a:ln>
                  <a:noFill/>
                </a:ln>
                <a:solidFill>
                  <a:srgbClr val="0000FF"/>
                </a:solidFill>
                <a:effectLst/>
                <a:uLnTx/>
                <a:uFillTx/>
                <a:latin typeface="Calibri" panose="020F0502020204030204"/>
                <a:ea typeface="+mn-ea"/>
                <a:cs typeface="+mn-cs"/>
              </a:rPr>
              <a:t>Volume</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2100" b="1"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data yang (</a:t>
            </a:r>
            <a:r>
              <a:rPr kumimoji="0" lang="en-US" sz="2100" b="1" i="0" u="none" strike="noStrike" kern="1200" cap="none" spc="0" normalizeH="0" baseline="0" noProof="0" dirty="0" err="1">
                <a:ln>
                  <a:noFill/>
                </a:ln>
                <a:solidFill>
                  <a:prstClr val="black"/>
                </a:solidFill>
                <a:effectLst/>
                <a:uLnTx/>
                <a:uFillTx/>
                <a:latin typeface="Calibri" panose="020F0502020204030204"/>
                <a:ea typeface="+mn-ea"/>
                <a:cs typeface="+mn-cs"/>
              </a:rPr>
              <a:t>sangat</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00" b="1" i="0" u="none" strike="noStrike" kern="1200" cap="none" spc="0" normalizeH="0" baseline="0" noProof="0" dirty="0" err="1">
                <a:ln>
                  <a:noFill/>
                </a:ln>
                <a:solidFill>
                  <a:prstClr val="black"/>
                </a:solidFill>
                <a:effectLst/>
                <a:uLnTx/>
                <a:uFillTx/>
                <a:latin typeface="Calibri" panose="020F0502020204030204"/>
                <a:ea typeface="+mn-ea"/>
                <a:cs typeface="+mn-cs"/>
              </a:rPr>
              <a:t>besar</a:t>
            </a:r>
            <a:endPar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US" sz="2100" b="1" i="0" u="none" strike="noStrike" kern="1200" cap="none" spc="0" normalizeH="0" baseline="0" noProof="0" dirty="0">
                <a:ln>
                  <a:noFill/>
                </a:ln>
                <a:solidFill>
                  <a:srgbClr val="0000FF"/>
                </a:solidFill>
                <a:effectLst/>
                <a:uLnTx/>
                <a:uFillTx/>
                <a:latin typeface="Calibri" panose="020F0502020204030204"/>
                <a:ea typeface="+mn-ea"/>
                <a:cs typeface="+mn-cs"/>
              </a:rPr>
              <a:t>Velocity </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00" b="1" i="0" u="none" strike="noStrike" kern="1200" cap="none" spc="0" normalizeH="0" baseline="0" noProof="0" dirty="0" err="1">
                <a:ln>
                  <a:noFill/>
                </a:ln>
                <a:solidFill>
                  <a:prstClr val="black"/>
                </a:solidFill>
                <a:effectLst/>
                <a:uLnTx/>
                <a:uFillTx/>
                <a:latin typeface="Calibri" panose="020F0502020204030204"/>
                <a:ea typeface="+mn-ea"/>
                <a:cs typeface="+mn-cs"/>
              </a:rPr>
              <a:t>Pertumbuhan</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data yang </a:t>
            </a:r>
            <a:r>
              <a:rPr kumimoji="0" lang="en-US" sz="2100" b="1" i="0" u="none" strike="noStrike" kern="1200" cap="none" spc="0" normalizeH="0" baseline="0" noProof="0" dirty="0" err="1">
                <a:ln>
                  <a:noFill/>
                </a:ln>
                <a:solidFill>
                  <a:prstClr val="black"/>
                </a:solidFill>
                <a:effectLst/>
                <a:uLnTx/>
                <a:uFillTx/>
                <a:latin typeface="Calibri" panose="020F0502020204030204"/>
                <a:ea typeface="+mn-ea"/>
                <a:cs typeface="+mn-cs"/>
              </a:rPr>
              <a:t>cepat</a:t>
            </a:r>
            <a:endPar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US" sz="2100" b="1" i="0" u="none" strike="noStrike" kern="1200" cap="none" spc="0" normalizeH="0" baseline="0" noProof="0" dirty="0">
                <a:ln>
                  <a:noFill/>
                </a:ln>
                <a:solidFill>
                  <a:srgbClr val="0000FF"/>
                </a:solidFill>
                <a:effectLst/>
                <a:uLnTx/>
                <a:uFillTx/>
                <a:latin typeface="Calibri" panose="020F0502020204030204"/>
                <a:ea typeface="+mn-ea"/>
                <a:cs typeface="+mn-cs"/>
              </a:rPr>
              <a:t>Variety</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 Format data yang </a:t>
            </a:r>
            <a:r>
              <a:rPr kumimoji="0" lang="en-US" sz="2100" b="1" i="0" u="none" strike="noStrike" kern="1200" cap="none" spc="0" normalizeH="0" baseline="0" noProof="0" dirty="0" err="1">
                <a:ln>
                  <a:noFill/>
                </a:ln>
                <a:solidFill>
                  <a:prstClr val="black"/>
                </a:solidFill>
                <a:effectLst/>
                <a:uLnTx/>
                <a:uFillTx/>
                <a:latin typeface="Calibri" panose="020F0502020204030204"/>
                <a:ea typeface="+mn-ea"/>
                <a:cs typeface="+mn-cs"/>
              </a:rPr>
              <a:t>beragam</a:t>
            </a:r>
            <a:endPar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US" sz="2100" b="1" i="0" u="none" strike="noStrike" kern="1200" cap="none" spc="0" normalizeH="0" baseline="0" noProof="0" dirty="0">
                <a:ln>
                  <a:noFill/>
                </a:ln>
                <a:solidFill>
                  <a:srgbClr val="FF0000"/>
                </a:solidFill>
                <a:effectLst/>
                <a:uLnTx/>
                <a:uFillTx/>
                <a:latin typeface="Calibri" panose="020F0502020204030204"/>
                <a:ea typeface="+mn-ea"/>
                <a:cs typeface="+mn-cs"/>
              </a:rPr>
              <a:t>Values</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 $$$</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US" sz="2100" b="1" i="0" u="none" strike="noStrike" kern="1200" cap="none" spc="0" normalizeH="0" baseline="0" noProof="0" dirty="0">
                <a:ln>
                  <a:noFill/>
                </a:ln>
                <a:solidFill>
                  <a:srgbClr val="FF0000"/>
                </a:solidFill>
                <a:effectLst/>
                <a:uLnTx/>
                <a:uFillTx/>
                <a:latin typeface="Calibri" panose="020F0502020204030204"/>
                <a:ea typeface="+mn-ea"/>
                <a:cs typeface="+mn-cs"/>
              </a:rPr>
              <a:t>Veracity </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00" b="1" i="0" u="none" strike="noStrike" kern="1200" cap="none" spc="0" normalizeH="0" baseline="0" noProof="0" dirty="0" err="1">
                <a:ln>
                  <a:noFill/>
                </a:ln>
                <a:solidFill>
                  <a:prstClr val="black"/>
                </a:solidFill>
                <a:effectLst/>
                <a:uLnTx/>
                <a:uFillTx/>
                <a:latin typeface="Calibri" panose="020F0502020204030204"/>
                <a:ea typeface="+mn-ea"/>
                <a:cs typeface="+mn-cs"/>
              </a:rPr>
              <a:t>Kualitas</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data</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US" sz="2100" b="1" i="0" u="none" strike="noStrike" kern="1200" cap="none" spc="0" normalizeH="0" baseline="0" noProof="0" dirty="0">
                <a:ln>
                  <a:noFill/>
                </a:ln>
                <a:solidFill>
                  <a:srgbClr val="FF0000"/>
                </a:solidFill>
                <a:effectLst/>
                <a:uLnTx/>
                <a:uFillTx/>
                <a:latin typeface="Calibri" panose="020F0502020204030204"/>
                <a:ea typeface="+mn-ea"/>
                <a:cs typeface="+mn-cs"/>
              </a:rPr>
              <a:t>Variability </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00" b="1" i="0" u="none" strike="noStrike" kern="1200" cap="none" spc="0" normalizeH="0" baseline="0" noProof="0" dirty="0" err="1">
                <a:ln>
                  <a:noFill/>
                </a:ln>
                <a:solidFill>
                  <a:prstClr val="black"/>
                </a:solidFill>
                <a:effectLst/>
                <a:uLnTx/>
                <a:uFillTx/>
                <a:latin typeface="Calibri" panose="020F0502020204030204"/>
                <a:ea typeface="+mn-ea"/>
                <a:cs typeface="+mn-cs"/>
              </a:rPr>
              <a:t>Distribusi</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data</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US" sz="2100" b="1" i="0" u="none" strike="noStrike" kern="1200" cap="none" spc="0" normalizeH="0" baseline="0" noProof="0" dirty="0">
                <a:ln>
                  <a:noFill/>
                </a:ln>
                <a:solidFill>
                  <a:srgbClr val="FF0000"/>
                </a:solidFill>
                <a:effectLst/>
                <a:uLnTx/>
                <a:uFillTx/>
                <a:latin typeface="Calibri" panose="020F0502020204030204"/>
                <a:ea typeface="+mn-ea"/>
                <a:cs typeface="+mn-cs"/>
              </a:rPr>
              <a:t>Visualization</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 hmmm… </a:t>
            </a:r>
            <a:r>
              <a:rPr kumimoji="0" lang="en-US" sz="2100" b="1" i="0" u="none" strike="noStrike" kern="1200" cap="none" spc="0" normalizeH="0" baseline="0" noProof="0" dirty="0" err="1">
                <a:ln>
                  <a:noFill/>
                </a:ln>
                <a:solidFill>
                  <a:prstClr val="black"/>
                </a:solidFill>
                <a:effectLst/>
                <a:uLnTx/>
                <a:uFillTx/>
                <a:latin typeface="Calibri" panose="020F0502020204030204"/>
                <a:ea typeface="+mn-ea"/>
                <a:cs typeface="+mn-cs"/>
              </a:rPr>
              <a:t>wut</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 </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US" sz="2100" b="1" i="0" u="none" strike="noStrike" kern="1200" cap="none" spc="0" normalizeH="0" baseline="0" noProof="0" dirty="0">
                <a:ln>
                  <a:noFill/>
                </a:ln>
                <a:solidFill>
                  <a:srgbClr val="FF0000"/>
                </a:solidFill>
                <a:effectLst/>
                <a:uLnTx/>
                <a:uFillTx/>
                <a:latin typeface="Calibri" panose="020F0502020204030204"/>
                <a:ea typeface="+mn-ea"/>
                <a:cs typeface="+mn-cs"/>
              </a:rPr>
              <a:t>Vexing</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 …? …. (genome)</a:t>
            </a:r>
          </a:p>
        </p:txBody>
      </p:sp>
      <p:sp>
        <p:nvSpPr>
          <p:cNvPr id="2" name="Rectangle 1"/>
          <p:cNvSpPr/>
          <p:nvPr/>
        </p:nvSpPr>
        <p:spPr>
          <a:xfrm>
            <a:off x="5147352" y="1749960"/>
            <a:ext cx="4079290" cy="83099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800" b="1" i="0" u="none" strike="noStrike" kern="1200" cap="none" spc="0" normalizeH="0" baseline="0" noProof="0" dirty="0">
                <a:ln>
                  <a:noFill/>
                </a:ln>
                <a:solidFill>
                  <a:srgbClr val="0000FF"/>
                </a:solidFill>
                <a:effectLst/>
                <a:uLnTx/>
                <a:uFillTx/>
                <a:latin typeface="Arial" charset="0"/>
                <a:ea typeface="굴림" pitchFamily="50" charset="-127"/>
                <a:cs typeface="+mn-cs"/>
              </a:rPr>
              <a:t>But wait !!!.... </a:t>
            </a:r>
          </a:p>
        </p:txBody>
      </p:sp>
      <p:sp>
        <p:nvSpPr>
          <p:cNvPr id="8" name="TextBox 7">
            <a:extLst>
              <a:ext uri="{FF2B5EF4-FFF2-40B4-BE49-F238E27FC236}">
                <a16:creationId xmlns:a16="http://schemas.microsoft.com/office/drawing/2014/main" id="{8DC825F5-2175-4148-BEC8-1F67B1C9E245}"/>
              </a:ext>
            </a:extLst>
          </p:cNvPr>
          <p:cNvSpPr txBox="1"/>
          <p:nvPr/>
        </p:nvSpPr>
        <p:spPr>
          <a:xfrm>
            <a:off x="14958" y="548680"/>
            <a:ext cx="9144000" cy="923330"/>
          </a:xfrm>
          <a:prstGeom prst="rect">
            <a:avLst/>
          </a:prstGeom>
          <a:noFill/>
          <a:effectLst>
            <a:glow rad="101600">
              <a:srgbClr val="5B9BD5">
                <a:satMod val="175000"/>
                <a:alpha val="40000"/>
              </a:srgbClr>
            </a:glow>
          </a:effectLst>
        </p:spPr>
        <p:txBody>
          <a:bodyPr wrap="square" rtlCol="0">
            <a:spAutoFit/>
          </a:bodyPr>
          <a:lstStyle/>
          <a:p>
            <a:pPr lvl="0" fontAlgn="auto">
              <a:spcBef>
                <a:spcPts val="0"/>
              </a:spcBef>
              <a:spcAft>
                <a:spcPts val="0"/>
              </a:spcAft>
              <a:defRPr/>
            </a:pPr>
            <a:r>
              <a:rPr lang="en-US" sz="5400" kern="0" dirty="0">
                <a:ln w="9000" cmpd="sng">
                  <a:solidFill>
                    <a:srgbClr val="060BC6"/>
                  </a:solidFill>
                  <a:prstDash val="solid"/>
                </a:ln>
                <a:solidFill>
                  <a:srgbClr val="FFC000"/>
                </a:solidFill>
                <a:effectLst>
                  <a:reflection blurRad="12700" stA="28000" endPos="45000" dist="1000" dir="5400000" sy="-100000" algn="bl" rotWithShape="0"/>
                </a:effectLst>
              </a:rPr>
              <a:t>Big Data Characteristics</a:t>
            </a:r>
            <a:endParaRPr kumimoji="0" lang="en-US" sz="54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endParaRPr>
          </a:p>
        </p:txBody>
      </p:sp>
    </p:spTree>
    <p:extLst>
      <p:ext uri="{BB962C8B-B14F-4D97-AF65-F5344CB8AC3E}">
        <p14:creationId xmlns:p14="http://schemas.microsoft.com/office/powerpoint/2010/main" val="39693331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5A96E2-CCCC-4778-8228-0EC8AC54CAD7}"/>
              </a:ext>
            </a:extLst>
          </p:cNvPr>
          <p:cNvPicPr>
            <a:picLocks noChangeAspect="1"/>
          </p:cNvPicPr>
          <p:nvPr/>
        </p:nvPicPr>
        <p:blipFill>
          <a:blip r:embed="rId2"/>
          <a:stretch>
            <a:fillRect/>
          </a:stretch>
        </p:blipFill>
        <p:spPr>
          <a:xfrm>
            <a:off x="18593" y="1052736"/>
            <a:ext cx="3673122" cy="3048143"/>
          </a:xfrm>
          <a:prstGeom prst="rect">
            <a:avLst/>
          </a:prstGeom>
        </p:spPr>
      </p:pic>
      <p:sp>
        <p:nvSpPr>
          <p:cNvPr id="7" name="TextBox 6">
            <a:extLst>
              <a:ext uri="{FF2B5EF4-FFF2-40B4-BE49-F238E27FC236}">
                <a16:creationId xmlns:a16="http://schemas.microsoft.com/office/drawing/2014/main" id="{E25D2E8E-D90C-41E4-8DCF-FE99313B4830}"/>
              </a:ext>
            </a:extLst>
          </p:cNvPr>
          <p:cNvSpPr txBox="1"/>
          <p:nvPr/>
        </p:nvSpPr>
        <p:spPr>
          <a:xfrm>
            <a:off x="-83852" y="-27384"/>
            <a:ext cx="9108504"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1: Sequential Processing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Menggunakan</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random walk – Undirected Graph</a:t>
            </a:r>
            <a:endParaRPr kumimoji="0" lang="en-US" sz="2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5" name="Picture 4">
            <a:extLst>
              <a:ext uri="{FF2B5EF4-FFF2-40B4-BE49-F238E27FC236}">
                <a16:creationId xmlns:a16="http://schemas.microsoft.com/office/drawing/2014/main" id="{51C379FD-5C39-4B39-9220-58C6EA1FAB68}"/>
              </a:ext>
            </a:extLst>
          </p:cNvPr>
          <p:cNvPicPr>
            <a:picLocks noChangeAspect="1"/>
          </p:cNvPicPr>
          <p:nvPr/>
        </p:nvPicPr>
        <p:blipFill>
          <a:blip r:embed="rId3"/>
          <a:stretch>
            <a:fillRect/>
          </a:stretch>
        </p:blipFill>
        <p:spPr>
          <a:xfrm>
            <a:off x="1547665" y="3488254"/>
            <a:ext cx="852490" cy="948858"/>
          </a:xfrm>
          <a:prstGeom prst="rect">
            <a:avLst/>
          </a:prstGeom>
        </p:spPr>
      </p:pic>
      <p:pic>
        <p:nvPicPr>
          <p:cNvPr id="10" name="Picture 9">
            <a:extLst>
              <a:ext uri="{FF2B5EF4-FFF2-40B4-BE49-F238E27FC236}">
                <a16:creationId xmlns:a16="http://schemas.microsoft.com/office/drawing/2014/main" id="{8E59B35E-C02B-40D6-92E5-0C643521F2F2}"/>
              </a:ext>
            </a:extLst>
          </p:cNvPr>
          <p:cNvPicPr>
            <a:picLocks noChangeAspect="1"/>
          </p:cNvPicPr>
          <p:nvPr/>
        </p:nvPicPr>
        <p:blipFill>
          <a:blip r:embed="rId4"/>
          <a:stretch>
            <a:fillRect/>
          </a:stretch>
        </p:blipFill>
        <p:spPr>
          <a:xfrm>
            <a:off x="2934527" y="3140968"/>
            <a:ext cx="726632" cy="948858"/>
          </a:xfrm>
          <a:prstGeom prst="rect">
            <a:avLst/>
          </a:prstGeom>
        </p:spPr>
      </p:pic>
      <p:pic>
        <p:nvPicPr>
          <p:cNvPr id="11" name="Picture 10">
            <a:extLst>
              <a:ext uri="{FF2B5EF4-FFF2-40B4-BE49-F238E27FC236}">
                <a16:creationId xmlns:a16="http://schemas.microsoft.com/office/drawing/2014/main" id="{E0ED180A-86D2-4D88-ACFA-B1824DD2B4A0}"/>
              </a:ext>
            </a:extLst>
          </p:cNvPr>
          <p:cNvPicPr>
            <a:picLocks noChangeAspect="1"/>
          </p:cNvPicPr>
          <p:nvPr/>
        </p:nvPicPr>
        <p:blipFill>
          <a:blip r:embed="rId5"/>
          <a:stretch>
            <a:fillRect/>
          </a:stretch>
        </p:blipFill>
        <p:spPr>
          <a:xfrm>
            <a:off x="2296309" y="1746724"/>
            <a:ext cx="571305" cy="962196"/>
          </a:xfrm>
          <a:prstGeom prst="rect">
            <a:avLst/>
          </a:prstGeom>
        </p:spPr>
      </p:pic>
      <p:pic>
        <p:nvPicPr>
          <p:cNvPr id="12" name="Picture 11">
            <a:extLst>
              <a:ext uri="{FF2B5EF4-FFF2-40B4-BE49-F238E27FC236}">
                <a16:creationId xmlns:a16="http://schemas.microsoft.com/office/drawing/2014/main" id="{F8F5205C-CCD5-4540-8D2C-D8ECC63541D1}"/>
              </a:ext>
            </a:extLst>
          </p:cNvPr>
          <p:cNvPicPr>
            <a:picLocks noChangeAspect="1"/>
          </p:cNvPicPr>
          <p:nvPr/>
        </p:nvPicPr>
        <p:blipFill>
          <a:blip r:embed="rId6"/>
          <a:stretch>
            <a:fillRect/>
          </a:stretch>
        </p:blipFill>
        <p:spPr>
          <a:xfrm>
            <a:off x="21838" y="6093387"/>
            <a:ext cx="9010650" cy="676275"/>
          </a:xfrm>
          <a:prstGeom prst="rect">
            <a:avLst/>
          </a:prstGeom>
        </p:spPr>
      </p:pic>
      <p:pic>
        <p:nvPicPr>
          <p:cNvPr id="13" name="Picture 12">
            <a:extLst>
              <a:ext uri="{FF2B5EF4-FFF2-40B4-BE49-F238E27FC236}">
                <a16:creationId xmlns:a16="http://schemas.microsoft.com/office/drawing/2014/main" id="{0492D83A-C08C-4D31-871C-E3E1C89386A0}"/>
              </a:ext>
            </a:extLst>
          </p:cNvPr>
          <p:cNvPicPr>
            <a:picLocks noChangeAspect="1"/>
          </p:cNvPicPr>
          <p:nvPr/>
        </p:nvPicPr>
        <p:blipFill>
          <a:blip r:embed="rId7"/>
          <a:stretch>
            <a:fillRect/>
          </a:stretch>
        </p:blipFill>
        <p:spPr>
          <a:xfrm>
            <a:off x="4236230" y="1268760"/>
            <a:ext cx="4320480" cy="2343726"/>
          </a:xfrm>
          <a:prstGeom prst="rect">
            <a:avLst/>
          </a:prstGeom>
        </p:spPr>
      </p:pic>
      <p:pic>
        <p:nvPicPr>
          <p:cNvPr id="14" name="Picture 13">
            <a:extLst>
              <a:ext uri="{FF2B5EF4-FFF2-40B4-BE49-F238E27FC236}">
                <a16:creationId xmlns:a16="http://schemas.microsoft.com/office/drawing/2014/main" id="{20EA53B8-8DD9-4694-A862-58257FFCFEE7}"/>
              </a:ext>
            </a:extLst>
          </p:cNvPr>
          <p:cNvPicPr>
            <a:picLocks noChangeAspect="1"/>
          </p:cNvPicPr>
          <p:nvPr/>
        </p:nvPicPr>
        <p:blipFill>
          <a:blip r:embed="rId8"/>
          <a:stretch>
            <a:fillRect/>
          </a:stretch>
        </p:blipFill>
        <p:spPr>
          <a:xfrm>
            <a:off x="4227508" y="4131718"/>
            <a:ext cx="4320480" cy="790676"/>
          </a:xfrm>
          <a:prstGeom prst="rect">
            <a:avLst/>
          </a:prstGeom>
        </p:spPr>
      </p:pic>
    </p:spTree>
    <p:extLst>
      <p:ext uri="{BB962C8B-B14F-4D97-AF65-F5344CB8AC3E}">
        <p14:creationId xmlns:p14="http://schemas.microsoft.com/office/powerpoint/2010/main" val="3207346395"/>
      </p:ext>
    </p:extLst>
  </p:cSld>
  <p:clrMapOvr>
    <a:masterClrMapping/>
  </p:clrMapOvr>
  <p:transition spd="slow">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D2E8E-D90C-41E4-8DCF-FE99313B4830}"/>
              </a:ext>
            </a:extLst>
          </p:cNvPr>
          <p:cNvSpPr txBox="1"/>
          <p:nvPr/>
        </p:nvSpPr>
        <p:spPr>
          <a:xfrm>
            <a:off x="-83852" y="-27384"/>
            <a:ext cx="9108504" cy="64633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2: Directed Graph?</a:t>
            </a:r>
            <a:endParaRPr kumimoji="0" lang="en-US" sz="2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grpSp>
        <p:nvGrpSpPr>
          <p:cNvPr id="8" name="Group 7">
            <a:extLst>
              <a:ext uri="{FF2B5EF4-FFF2-40B4-BE49-F238E27FC236}">
                <a16:creationId xmlns:a16="http://schemas.microsoft.com/office/drawing/2014/main" id="{9B2858EB-3307-4EB3-AF56-0B7C91DC9FC0}"/>
              </a:ext>
            </a:extLst>
          </p:cNvPr>
          <p:cNvGrpSpPr/>
          <p:nvPr/>
        </p:nvGrpSpPr>
        <p:grpSpPr>
          <a:xfrm>
            <a:off x="18593" y="548680"/>
            <a:ext cx="3673122" cy="3384376"/>
            <a:chOff x="18593" y="1052736"/>
            <a:chExt cx="3673122" cy="3384376"/>
          </a:xfrm>
        </p:grpSpPr>
        <p:pic>
          <p:nvPicPr>
            <p:cNvPr id="4" name="Picture 3">
              <a:extLst>
                <a:ext uri="{FF2B5EF4-FFF2-40B4-BE49-F238E27FC236}">
                  <a16:creationId xmlns:a16="http://schemas.microsoft.com/office/drawing/2014/main" id="{385A96E2-CCCC-4778-8228-0EC8AC54CAD7}"/>
                </a:ext>
              </a:extLst>
            </p:cNvPr>
            <p:cNvPicPr>
              <a:picLocks noChangeAspect="1"/>
            </p:cNvPicPr>
            <p:nvPr/>
          </p:nvPicPr>
          <p:blipFill>
            <a:blip r:embed="rId2"/>
            <a:stretch>
              <a:fillRect/>
            </a:stretch>
          </p:blipFill>
          <p:spPr>
            <a:xfrm>
              <a:off x="18593" y="1052736"/>
              <a:ext cx="3673122" cy="3048143"/>
            </a:xfrm>
            <a:prstGeom prst="rect">
              <a:avLst/>
            </a:prstGeom>
          </p:spPr>
        </p:pic>
        <p:pic>
          <p:nvPicPr>
            <p:cNvPr id="5" name="Picture 4">
              <a:extLst>
                <a:ext uri="{FF2B5EF4-FFF2-40B4-BE49-F238E27FC236}">
                  <a16:creationId xmlns:a16="http://schemas.microsoft.com/office/drawing/2014/main" id="{51C379FD-5C39-4B39-9220-58C6EA1FAB68}"/>
                </a:ext>
              </a:extLst>
            </p:cNvPr>
            <p:cNvPicPr>
              <a:picLocks noChangeAspect="1"/>
            </p:cNvPicPr>
            <p:nvPr/>
          </p:nvPicPr>
          <p:blipFill>
            <a:blip r:embed="rId3"/>
            <a:stretch>
              <a:fillRect/>
            </a:stretch>
          </p:blipFill>
          <p:spPr>
            <a:xfrm>
              <a:off x="1547665" y="3488254"/>
              <a:ext cx="852490" cy="948858"/>
            </a:xfrm>
            <a:prstGeom prst="rect">
              <a:avLst/>
            </a:prstGeom>
          </p:spPr>
        </p:pic>
        <p:pic>
          <p:nvPicPr>
            <p:cNvPr id="10" name="Picture 9">
              <a:extLst>
                <a:ext uri="{FF2B5EF4-FFF2-40B4-BE49-F238E27FC236}">
                  <a16:creationId xmlns:a16="http://schemas.microsoft.com/office/drawing/2014/main" id="{8E59B35E-C02B-40D6-92E5-0C643521F2F2}"/>
                </a:ext>
              </a:extLst>
            </p:cNvPr>
            <p:cNvPicPr>
              <a:picLocks noChangeAspect="1"/>
            </p:cNvPicPr>
            <p:nvPr/>
          </p:nvPicPr>
          <p:blipFill>
            <a:blip r:embed="rId4"/>
            <a:stretch>
              <a:fillRect/>
            </a:stretch>
          </p:blipFill>
          <p:spPr>
            <a:xfrm>
              <a:off x="2934527" y="3140968"/>
              <a:ext cx="726632" cy="948858"/>
            </a:xfrm>
            <a:prstGeom prst="rect">
              <a:avLst/>
            </a:prstGeom>
          </p:spPr>
        </p:pic>
        <p:pic>
          <p:nvPicPr>
            <p:cNvPr id="11" name="Picture 10">
              <a:extLst>
                <a:ext uri="{FF2B5EF4-FFF2-40B4-BE49-F238E27FC236}">
                  <a16:creationId xmlns:a16="http://schemas.microsoft.com/office/drawing/2014/main" id="{E0ED180A-86D2-4D88-ACFA-B1824DD2B4A0}"/>
                </a:ext>
              </a:extLst>
            </p:cNvPr>
            <p:cNvPicPr>
              <a:picLocks noChangeAspect="1"/>
            </p:cNvPicPr>
            <p:nvPr/>
          </p:nvPicPr>
          <p:blipFill>
            <a:blip r:embed="rId5"/>
            <a:stretch>
              <a:fillRect/>
            </a:stretch>
          </p:blipFill>
          <p:spPr>
            <a:xfrm>
              <a:off x="2296309" y="1746724"/>
              <a:ext cx="571305" cy="962196"/>
            </a:xfrm>
            <a:prstGeom prst="rect">
              <a:avLst/>
            </a:prstGeom>
          </p:spPr>
        </p:pic>
      </p:grpSp>
      <p:pic>
        <p:nvPicPr>
          <p:cNvPr id="2" name="Picture 1">
            <a:extLst>
              <a:ext uri="{FF2B5EF4-FFF2-40B4-BE49-F238E27FC236}">
                <a16:creationId xmlns:a16="http://schemas.microsoft.com/office/drawing/2014/main" id="{A429E155-4B05-4A83-AB91-958754CBCAB2}"/>
              </a:ext>
            </a:extLst>
          </p:cNvPr>
          <p:cNvPicPr>
            <a:picLocks noChangeAspect="1"/>
          </p:cNvPicPr>
          <p:nvPr/>
        </p:nvPicPr>
        <p:blipFill>
          <a:blip r:embed="rId6"/>
          <a:stretch>
            <a:fillRect/>
          </a:stretch>
        </p:blipFill>
        <p:spPr>
          <a:xfrm>
            <a:off x="3995936" y="2060848"/>
            <a:ext cx="4711253" cy="2549677"/>
          </a:xfrm>
          <a:prstGeom prst="rect">
            <a:avLst/>
          </a:prstGeom>
        </p:spPr>
      </p:pic>
      <p:pic>
        <p:nvPicPr>
          <p:cNvPr id="3" name="Picture 2">
            <a:extLst>
              <a:ext uri="{FF2B5EF4-FFF2-40B4-BE49-F238E27FC236}">
                <a16:creationId xmlns:a16="http://schemas.microsoft.com/office/drawing/2014/main" id="{62D207DD-51C5-490D-B6AA-C83FFA7477EB}"/>
              </a:ext>
            </a:extLst>
          </p:cNvPr>
          <p:cNvPicPr>
            <a:picLocks noChangeAspect="1"/>
          </p:cNvPicPr>
          <p:nvPr/>
        </p:nvPicPr>
        <p:blipFill>
          <a:blip r:embed="rId7"/>
          <a:stretch>
            <a:fillRect/>
          </a:stretch>
        </p:blipFill>
        <p:spPr>
          <a:xfrm>
            <a:off x="3851920" y="727533"/>
            <a:ext cx="4711254" cy="1224729"/>
          </a:xfrm>
          <a:prstGeom prst="rect">
            <a:avLst/>
          </a:prstGeom>
        </p:spPr>
      </p:pic>
      <p:pic>
        <p:nvPicPr>
          <p:cNvPr id="6" name="Picture 5">
            <a:extLst>
              <a:ext uri="{FF2B5EF4-FFF2-40B4-BE49-F238E27FC236}">
                <a16:creationId xmlns:a16="http://schemas.microsoft.com/office/drawing/2014/main" id="{E85D9C5E-B3AC-4707-9F39-F4E65C939A99}"/>
              </a:ext>
            </a:extLst>
          </p:cNvPr>
          <p:cNvPicPr>
            <a:picLocks noChangeAspect="1"/>
          </p:cNvPicPr>
          <p:nvPr/>
        </p:nvPicPr>
        <p:blipFill>
          <a:blip r:embed="rId8"/>
          <a:stretch>
            <a:fillRect/>
          </a:stretch>
        </p:blipFill>
        <p:spPr>
          <a:xfrm>
            <a:off x="3491880" y="5108129"/>
            <a:ext cx="4711253" cy="869302"/>
          </a:xfrm>
          <a:prstGeom prst="rect">
            <a:avLst/>
          </a:prstGeom>
        </p:spPr>
      </p:pic>
      <p:pic>
        <p:nvPicPr>
          <p:cNvPr id="9" name="Picture 8">
            <a:extLst>
              <a:ext uri="{FF2B5EF4-FFF2-40B4-BE49-F238E27FC236}">
                <a16:creationId xmlns:a16="http://schemas.microsoft.com/office/drawing/2014/main" id="{AF702CCC-DAFA-4850-8BF7-DB8F51C852BC}"/>
              </a:ext>
            </a:extLst>
          </p:cNvPr>
          <p:cNvPicPr>
            <a:picLocks noChangeAspect="1"/>
          </p:cNvPicPr>
          <p:nvPr/>
        </p:nvPicPr>
        <p:blipFill>
          <a:blip r:embed="rId9"/>
          <a:stretch>
            <a:fillRect/>
          </a:stretch>
        </p:blipFill>
        <p:spPr>
          <a:xfrm>
            <a:off x="115013" y="3941994"/>
            <a:ext cx="3305566" cy="2727365"/>
          </a:xfrm>
          <a:prstGeom prst="rect">
            <a:avLst/>
          </a:prstGeom>
        </p:spPr>
      </p:pic>
    </p:spTree>
    <p:extLst>
      <p:ext uri="{BB962C8B-B14F-4D97-AF65-F5344CB8AC3E}">
        <p14:creationId xmlns:p14="http://schemas.microsoft.com/office/powerpoint/2010/main" val="3398933019"/>
      </p:ext>
    </p:extLst>
  </p:cSld>
  <p:clrMapOvr>
    <a:masterClrMapping/>
  </p:clrMapOvr>
  <p:transition spd="slow">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D41EC1C-360E-4334-B104-E63D261A483A}"/>
              </a:ext>
            </a:extLst>
          </p:cNvPr>
          <p:cNvPicPr>
            <a:picLocks noChangeAspect="1"/>
          </p:cNvPicPr>
          <p:nvPr/>
        </p:nvPicPr>
        <p:blipFill>
          <a:blip r:embed="rId2"/>
          <a:stretch>
            <a:fillRect/>
          </a:stretch>
        </p:blipFill>
        <p:spPr>
          <a:xfrm>
            <a:off x="107504" y="3453236"/>
            <a:ext cx="3390752" cy="2700250"/>
          </a:xfrm>
          <a:prstGeom prst="rect">
            <a:avLst/>
          </a:prstGeom>
        </p:spPr>
      </p:pic>
      <p:sp>
        <p:nvSpPr>
          <p:cNvPr id="7" name="TextBox 6">
            <a:extLst>
              <a:ext uri="{FF2B5EF4-FFF2-40B4-BE49-F238E27FC236}">
                <a16:creationId xmlns:a16="http://schemas.microsoft.com/office/drawing/2014/main" id="{E25D2E8E-D90C-41E4-8DCF-FE99313B4830}"/>
              </a:ext>
            </a:extLst>
          </p:cNvPr>
          <p:cNvSpPr txBox="1"/>
          <p:nvPr/>
        </p:nvSpPr>
        <p:spPr>
          <a:xfrm>
            <a:off x="-83852" y="-27384"/>
            <a:ext cx="9108504" cy="64633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3: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Semua</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Nodes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Secara</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Simultan</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endParaRPr kumimoji="0" lang="en-US" sz="2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8" name="Picture 7">
            <a:extLst>
              <a:ext uri="{FF2B5EF4-FFF2-40B4-BE49-F238E27FC236}">
                <a16:creationId xmlns:a16="http://schemas.microsoft.com/office/drawing/2014/main" id="{7E25788B-D64F-45B7-A504-7CEA8AE95CAE}"/>
              </a:ext>
            </a:extLst>
          </p:cNvPr>
          <p:cNvPicPr>
            <a:picLocks noChangeAspect="1"/>
          </p:cNvPicPr>
          <p:nvPr/>
        </p:nvPicPr>
        <p:blipFill>
          <a:blip r:embed="rId3"/>
          <a:stretch>
            <a:fillRect/>
          </a:stretch>
        </p:blipFill>
        <p:spPr>
          <a:xfrm>
            <a:off x="-1" y="728750"/>
            <a:ext cx="3805415" cy="2700250"/>
          </a:xfrm>
          <a:prstGeom prst="rect">
            <a:avLst/>
          </a:prstGeom>
        </p:spPr>
      </p:pic>
      <p:pic>
        <p:nvPicPr>
          <p:cNvPr id="9" name="Picture 8">
            <a:extLst>
              <a:ext uri="{FF2B5EF4-FFF2-40B4-BE49-F238E27FC236}">
                <a16:creationId xmlns:a16="http://schemas.microsoft.com/office/drawing/2014/main" id="{FD22E28A-3D82-4CA3-A40B-ECBC48A37367}"/>
              </a:ext>
            </a:extLst>
          </p:cNvPr>
          <p:cNvPicPr>
            <a:picLocks noChangeAspect="1"/>
          </p:cNvPicPr>
          <p:nvPr/>
        </p:nvPicPr>
        <p:blipFill>
          <a:blip r:embed="rId4"/>
          <a:stretch>
            <a:fillRect/>
          </a:stretch>
        </p:blipFill>
        <p:spPr>
          <a:xfrm>
            <a:off x="3995936" y="836712"/>
            <a:ext cx="4932040" cy="3277150"/>
          </a:xfrm>
          <a:prstGeom prst="rect">
            <a:avLst/>
          </a:prstGeom>
        </p:spPr>
      </p:pic>
      <p:pic>
        <p:nvPicPr>
          <p:cNvPr id="12" name="Picture 11">
            <a:extLst>
              <a:ext uri="{FF2B5EF4-FFF2-40B4-BE49-F238E27FC236}">
                <a16:creationId xmlns:a16="http://schemas.microsoft.com/office/drawing/2014/main" id="{6765E267-E66E-43F4-BDB1-7CFFAD28055E}"/>
              </a:ext>
            </a:extLst>
          </p:cNvPr>
          <p:cNvPicPr>
            <a:picLocks noChangeAspect="1"/>
          </p:cNvPicPr>
          <p:nvPr/>
        </p:nvPicPr>
        <p:blipFill>
          <a:blip r:embed="rId5"/>
          <a:stretch>
            <a:fillRect/>
          </a:stretch>
        </p:blipFill>
        <p:spPr>
          <a:xfrm>
            <a:off x="3456384" y="4437112"/>
            <a:ext cx="5652120" cy="2026967"/>
          </a:xfrm>
          <a:prstGeom prst="rect">
            <a:avLst/>
          </a:prstGeom>
        </p:spPr>
      </p:pic>
    </p:spTree>
    <p:extLst>
      <p:ext uri="{BB962C8B-B14F-4D97-AF65-F5344CB8AC3E}">
        <p14:creationId xmlns:p14="http://schemas.microsoft.com/office/powerpoint/2010/main" val="769487713"/>
      </p:ext>
    </p:extLst>
  </p:cSld>
  <p:clrMapOvr>
    <a:masterClrMapping/>
  </p:clrMapOvr>
  <p:transition spd="slow">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lose up of text on a black background&#10;&#10;Description generated with high confidence">
            <a:extLst>
              <a:ext uri="{FF2B5EF4-FFF2-40B4-BE49-F238E27FC236}">
                <a16:creationId xmlns:a16="http://schemas.microsoft.com/office/drawing/2014/main" id="{E43AEDD3-DCF2-4E79-A06A-21A8487DDD52}"/>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2626" y="980728"/>
            <a:ext cx="4371790" cy="2753712"/>
          </a:xfrm>
        </p:spPr>
      </p:pic>
      <p:sp>
        <p:nvSpPr>
          <p:cNvPr id="7" name="TextBox 6">
            <a:extLst>
              <a:ext uri="{FF2B5EF4-FFF2-40B4-BE49-F238E27FC236}">
                <a16:creationId xmlns:a16="http://schemas.microsoft.com/office/drawing/2014/main" id="{E25D2E8E-D90C-41E4-8DCF-FE99313B4830}"/>
              </a:ext>
            </a:extLst>
          </p:cNvPr>
          <p:cNvSpPr txBox="1"/>
          <p:nvPr/>
        </p:nvSpPr>
        <p:spPr>
          <a:xfrm>
            <a:off x="-83852" y="-147593"/>
            <a:ext cx="9108504"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Contoh</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Pengaruh</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Teknologi</a:t>
            </a:r>
            <a:endPar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Terhadap</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3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Pemodelan</a:t>
            </a:r>
            <a:r>
              <a:rPr kumimoji="0" lang="en-AU"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DS/ML/AI</a:t>
            </a:r>
            <a:endParaRPr kumimoji="0" lang="en-US" sz="2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5" name="Picture 4" descr="A close up of a mans face&#10;&#10;Description generated with high confidence">
            <a:extLst>
              <a:ext uri="{FF2B5EF4-FFF2-40B4-BE49-F238E27FC236}">
                <a16:creationId xmlns:a16="http://schemas.microsoft.com/office/drawing/2014/main" id="{34122AED-C580-43B0-9CAD-0EADEF8BA7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766568"/>
            <a:ext cx="2483768" cy="2091431"/>
          </a:xfrm>
          <a:prstGeom prst="rect">
            <a:avLst/>
          </a:prstGeom>
        </p:spPr>
      </p:pic>
      <p:pic>
        <p:nvPicPr>
          <p:cNvPr id="6" name="Picture 5">
            <a:extLst>
              <a:ext uri="{FF2B5EF4-FFF2-40B4-BE49-F238E27FC236}">
                <a16:creationId xmlns:a16="http://schemas.microsoft.com/office/drawing/2014/main" id="{810D3392-2D72-41A8-98D7-E5F6B0A494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3768" y="4742552"/>
            <a:ext cx="3979618" cy="2115447"/>
          </a:xfrm>
          <a:prstGeom prst="rect">
            <a:avLst/>
          </a:prstGeom>
        </p:spPr>
      </p:pic>
      <p:pic>
        <p:nvPicPr>
          <p:cNvPr id="8" name="Picture 7">
            <a:extLst>
              <a:ext uri="{FF2B5EF4-FFF2-40B4-BE49-F238E27FC236}">
                <a16:creationId xmlns:a16="http://schemas.microsoft.com/office/drawing/2014/main" id="{8CC2F3ED-535E-4A77-8AF7-B19CBECDD1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94416" y="1052736"/>
            <a:ext cx="2269228" cy="1709361"/>
          </a:xfrm>
          <a:prstGeom prst="rect">
            <a:avLst/>
          </a:prstGeom>
        </p:spPr>
      </p:pic>
      <p:pic>
        <p:nvPicPr>
          <p:cNvPr id="3" name="Picture 2">
            <a:extLst>
              <a:ext uri="{FF2B5EF4-FFF2-40B4-BE49-F238E27FC236}">
                <a16:creationId xmlns:a16="http://schemas.microsoft.com/office/drawing/2014/main" id="{528A97B8-913F-418C-9095-C03F600BB2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690" t="27310" r="5335"/>
          <a:stretch/>
        </p:blipFill>
        <p:spPr>
          <a:xfrm>
            <a:off x="6463386" y="2904058"/>
            <a:ext cx="2645118" cy="1801918"/>
          </a:xfrm>
          <a:prstGeom prst="rect">
            <a:avLst/>
          </a:prstGeom>
        </p:spPr>
      </p:pic>
      <p:pic>
        <p:nvPicPr>
          <p:cNvPr id="10" name="Picture 9">
            <a:extLst>
              <a:ext uri="{FF2B5EF4-FFF2-40B4-BE49-F238E27FC236}">
                <a16:creationId xmlns:a16="http://schemas.microsoft.com/office/drawing/2014/main" id="{CB9325E5-FE6E-45DA-99C8-6668DB884D8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7372" b="9091"/>
          <a:stretch/>
        </p:blipFill>
        <p:spPr>
          <a:xfrm>
            <a:off x="6908895" y="1153452"/>
            <a:ext cx="1754100" cy="1709361"/>
          </a:xfrm>
          <a:prstGeom prst="rect">
            <a:avLst/>
          </a:prstGeom>
        </p:spPr>
      </p:pic>
      <p:grpSp>
        <p:nvGrpSpPr>
          <p:cNvPr id="9" name="Group 8">
            <a:extLst>
              <a:ext uri="{FF2B5EF4-FFF2-40B4-BE49-F238E27FC236}">
                <a16:creationId xmlns:a16="http://schemas.microsoft.com/office/drawing/2014/main" id="{53E4C870-E5B9-45CF-BF71-23B82E0F5612}"/>
              </a:ext>
            </a:extLst>
          </p:cNvPr>
          <p:cNvGrpSpPr/>
          <p:nvPr/>
        </p:nvGrpSpPr>
        <p:grpSpPr>
          <a:xfrm>
            <a:off x="4211960" y="3017520"/>
            <a:ext cx="2160240" cy="1670432"/>
            <a:chOff x="457200" y="1099224"/>
            <a:chExt cx="4013200" cy="2853065"/>
          </a:xfrm>
        </p:grpSpPr>
        <p:graphicFrame>
          <p:nvGraphicFramePr>
            <p:cNvPr id="11" name="Object 10">
              <a:extLst>
                <a:ext uri="{FF2B5EF4-FFF2-40B4-BE49-F238E27FC236}">
                  <a16:creationId xmlns:a16="http://schemas.microsoft.com/office/drawing/2014/main" id="{7A0FBBF6-54DD-442A-AC18-CD00958EF44A}"/>
                </a:ext>
              </a:extLst>
            </p:cNvPr>
            <p:cNvGraphicFramePr>
              <a:graphicFrameLocks noChangeAspect="1"/>
            </p:cNvGraphicFramePr>
            <p:nvPr/>
          </p:nvGraphicFramePr>
          <p:xfrm>
            <a:off x="457200" y="1099224"/>
            <a:ext cx="3253563" cy="450396"/>
          </p:xfrm>
          <a:graphic>
            <a:graphicData uri="http://schemas.openxmlformats.org/presentationml/2006/ole">
              <mc:AlternateContent xmlns:mc="http://schemas.openxmlformats.org/markup-compatibility/2006">
                <mc:Choice xmlns:v="urn:schemas-microsoft-com:vml" Requires="v">
                  <p:oleObj spid="_x0000_s79066" name="Image" r:id="rId9" imgW="5688720" imgH="786960" progId="Photoshop.Image.16">
                    <p:embed/>
                  </p:oleObj>
                </mc:Choice>
                <mc:Fallback>
                  <p:oleObj name="Image" r:id="rId9" imgW="5688720" imgH="786960" progId="Photoshop.Image.16">
                    <p:embed/>
                    <p:pic>
                      <p:nvPicPr>
                        <p:cNvPr id="11" name="Object 10">
                          <a:extLst>
                            <a:ext uri="{FF2B5EF4-FFF2-40B4-BE49-F238E27FC236}">
                              <a16:creationId xmlns:a16="http://schemas.microsoft.com/office/drawing/2014/main" id="{7A0FBBF6-54DD-442A-AC18-CD00958EF44A}"/>
                            </a:ext>
                          </a:extLst>
                        </p:cNvPr>
                        <p:cNvPicPr/>
                        <p:nvPr/>
                      </p:nvPicPr>
                      <p:blipFill>
                        <a:blip r:embed="rId10"/>
                        <a:stretch>
                          <a:fillRect/>
                        </a:stretch>
                      </p:blipFill>
                      <p:spPr>
                        <a:xfrm>
                          <a:off x="457200" y="1099224"/>
                          <a:ext cx="3253563" cy="450396"/>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F9D2F699-B644-4238-88FB-56CAA64D2D72}"/>
                </a:ext>
              </a:extLst>
            </p:cNvPr>
            <p:cNvGraphicFramePr>
              <a:graphicFrameLocks noChangeAspect="1"/>
            </p:cNvGraphicFramePr>
            <p:nvPr/>
          </p:nvGraphicFramePr>
          <p:xfrm>
            <a:off x="457200" y="1624334"/>
            <a:ext cx="2933700" cy="558800"/>
          </p:xfrm>
          <a:graphic>
            <a:graphicData uri="http://schemas.openxmlformats.org/presentationml/2006/ole">
              <mc:AlternateContent xmlns:mc="http://schemas.openxmlformats.org/markup-compatibility/2006">
                <mc:Choice xmlns:v="urn:schemas-microsoft-com:vml" Requires="v">
                  <p:oleObj spid="_x0000_s79067" name="Image" r:id="rId11" imgW="2933280" imgH="558720" progId="Photoshop.Image.16">
                    <p:embed/>
                  </p:oleObj>
                </mc:Choice>
                <mc:Fallback>
                  <p:oleObj name="Image" r:id="rId11" imgW="2933280" imgH="558720" progId="Photoshop.Image.16">
                    <p:embed/>
                    <p:pic>
                      <p:nvPicPr>
                        <p:cNvPr id="12" name="Object 11">
                          <a:extLst>
                            <a:ext uri="{FF2B5EF4-FFF2-40B4-BE49-F238E27FC236}">
                              <a16:creationId xmlns:a16="http://schemas.microsoft.com/office/drawing/2014/main" id="{F9D2F699-B644-4238-88FB-56CAA64D2D72}"/>
                            </a:ext>
                          </a:extLst>
                        </p:cNvPr>
                        <p:cNvPicPr/>
                        <p:nvPr/>
                      </p:nvPicPr>
                      <p:blipFill>
                        <a:blip r:embed="rId12"/>
                        <a:stretch>
                          <a:fillRect/>
                        </a:stretch>
                      </p:blipFill>
                      <p:spPr>
                        <a:xfrm>
                          <a:off x="457200" y="1624334"/>
                          <a:ext cx="2933700" cy="5588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1E7379CB-DD0D-4528-837F-C3EF44D0C4AA}"/>
                </a:ext>
              </a:extLst>
            </p:cNvPr>
            <p:cNvGraphicFramePr>
              <a:graphicFrameLocks noChangeAspect="1"/>
            </p:cNvGraphicFramePr>
            <p:nvPr/>
          </p:nvGraphicFramePr>
          <p:xfrm>
            <a:off x="457200" y="2257848"/>
            <a:ext cx="4013200" cy="546101"/>
          </p:xfrm>
          <a:graphic>
            <a:graphicData uri="http://schemas.openxmlformats.org/presentationml/2006/ole">
              <mc:AlternateContent xmlns:mc="http://schemas.openxmlformats.org/markup-compatibility/2006">
                <mc:Choice xmlns:v="urn:schemas-microsoft-com:vml" Requires="v">
                  <p:oleObj spid="_x0000_s79068" name="Image" r:id="rId13" imgW="4012560" imgH="545760" progId="Photoshop.Image.16">
                    <p:embed/>
                  </p:oleObj>
                </mc:Choice>
                <mc:Fallback>
                  <p:oleObj name="Image" r:id="rId13" imgW="4012560" imgH="545760" progId="Photoshop.Image.16">
                    <p:embed/>
                    <p:pic>
                      <p:nvPicPr>
                        <p:cNvPr id="13" name="Object 12">
                          <a:extLst>
                            <a:ext uri="{FF2B5EF4-FFF2-40B4-BE49-F238E27FC236}">
                              <a16:creationId xmlns:a16="http://schemas.microsoft.com/office/drawing/2014/main" id="{1E7379CB-DD0D-4528-837F-C3EF44D0C4AA}"/>
                            </a:ext>
                          </a:extLst>
                        </p:cNvPr>
                        <p:cNvPicPr/>
                        <p:nvPr/>
                      </p:nvPicPr>
                      <p:blipFill>
                        <a:blip r:embed="rId14"/>
                        <a:stretch>
                          <a:fillRect/>
                        </a:stretch>
                      </p:blipFill>
                      <p:spPr>
                        <a:xfrm>
                          <a:off x="457200" y="2257848"/>
                          <a:ext cx="4013200" cy="546101"/>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B4029B51-B148-4566-8070-498FAEC58D9B}"/>
                </a:ext>
              </a:extLst>
            </p:cNvPr>
            <p:cNvGraphicFramePr>
              <a:graphicFrameLocks noChangeAspect="1"/>
            </p:cNvGraphicFramePr>
            <p:nvPr/>
          </p:nvGraphicFramePr>
          <p:xfrm>
            <a:off x="457200" y="2910889"/>
            <a:ext cx="3911601" cy="1041400"/>
          </p:xfrm>
          <a:graphic>
            <a:graphicData uri="http://schemas.openxmlformats.org/presentationml/2006/ole">
              <mc:AlternateContent xmlns:mc="http://schemas.openxmlformats.org/markup-compatibility/2006">
                <mc:Choice xmlns:v="urn:schemas-microsoft-com:vml" Requires="v">
                  <p:oleObj spid="_x0000_s79069" name="Image" r:id="rId15" imgW="3911040" imgH="1041120" progId="Photoshop.Image.16">
                    <p:embed/>
                  </p:oleObj>
                </mc:Choice>
                <mc:Fallback>
                  <p:oleObj name="Image" r:id="rId15" imgW="3911040" imgH="1041120" progId="Photoshop.Image.16">
                    <p:embed/>
                    <p:pic>
                      <p:nvPicPr>
                        <p:cNvPr id="14" name="Object 13">
                          <a:extLst>
                            <a:ext uri="{FF2B5EF4-FFF2-40B4-BE49-F238E27FC236}">
                              <a16:creationId xmlns:a16="http://schemas.microsoft.com/office/drawing/2014/main" id="{B4029B51-B148-4566-8070-498FAEC58D9B}"/>
                            </a:ext>
                          </a:extLst>
                        </p:cNvPr>
                        <p:cNvPicPr/>
                        <p:nvPr/>
                      </p:nvPicPr>
                      <p:blipFill>
                        <a:blip r:embed="rId16"/>
                        <a:stretch>
                          <a:fillRect/>
                        </a:stretch>
                      </p:blipFill>
                      <p:spPr>
                        <a:xfrm>
                          <a:off x="457200" y="2910889"/>
                          <a:ext cx="3911601" cy="1041400"/>
                        </a:xfrm>
                        <a:prstGeom prst="rect">
                          <a:avLst/>
                        </a:prstGeom>
                      </p:spPr>
                    </p:pic>
                  </p:oleObj>
                </mc:Fallback>
              </mc:AlternateContent>
            </a:graphicData>
          </a:graphic>
        </p:graphicFrame>
      </p:grpSp>
      <p:pic>
        <p:nvPicPr>
          <p:cNvPr id="16" name="Picture 15">
            <a:extLst>
              <a:ext uri="{FF2B5EF4-FFF2-40B4-BE49-F238E27FC236}">
                <a16:creationId xmlns:a16="http://schemas.microsoft.com/office/drawing/2014/main" id="{AAE8EACB-7644-40FB-A73C-49A7DC61E9F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2911" y="3789040"/>
            <a:ext cx="3503911" cy="960676"/>
          </a:xfrm>
          <a:prstGeom prst="rect">
            <a:avLst/>
          </a:prstGeom>
        </p:spPr>
      </p:pic>
      <p:pic>
        <p:nvPicPr>
          <p:cNvPr id="17" name="Content Placeholder 3">
            <a:extLst>
              <a:ext uri="{FF2B5EF4-FFF2-40B4-BE49-F238E27FC236}">
                <a16:creationId xmlns:a16="http://schemas.microsoft.com/office/drawing/2014/main" id="{5C6B3DA7-76E1-44BB-BDB0-9A55318B1CE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490308" y="4961790"/>
            <a:ext cx="2618196" cy="1577220"/>
          </a:xfrm>
          <a:prstGeom prst="rect">
            <a:avLst/>
          </a:prstGeom>
        </p:spPr>
      </p:pic>
    </p:spTree>
    <p:extLst>
      <p:ext uri="{BB962C8B-B14F-4D97-AF65-F5344CB8AC3E}">
        <p14:creationId xmlns:p14="http://schemas.microsoft.com/office/powerpoint/2010/main" val="2500804238"/>
      </p:ext>
    </p:extLst>
  </p:cSld>
  <p:clrMapOvr>
    <a:masterClrMapping/>
  </p:clrMapOvr>
  <p:transition spd="slow">
    <p:fade/>
  </p:transition>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p:txBody>
          <a:bodyPr>
            <a:noAutofit/>
          </a:bodyPr>
          <a:lstStyle/>
          <a:p>
            <a:pPr eaLnBrk="1" hangingPunct="1"/>
            <a:r>
              <a:rPr lang="en-US" sz="2600" dirty="0"/>
              <a:t> </a:t>
            </a:r>
          </a:p>
        </p:txBody>
      </p:sp>
      <p:sp>
        <p:nvSpPr>
          <p:cNvPr id="7" name="TextBox 6">
            <a:extLst>
              <a:ext uri="{FF2B5EF4-FFF2-40B4-BE49-F238E27FC236}">
                <a16:creationId xmlns:a16="http://schemas.microsoft.com/office/drawing/2014/main" id="{60FF6F45-D76B-48C2-A1BF-9AC832E728C0}"/>
              </a:ext>
            </a:extLst>
          </p:cNvPr>
          <p:cNvSpPr txBox="1"/>
          <p:nvPr/>
        </p:nvSpPr>
        <p:spPr>
          <a:xfrm>
            <a:off x="0" y="2132856"/>
            <a:ext cx="9144000" cy="1754326"/>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Tantangan</a:t>
            </a:r>
            <a:r>
              <a:rPr kumimoji="0" lang="en-US" sz="54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Sektor</a:t>
            </a:r>
            <a:r>
              <a:rPr kumimoji="0" lang="en-US" sz="54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Pendidikan</a:t>
            </a:r>
          </a:p>
        </p:txBody>
      </p:sp>
    </p:spTree>
    <p:extLst>
      <p:ext uri="{BB962C8B-B14F-4D97-AF65-F5344CB8AC3E}">
        <p14:creationId xmlns:p14="http://schemas.microsoft.com/office/powerpoint/2010/main" val="3473411433"/>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5AED-0900-41D7-A57A-13DDDEEB3167}"/>
              </a:ext>
            </a:extLst>
          </p:cNvPr>
          <p:cNvSpPr>
            <a:spLocks noGrp="1"/>
          </p:cNvSpPr>
          <p:nvPr>
            <p:ph type="title"/>
          </p:nvPr>
        </p:nvSpPr>
        <p:spPr>
          <a:xfrm>
            <a:off x="-23376" y="2932942"/>
            <a:ext cx="9144000" cy="1133477"/>
          </a:xfrm>
        </p:spPr>
        <p:txBody>
          <a:bodyPr>
            <a:normAutofit fontScale="90000"/>
          </a:bodyPr>
          <a:lstStyle/>
          <a:p>
            <a:pPr algn="ctr"/>
            <a:r>
              <a:rPr lang="en-US" sz="8000" b="1" noProof="1">
                <a:ln w="9000" cmpd="sng">
                  <a:solidFill>
                    <a:srgbClr val="060BC6"/>
                  </a:solidFill>
                  <a:prstDash val="solid"/>
                </a:ln>
                <a:solidFill>
                  <a:schemeClr val="accent4"/>
                </a:solidFill>
                <a:effectLst>
                  <a:reflection blurRad="12700" stA="28000" endPos="45000" dist="1000" dir="5400000" sy="-100000" algn="bl" rotWithShape="0"/>
                </a:effectLst>
              </a:rPr>
              <a:t>Riset Abad 21 … Sulit?</a:t>
            </a:r>
            <a:endParaRPr lang="id-ID" sz="7200" b="1" dirty="0"/>
          </a:p>
        </p:txBody>
      </p:sp>
      <p:pic>
        <p:nvPicPr>
          <p:cNvPr id="41986" name="Picture 2" descr="Image result for high technology research">
            <a:extLst>
              <a:ext uri="{FF2B5EF4-FFF2-40B4-BE49-F238E27FC236}">
                <a16:creationId xmlns:a16="http://schemas.microsoft.com/office/drawing/2014/main" id="{89DC95B8-4A91-4667-8E9D-1F47C8516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Image result for high technology research">
            <a:extLst>
              <a:ext uri="{FF2B5EF4-FFF2-40B4-BE49-F238E27FC236}">
                <a16:creationId xmlns:a16="http://schemas.microsoft.com/office/drawing/2014/main" id="{A3134659-8EB5-4D6C-B590-F8C7ECE2F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2575"/>
            <a:ext cx="260032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41990" name="Picture 6" descr="Image result for high technology research">
            <a:extLst>
              <a:ext uri="{FF2B5EF4-FFF2-40B4-BE49-F238E27FC236}">
                <a16:creationId xmlns:a16="http://schemas.microsoft.com/office/drawing/2014/main" id="{143122C4-5C29-48BD-9FF5-B53391A1B5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2344" y="0"/>
            <a:ext cx="2471656" cy="1644775"/>
          </a:xfrm>
          <a:prstGeom prst="rect">
            <a:avLst/>
          </a:prstGeom>
          <a:noFill/>
          <a:extLst>
            <a:ext uri="{909E8E84-426E-40DD-AFC4-6F175D3DCCD1}">
              <a14:hiddenFill xmlns:a14="http://schemas.microsoft.com/office/drawing/2010/main">
                <a:solidFill>
                  <a:srgbClr val="FFFFFF"/>
                </a:solidFill>
              </a14:hiddenFill>
            </a:ext>
          </a:extLst>
        </p:spPr>
      </p:pic>
      <p:pic>
        <p:nvPicPr>
          <p:cNvPr id="41992" name="Picture 8" descr="Image result for high technology research">
            <a:extLst>
              <a:ext uri="{FF2B5EF4-FFF2-40B4-BE49-F238E27FC236}">
                <a16:creationId xmlns:a16="http://schemas.microsoft.com/office/drawing/2014/main" id="{A0B718C0-6B6D-43B6-A127-F1C5952448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2574" y="0"/>
            <a:ext cx="1309927" cy="164477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4EFA88B-8FB0-4245-BF2D-47D7B7F98ECF}"/>
              </a:ext>
            </a:extLst>
          </p:cNvPr>
          <p:cNvGrpSpPr/>
          <p:nvPr/>
        </p:nvGrpSpPr>
        <p:grpSpPr>
          <a:xfrm>
            <a:off x="161873" y="5229200"/>
            <a:ext cx="8954207" cy="1426886"/>
            <a:chOff x="0" y="4743472"/>
            <a:chExt cx="8954207" cy="1426886"/>
          </a:xfrm>
        </p:grpSpPr>
        <p:pic>
          <p:nvPicPr>
            <p:cNvPr id="9" name="Picture 8">
              <a:extLst>
                <a:ext uri="{FF2B5EF4-FFF2-40B4-BE49-F238E27FC236}">
                  <a16:creationId xmlns:a16="http://schemas.microsoft.com/office/drawing/2014/main" id="{9264FA82-9378-46F3-A407-FCDE0A2FBFEF}"/>
                </a:ext>
              </a:extLst>
            </p:cNvPr>
            <p:cNvPicPr/>
            <p:nvPr/>
          </p:nvPicPr>
          <p:blipFill>
            <a:blip r:embed="rId7">
              <a:extLst>
                <a:ext uri="{28A0092B-C50C-407E-A947-70E740481C1C}">
                  <a14:useLocalDpi xmlns:a14="http://schemas.microsoft.com/office/drawing/2010/main" val="0"/>
                </a:ext>
              </a:extLst>
            </a:blip>
            <a:stretch>
              <a:fillRect/>
            </a:stretch>
          </p:blipFill>
          <p:spPr>
            <a:xfrm>
              <a:off x="3348534" y="4955061"/>
              <a:ext cx="1436118" cy="951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CB6A825-1300-4AC2-BF04-26EB8390F6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743472"/>
              <a:ext cx="1466274" cy="1331616"/>
            </a:xfrm>
            <a:prstGeom prst="rect">
              <a:avLst/>
            </a:prstGeom>
          </p:spPr>
        </p:pic>
        <p:pic>
          <p:nvPicPr>
            <p:cNvPr id="11" name="Picture 10">
              <a:extLst>
                <a:ext uri="{FF2B5EF4-FFF2-40B4-BE49-F238E27FC236}">
                  <a16:creationId xmlns:a16="http://schemas.microsoft.com/office/drawing/2014/main" id="{136AC7B5-44FF-475B-B7B1-53C27E2979B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8077"/>
            <a:stretch/>
          </p:blipFill>
          <p:spPr>
            <a:xfrm>
              <a:off x="4798424" y="4955060"/>
              <a:ext cx="2209800" cy="1138235"/>
            </a:xfrm>
            <a:prstGeom prst="rect">
              <a:avLst/>
            </a:prstGeom>
          </p:spPr>
        </p:pic>
        <p:pic>
          <p:nvPicPr>
            <p:cNvPr id="12" name="Picture 11">
              <a:extLst>
                <a:ext uri="{FF2B5EF4-FFF2-40B4-BE49-F238E27FC236}">
                  <a16:creationId xmlns:a16="http://schemas.microsoft.com/office/drawing/2014/main" id="{FC2C9F5F-FCA7-4FB3-AC7B-23B1E9A19C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66274" y="4860014"/>
              <a:ext cx="1785747" cy="1141522"/>
            </a:xfrm>
            <a:prstGeom prst="rect">
              <a:avLst/>
            </a:prstGeom>
          </p:spPr>
        </p:pic>
        <p:pic>
          <p:nvPicPr>
            <p:cNvPr id="13" name="Picture 2">
              <a:extLst>
                <a:ext uri="{FF2B5EF4-FFF2-40B4-BE49-F238E27FC236}">
                  <a16:creationId xmlns:a16="http://schemas.microsoft.com/office/drawing/2014/main" id="{23CD7696-FED6-40D8-8DF6-06D0A6AF17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1528" y="4955061"/>
              <a:ext cx="1792679" cy="1215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56436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84382"/>
            <a:ext cx="8215338"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all"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Rodrigo Ramele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all"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Mind Controlled Wheel Chair</a:t>
            </a:r>
          </a:p>
        </p:txBody>
      </p:sp>
      <p:pic>
        <p:nvPicPr>
          <p:cNvPr id="4098" name="Picture 2" descr="D:\My Pictures\JAPAN\Matsushima 3May2007\Matsushima (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10" y="1556792"/>
            <a:ext cx="2976330" cy="22322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673" y="1340768"/>
            <a:ext cx="5353815" cy="3110312"/>
          </a:xfrm>
          <a:prstGeom prst="rect">
            <a:avLst/>
          </a:prstGeom>
        </p:spPr>
      </p:pic>
      <p:sp>
        <p:nvSpPr>
          <p:cNvPr id="10" name="TextBox 9"/>
          <p:cNvSpPr txBox="1"/>
          <p:nvPr/>
        </p:nvSpPr>
        <p:spPr>
          <a:xfrm>
            <a:off x="-25079" y="4437112"/>
            <a:ext cx="8456856" cy="461665"/>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all" spc="0" normalizeH="0" baseline="0" noProof="0" dirty="0">
                <a:ln w="0"/>
                <a:gradFill flip="none">
                  <a:gsLst>
                    <a:gs pos="0">
                      <a:srgbClr val="5B9BD5">
                        <a:tint val="75000"/>
                        <a:shade val="75000"/>
                        <a:satMod val="170000"/>
                      </a:srgbClr>
                    </a:gs>
                    <a:gs pos="49000">
                      <a:srgbClr val="5B9BD5">
                        <a:tint val="88000"/>
                        <a:shade val="65000"/>
                        <a:satMod val="172000"/>
                      </a:srgbClr>
                    </a:gs>
                    <a:gs pos="50000">
                      <a:srgbClr val="5B9BD5">
                        <a:shade val="65000"/>
                        <a:satMod val="130000"/>
                      </a:srgbClr>
                    </a:gs>
                    <a:gs pos="92000">
                      <a:srgbClr val="5B9BD5">
                        <a:shade val="50000"/>
                        <a:satMod val="120000"/>
                      </a:srgbClr>
                    </a:gs>
                    <a:gs pos="100000">
                      <a:srgbClr val="5B9BD5">
                        <a:shade val="48000"/>
                        <a:satMod val="120000"/>
                      </a:srgbClr>
                    </a:gs>
                  </a:gsLst>
                  <a:lin ang="5400000"/>
                </a:gradFill>
                <a:effectLst>
                  <a:reflection blurRad="12700" stA="50000" endPos="50000" dist="5000" dir="5400000" sy="-100000" rotWithShape="0"/>
                </a:effectLst>
                <a:uLnTx/>
                <a:uFillTx/>
                <a:latin typeface="Arial" charset="0"/>
                <a:ea typeface="굴림" pitchFamily="50" charset="-127"/>
                <a:cs typeface="+mn-cs"/>
              </a:rPr>
              <a:t>HOW ???...Impossible???</a:t>
            </a: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78" y="4870199"/>
            <a:ext cx="239077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331" y="4922586"/>
            <a:ext cx="25336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5179" y="4840206"/>
            <a:ext cx="2916598" cy="189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501453"/>
      </p:ext>
    </p:extLst>
  </p:cSld>
  <p:clrMapOvr>
    <a:masterClrMapping/>
  </p:clrMapOvr>
  <p:transition spd="slow">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28800"/>
            <a:ext cx="9144000" cy="1672208"/>
          </a:xfrm>
        </p:spPr>
        <p:txBody>
          <a:bodyPr>
            <a:normAutofit/>
          </a:bodyPr>
          <a:lstStyle/>
          <a:p>
            <a:r>
              <a:rPr lang="en-US" sz="3200" dirty="0" err="1"/>
              <a:t>Seorang</a:t>
            </a:r>
            <a:r>
              <a:rPr lang="en-US" sz="3200" dirty="0"/>
              <a:t> </a:t>
            </a:r>
            <a:r>
              <a:rPr lang="en-US" sz="3200" dirty="0" err="1"/>
              <a:t>remaja</a:t>
            </a:r>
            <a:r>
              <a:rPr lang="en-US" sz="3200" dirty="0"/>
              <a:t> Aidan Dwyer (</a:t>
            </a:r>
            <a:r>
              <a:rPr lang="en-US" sz="3200" b="1" dirty="0">
                <a:solidFill>
                  <a:srgbClr val="060BC6"/>
                </a:solidFill>
              </a:rPr>
              <a:t>13 </a:t>
            </a:r>
            <a:r>
              <a:rPr lang="en-US" sz="3200" b="1" dirty="0" err="1">
                <a:solidFill>
                  <a:srgbClr val="060BC6"/>
                </a:solidFill>
              </a:rPr>
              <a:t>tahun</a:t>
            </a:r>
            <a:r>
              <a:rPr lang="en-US" sz="3200" dirty="0"/>
              <a:t>) </a:t>
            </a:r>
            <a:r>
              <a:rPr lang="en-US" sz="3200" dirty="0">
                <a:sym typeface="Wingdings" pitchFamily="2" charset="2"/>
              </a:rPr>
              <a:t> </a:t>
            </a:r>
            <a:r>
              <a:rPr lang="en-US" sz="3200" dirty="0" err="1">
                <a:sym typeface="Wingdings" pitchFamily="2" charset="2"/>
              </a:rPr>
              <a:t>meningkatkan</a:t>
            </a:r>
            <a:r>
              <a:rPr lang="en-US" sz="3200" dirty="0">
                <a:sym typeface="Wingdings" pitchFamily="2" charset="2"/>
              </a:rPr>
              <a:t> </a:t>
            </a:r>
            <a:r>
              <a:rPr lang="en-US" sz="3200" dirty="0" err="1">
                <a:sym typeface="Wingdings" pitchFamily="2" charset="2"/>
              </a:rPr>
              <a:t>efisiensi</a:t>
            </a:r>
            <a:r>
              <a:rPr lang="en-US" sz="3200" dirty="0">
                <a:sym typeface="Wingdings" pitchFamily="2" charset="2"/>
              </a:rPr>
              <a:t> Solar Cell </a:t>
            </a:r>
            <a:r>
              <a:rPr lang="en-US" sz="3200" dirty="0" err="1">
                <a:sym typeface="Wingdings" pitchFamily="2" charset="2"/>
              </a:rPr>
              <a:t>hingga</a:t>
            </a:r>
            <a:r>
              <a:rPr lang="en-US" sz="3200" dirty="0">
                <a:sym typeface="Wingdings" pitchFamily="2" charset="2"/>
              </a:rPr>
              <a:t> 50% </a:t>
            </a:r>
            <a:r>
              <a:rPr lang="en-US" sz="3200" dirty="0" err="1">
                <a:sym typeface="Wingdings" pitchFamily="2" charset="2"/>
              </a:rPr>
              <a:t>dgn</a:t>
            </a:r>
            <a:r>
              <a:rPr lang="en-US" sz="3200" dirty="0">
                <a:sym typeface="Wingdings" pitchFamily="2" charset="2"/>
              </a:rPr>
              <a:t> </a:t>
            </a:r>
            <a:r>
              <a:rPr lang="en-US" sz="3200" dirty="0" err="1">
                <a:sym typeface="Wingdings" pitchFamily="2" charset="2"/>
              </a:rPr>
              <a:t>mengikuti</a:t>
            </a:r>
            <a:r>
              <a:rPr lang="en-US" sz="3200" dirty="0">
                <a:sym typeface="Wingdings" pitchFamily="2" charset="2"/>
              </a:rPr>
              <a:t> </a:t>
            </a:r>
            <a:r>
              <a:rPr lang="en-US" sz="3200" dirty="0" err="1">
                <a:sym typeface="Wingdings" pitchFamily="2" charset="2"/>
              </a:rPr>
              <a:t>geometri</a:t>
            </a:r>
            <a:r>
              <a:rPr lang="en-US" sz="3200" dirty="0">
                <a:sym typeface="Wingdings" pitchFamily="2" charset="2"/>
              </a:rPr>
              <a:t> </a:t>
            </a:r>
            <a:r>
              <a:rPr lang="en-US" sz="3200" dirty="0" err="1">
                <a:sym typeface="Wingdings" pitchFamily="2" charset="2"/>
              </a:rPr>
              <a:t>pohon</a:t>
            </a:r>
            <a:r>
              <a:rPr lang="en-US" sz="3200" dirty="0">
                <a:sym typeface="Wingdings" pitchFamily="2" charset="2"/>
              </a:rPr>
              <a:t> [</a:t>
            </a:r>
            <a:r>
              <a:rPr lang="en-US" sz="3200" dirty="0" err="1">
                <a:sym typeface="Wingdings" pitchFamily="2" charset="2"/>
              </a:rPr>
              <a:t>Barisan</a:t>
            </a:r>
            <a:r>
              <a:rPr lang="en-US" sz="3200" dirty="0">
                <a:sym typeface="Wingdings" pitchFamily="2" charset="2"/>
              </a:rPr>
              <a:t> </a:t>
            </a:r>
            <a:r>
              <a:rPr lang="en-US" sz="3200" dirty="0" err="1">
                <a:sym typeface="Wingdings" pitchFamily="2" charset="2"/>
              </a:rPr>
              <a:t>Fibonaci</a:t>
            </a:r>
            <a:r>
              <a:rPr lang="en-US" sz="3200" dirty="0">
                <a:sym typeface="Wingdings" pitchFamily="2" charset="2"/>
              </a:rPr>
              <a:t>].</a:t>
            </a:r>
            <a:endParaRPr lang="en-US" sz="3200" dirty="0"/>
          </a:p>
        </p:txBody>
      </p:sp>
      <p:sp>
        <p:nvSpPr>
          <p:cNvPr id="4" name="TextBox 3"/>
          <p:cNvSpPr txBox="1"/>
          <p:nvPr/>
        </p:nvSpPr>
        <p:spPr>
          <a:xfrm>
            <a:off x="611560" y="44624"/>
            <a:ext cx="8244408" cy="1508105"/>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Riset</a:t>
            </a:r>
            <a:r>
              <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&amp; </a:t>
            </a:r>
            <a:r>
              <a:rPr kumimoji="0" lang="en-US" sz="48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Teknologi</a:t>
            </a:r>
            <a:r>
              <a:rPr kumimoji="0" lang="en-US"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err="1">
                <a:ln w="9000" cmpd="sng">
                  <a:solidFill>
                    <a:srgbClr val="060BC6"/>
                  </a:solidFill>
                  <a:prstDash val="solid"/>
                </a:ln>
                <a:solidFill>
                  <a:srgbClr val="FF0000"/>
                </a:solidFill>
                <a:effectLst>
                  <a:reflection blurRad="12700" stA="28000" endPos="45000" dist="1000" dir="5400000" sy="-100000" algn="bl" rotWithShape="0"/>
                </a:effectLst>
                <a:uLnTx/>
                <a:uFillTx/>
                <a:latin typeface="Arial" charset="0"/>
                <a:ea typeface="굴림" pitchFamily="50" charset="-127"/>
                <a:cs typeface="+mn-cs"/>
              </a:rPr>
              <a:t>Sulit</a:t>
            </a:r>
            <a:r>
              <a:rPr kumimoji="0" lang="en-US" sz="4400" b="1" i="0" u="none" strike="noStrike" kern="1200" cap="none" spc="0" normalizeH="0" baseline="0" noProof="0" dirty="0">
                <a:ln w="9000" cmpd="sng">
                  <a:solidFill>
                    <a:srgbClr val="060BC6"/>
                  </a:solidFill>
                  <a:prstDash val="solid"/>
                </a:ln>
                <a:solidFill>
                  <a:srgbClr val="FF0000"/>
                </a:solidFill>
                <a:effectLst>
                  <a:reflection blurRad="12700" stA="28000" endPos="45000" dist="1000" dir="5400000" sy="-100000" algn="bl" rotWithShape="0"/>
                </a:effectLst>
                <a:uLnTx/>
                <a:uFillTx/>
                <a:latin typeface="Arial" charset="0"/>
                <a:ea typeface="굴림" pitchFamily="50" charset="-127"/>
                <a:cs typeface="+mn-cs"/>
              </a:rPr>
              <a:t> ??? …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14" y="3717032"/>
            <a:ext cx="4213662"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764" y="3711083"/>
            <a:ext cx="3861339" cy="267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021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3"/>
                                        </p:tgtEl>
                                        <p:attrNameLst>
                                          <p:attrName>style.visibility</p:attrName>
                                        </p:attrNameLst>
                                      </p:cBhvr>
                                      <p:to>
                                        <p:strVal val="visible"/>
                                      </p:to>
                                    </p:set>
                                    <p:animEffect transition="in" filter="fade">
                                      <p:cBhvr>
                                        <p:cTn id="10" dur="500"/>
                                        <p:tgtEl>
                                          <p:spTgt spid="5123"/>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BD9843-EFD3-4025-A990-9AADC6F85241}"/>
              </a:ext>
            </a:extLst>
          </p:cNvPr>
          <p:cNvPicPr>
            <a:picLocks noGrp="1" noChangeAspect="1"/>
          </p:cNvPicPr>
          <p:nvPr>
            <p:ph idx="1"/>
          </p:nvPr>
        </p:nvPicPr>
        <p:blipFill>
          <a:blip r:embed="rId3"/>
          <a:stretch>
            <a:fillRect/>
          </a:stretch>
        </p:blipFill>
        <p:spPr>
          <a:xfrm>
            <a:off x="42608" y="1196752"/>
            <a:ext cx="5209485" cy="4938932"/>
          </a:xfrm>
          <a:prstGeom prst="rect">
            <a:avLst/>
          </a:prstGeom>
        </p:spPr>
      </p:pic>
      <p:sp>
        <p:nvSpPr>
          <p:cNvPr id="4" name="TextBox 3">
            <a:extLst>
              <a:ext uri="{FF2B5EF4-FFF2-40B4-BE49-F238E27FC236}">
                <a16:creationId xmlns:a16="http://schemas.microsoft.com/office/drawing/2014/main" id="{BFA25934-7AAE-4466-98B9-4D36A51DA69C}"/>
              </a:ext>
            </a:extLst>
          </p:cNvPr>
          <p:cNvSpPr txBox="1"/>
          <p:nvPr/>
        </p:nvSpPr>
        <p:spPr>
          <a:xfrm>
            <a:off x="0" y="-171400"/>
            <a:ext cx="9252520"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Pendidikan 4.0?</a:t>
            </a:r>
            <a:endParaRPr kumimoji="0" lang="id-ID" sz="72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6" name="Rectangle 5">
            <a:extLst>
              <a:ext uri="{FF2B5EF4-FFF2-40B4-BE49-F238E27FC236}">
                <a16:creationId xmlns:a16="http://schemas.microsoft.com/office/drawing/2014/main" id="{AE283D75-18B8-40EF-9D2D-CE387881BFEF}"/>
              </a:ext>
            </a:extLst>
          </p:cNvPr>
          <p:cNvSpPr/>
          <p:nvPr/>
        </p:nvSpPr>
        <p:spPr>
          <a:xfrm>
            <a:off x="0" y="6239053"/>
            <a:ext cx="9101392" cy="64633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 </a:t>
            </a:r>
            <a:r>
              <a:rPr kumimoji="0" lang="en-US" sz="1800" b="0" i="0" u="none" strike="noStrike" kern="1200" cap="none" spc="0" normalizeH="0" baseline="0" noProof="0" dirty="0" err="1">
                <a:ln>
                  <a:noFill/>
                </a:ln>
                <a:solidFill>
                  <a:srgbClr val="222222"/>
                </a:solidFill>
                <a:effectLst/>
                <a:uLnTx/>
                <a:uFillTx/>
                <a:latin typeface="Arial" panose="020B0604020202020204" pitchFamily="34" charset="0"/>
                <a:ea typeface="굴림" pitchFamily="50" charset="-127"/>
                <a:cs typeface="+mn-cs"/>
              </a:rPr>
              <a:t>Demartini</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 C., &amp; </a:t>
            </a:r>
            <a:r>
              <a:rPr kumimoji="0" lang="en-US" sz="1800" b="0" i="0" u="none" strike="noStrike" kern="1200" cap="none" spc="0" normalizeH="0" baseline="0" noProof="0" dirty="0" err="1">
                <a:ln>
                  <a:noFill/>
                </a:ln>
                <a:solidFill>
                  <a:srgbClr val="222222"/>
                </a:solidFill>
                <a:effectLst/>
                <a:uLnTx/>
                <a:uFillTx/>
                <a:latin typeface="Arial" panose="020B0604020202020204" pitchFamily="34" charset="0"/>
                <a:ea typeface="굴림" pitchFamily="50" charset="-127"/>
                <a:cs typeface="+mn-cs"/>
              </a:rPr>
              <a:t>Benussi</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 L. (2017). Do Web 4.0 and Industry 4.0 Imply </a:t>
            </a:r>
            <a:b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b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Education X. 0?.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IT Professional</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19</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(3), 4-7.</a:t>
            </a:r>
            <a:endParaRPr kumimoji="0" lang="id-ID" sz="1800" b="1" i="0" u="none" strike="noStrike" kern="1200" cap="none" spc="0" normalizeH="0" baseline="0" noProof="0" dirty="0">
              <a:ln>
                <a:noFill/>
              </a:ln>
              <a:solidFill>
                <a:prstClr val="white"/>
              </a:solidFill>
              <a:effectLst/>
              <a:uLnTx/>
              <a:uFillTx/>
              <a:latin typeface="Arial" charset="0"/>
              <a:ea typeface="굴림" pitchFamily="50" charset="-127"/>
              <a:cs typeface="+mn-cs"/>
            </a:endParaRPr>
          </a:p>
        </p:txBody>
      </p:sp>
      <p:sp>
        <p:nvSpPr>
          <p:cNvPr id="7" name="Rectangle 6">
            <a:extLst>
              <a:ext uri="{FF2B5EF4-FFF2-40B4-BE49-F238E27FC236}">
                <a16:creationId xmlns:a16="http://schemas.microsoft.com/office/drawing/2014/main" id="{60F7DE60-AA46-4494-8FCD-B13FE8A6E334}"/>
              </a:ext>
            </a:extLst>
          </p:cNvPr>
          <p:cNvSpPr/>
          <p:nvPr/>
        </p:nvSpPr>
        <p:spPr>
          <a:xfrm>
            <a:off x="5252092" y="1441524"/>
            <a:ext cx="3849299" cy="409342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This scenario suggests 21st-century skills or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lifelong learning competencies</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including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knowledge construction</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adaptability</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the ability to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find</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organize</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and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retrieve information</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management</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critical thinking</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and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teamwork</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a:t>
            </a:r>
            <a:r>
              <a:rPr kumimoji="0" lang="en-US" sz="2000" b="0" i="0" u="none" strike="noStrike" kern="1200" cap="none" spc="0" normalizeH="0" baseline="0" noProof="0" dirty="0">
                <a:ln>
                  <a:noFill/>
                </a:ln>
                <a:solidFill>
                  <a:srgbClr val="515253"/>
                </a:solidFill>
                <a:effectLst/>
                <a:uLnTx/>
                <a:uFillTx/>
                <a:latin typeface="Helvetica Neue"/>
                <a:ea typeface="굴림" pitchFamily="50" charset="-127"/>
                <a:cs typeface="+mn-cs"/>
              </a:rPr>
              <a:t>” [*]</a:t>
            </a:r>
            <a:endParaRPr kumimoji="0" lang="id-ID" sz="2000" b="1" i="0" u="none" strike="noStrike" kern="1200" cap="none" spc="0" normalizeH="0" baseline="0" noProof="0" dirty="0">
              <a:ln>
                <a:noFill/>
              </a:ln>
              <a:solidFill>
                <a:prstClr val="white"/>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2900167411"/>
      </p:ext>
    </p:extLst>
  </p:cSld>
  <p:clrMapOvr>
    <a:masterClrMapping/>
  </p:clrMapOvr>
  <p:transition spd="slow">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EDADDC4-08AD-4788-9C8E-FC00CD7FADCC}"/>
              </a:ext>
            </a:extLst>
          </p:cNvPr>
          <p:cNvPicPr>
            <a:picLocks noGrp="1" noChangeAspect="1"/>
          </p:cNvPicPr>
          <p:nvPr>
            <p:ph idx="1"/>
          </p:nvPr>
        </p:nvPicPr>
        <p:blipFill rotWithShape="1">
          <a:blip r:embed="rId3"/>
          <a:srcRect l="10909" t="20288" r="8958" b="8388"/>
          <a:stretch/>
        </p:blipFill>
        <p:spPr>
          <a:xfrm>
            <a:off x="1" y="1843663"/>
            <a:ext cx="5652120" cy="3240360"/>
          </a:xfrm>
          <a:prstGeom prst="rect">
            <a:avLst/>
          </a:prstGeom>
        </p:spPr>
      </p:pic>
      <p:sp>
        <p:nvSpPr>
          <p:cNvPr id="5" name="TextBox 4">
            <a:extLst>
              <a:ext uri="{FF2B5EF4-FFF2-40B4-BE49-F238E27FC236}">
                <a16:creationId xmlns:a16="http://schemas.microsoft.com/office/drawing/2014/main" id="{113228D4-6AAC-49AC-9E60-3AA3D3249AD4}"/>
              </a:ext>
            </a:extLst>
          </p:cNvPr>
          <p:cNvSpPr txBox="1"/>
          <p:nvPr/>
        </p:nvSpPr>
        <p:spPr>
          <a:xfrm>
            <a:off x="161764" y="694437"/>
            <a:ext cx="8820472" cy="64633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Expected Competencies</a:t>
            </a:r>
          </a:p>
        </p:txBody>
      </p:sp>
      <p:sp>
        <p:nvSpPr>
          <p:cNvPr id="6" name="TextBox 5">
            <a:extLst>
              <a:ext uri="{FF2B5EF4-FFF2-40B4-BE49-F238E27FC236}">
                <a16:creationId xmlns:a16="http://schemas.microsoft.com/office/drawing/2014/main" id="{69806202-4939-4C2F-83FB-D32296571673}"/>
              </a:ext>
            </a:extLst>
          </p:cNvPr>
          <p:cNvSpPr txBox="1"/>
          <p:nvPr/>
        </p:nvSpPr>
        <p:spPr>
          <a:xfrm>
            <a:off x="-16790" y="6434172"/>
            <a:ext cx="9160789" cy="52322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800" b="1" i="0" u="none" strike="noStrike" kern="1200" cap="none" spc="0" normalizeH="0" baseline="0" noProof="0" dirty="0">
                <a:ln w="9000" cmpd="sng">
                  <a:solidFill>
                    <a:srgbClr val="060BC6"/>
                  </a:solidFill>
                  <a:prstDash val="solid"/>
                </a:ln>
                <a:solidFill>
                  <a:srgbClr val="060BC6"/>
                </a:solidFill>
                <a:effectLst>
                  <a:reflection blurRad="12700" stA="28000" endPos="45000" dist="1000" dir="5400000" sy="-100000" algn="bl" rotWithShape="0"/>
                </a:effectLst>
                <a:uLnTx/>
                <a:uFillTx/>
                <a:latin typeface="Arial" charset="0"/>
                <a:ea typeface="굴림" pitchFamily="50" charset="-127"/>
                <a:cs typeface="+mn-cs"/>
              </a:rPr>
              <a:t>Why?</a:t>
            </a:r>
            <a:endParaRPr kumimoji="0" lang="en-US" sz="2800" b="1" i="0" u="none" strike="noStrike" kern="1200" cap="none" spc="0" normalizeH="0" baseline="0" noProof="0" dirty="0">
              <a:ln w="9000" cmpd="sng">
                <a:solidFill>
                  <a:srgbClr val="060BC6"/>
                </a:solidFill>
                <a:prstDash val="solid"/>
              </a:ln>
              <a:solidFill>
                <a:srgbClr val="060BC6"/>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7" name="Rectangle 6">
            <a:extLst>
              <a:ext uri="{FF2B5EF4-FFF2-40B4-BE49-F238E27FC236}">
                <a16:creationId xmlns:a16="http://schemas.microsoft.com/office/drawing/2014/main" id="{60B73E58-5304-4960-ACFB-35E28FAFA986}"/>
              </a:ext>
            </a:extLst>
          </p:cNvPr>
          <p:cNvSpPr/>
          <p:nvPr/>
        </p:nvSpPr>
        <p:spPr>
          <a:xfrm>
            <a:off x="-16790" y="5649059"/>
            <a:ext cx="9101392" cy="83099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 </a:t>
            </a:r>
            <a:r>
              <a:rPr kumimoji="0" lang="en-US" sz="2400" b="0" i="0" u="none" strike="noStrike" kern="1200" cap="none" spc="0" normalizeH="0" baseline="0" noProof="0" dirty="0" err="1">
                <a:ln>
                  <a:noFill/>
                </a:ln>
                <a:solidFill>
                  <a:srgbClr val="222222"/>
                </a:solidFill>
                <a:effectLst/>
                <a:uLnTx/>
                <a:uFillTx/>
                <a:latin typeface="Arial" panose="020B0604020202020204" pitchFamily="34" charset="0"/>
                <a:ea typeface="굴림" pitchFamily="50" charset="-127"/>
                <a:cs typeface="+mn-cs"/>
              </a:rPr>
              <a:t>Demartini</a:t>
            </a:r>
            <a:r>
              <a:rPr kumimoji="0" lang="en-US" sz="24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 C., &amp; </a:t>
            </a:r>
            <a:r>
              <a:rPr kumimoji="0" lang="en-US" sz="2400" b="0" i="0" u="none" strike="noStrike" kern="1200" cap="none" spc="0" normalizeH="0" baseline="0" noProof="0" dirty="0" err="1">
                <a:ln>
                  <a:noFill/>
                </a:ln>
                <a:solidFill>
                  <a:srgbClr val="222222"/>
                </a:solidFill>
                <a:effectLst/>
                <a:uLnTx/>
                <a:uFillTx/>
                <a:latin typeface="Arial" panose="020B0604020202020204" pitchFamily="34" charset="0"/>
                <a:ea typeface="굴림" pitchFamily="50" charset="-127"/>
                <a:cs typeface="+mn-cs"/>
              </a:rPr>
              <a:t>Benussi</a:t>
            </a:r>
            <a:r>
              <a:rPr kumimoji="0" lang="en-US" sz="24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 L. (2017). Do Web 4.0 and Industry 4.0 Imply Education X. 0?. </a:t>
            </a:r>
            <a:r>
              <a:rPr kumimoji="0" lang="en-US" sz="2400" b="0" i="1"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IT Professional</a:t>
            </a:r>
            <a:r>
              <a:rPr kumimoji="0" lang="en-US" sz="24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 </a:t>
            </a:r>
            <a:r>
              <a:rPr kumimoji="0" lang="en-US" sz="2400" b="0" i="1"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19</a:t>
            </a:r>
            <a:r>
              <a:rPr kumimoji="0" lang="en-US" sz="2400" b="0" i="0" u="none" strike="noStrike" kern="1200" cap="none" spc="0" normalizeH="0" baseline="0" noProof="0" dirty="0">
                <a:ln>
                  <a:noFill/>
                </a:ln>
                <a:solidFill>
                  <a:srgbClr val="222222"/>
                </a:solidFill>
                <a:effectLst/>
                <a:uLnTx/>
                <a:uFillTx/>
                <a:latin typeface="Arial" panose="020B0604020202020204" pitchFamily="34" charset="0"/>
                <a:ea typeface="굴림" pitchFamily="50" charset="-127"/>
                <a:cs typeface="+mn-cs"/>
              </a:rPr>
              <a:t>(3), 4-7.</a:t>
            </a:r>
            <a:endParaRPr kumimoji="0" lang="id-ID" sz="2400" b="1" i="0" u="none" strike="noStrike" kern="1200" cap="none" spc="0" normalizeH="0" baseline="0" noProof="0" dirty="0">
              <a:ln>
                <a:noFill/>
              </a:ln>
              <a:solidFill>
                <a:prstClr val="white"/>
              </a:solidFill>
              <a:effectLst/>
              <a:uLnTx/>
              <a:uFillTx/>
              <a:latin typeface="Arial" charset="0"/>
              <a:ea typeface="굴림" pitchFamily="50" charset="-127"/>
              <a:cs typeface="+mn-cs"/>
            </a:endParaRPr>
          </a:p>
        </p:txBody>
      </p:sp>
      <p:sp>
        <p:nvSpPr>
          <p:cNvPr id="8" name="Rectangle 7">
            <a:extLst>
              <a:ext uri="{FF2B5EF4-FFF2-40B4-BE49-F238E27FC236}">
                <a16:creationId xmlns:a16="http://schemas.microsoft.com/office/drawing/2014/main" id="{7B774DF1-2EB0-47DE-9F39-999ED57E3E5C}"/>
              </a:ext>
            </a:extLst>
          </p:cNvPr>
          <p:cNvSpPr/>
          <p:nvPr/>
        </p:nvSpPr>
        <p:spPr>
          <a:xfrm>
            <a:off x="5493042" y="1555631"/>
            <a:ext cx="3849299" cy="409342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This scenario suggests 21st-century skills or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lifelong learning competencies</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including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knowledge construction</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adaptability</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the ability to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find</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organize</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and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retrieve information</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management</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critical thinking</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 and </a:t>
            </a:r>
            <a:r>
              <a:rPr kumimoji="0" lang="en-US" sz="2400" b="1" i="1" u="none" strike="noStrike" kern="1200" cap="none" spc="0" normalizeH="0" baseline="0" noProof="0" dirty="0">
                <a:ln>
                  <a:noFill/>
                </a:ln>
                <a:solidFill>
                  <a:srgbClr val="060BC6"/>
                </a:solidFill>
                <a:effectLst/>
                <a:uLnTx/>
                <a:uFillTx/>
                <a:latin typeface="Helvetica Neue"/>
                <a:ea typeface="굴림" pitchFamily="50" charset="-127"/>
                <a:cs typeface="+mn-cs"/>
              </a:rPr>
              <a:t>teamwork</a:t>
            </a:r>
            <a:r>
              <a:rPr kumimoji="0" lang="en-US" sz="2400" b="0" i="1" u="none" strike="noStrike" kern="1200" cap="none" spc="0" normalizeH="0" baseline="0" noProof="0" dirty="0">
                <a:ln>
                  <a:noFill/>
                </a:ln>
                <a:solidFill>
                  <a:srgbClr val="515253"/>
                </a:solidFill>
                <a:effectLst/>
                <a:uLnTx/>
                <a:uFillTx/>
                <a:latin typeface="Helvetica Neue"/>
                <a:ea typeface="굴림" pitchFamily="50" charset="-127"/>
                <a:cs typeface="+mn-cs"/>
              </a:rPr>
              <a:t>.</a:t>
            </a:r>
            <a:r>
              <a:rPr kumimoji="0" lang="en-US" sz="2000" b="0" i="0" u="none" strike="noStrike" kern="1200" cap="none" spc="0" normalizeH="0" baseline="0" noProof="0" dirty="0">
                <a:ln>
                  <a:noFill/>
                </a:ln>
                <a:solidFill>
                  <a:srgbClr val="515253"/>
                </a:solidFill>
                <a:effectLst/>
                <a:uLnTx/>
                <a:uFillTx/>
                <a:latin typeface="Helvetica Neue"/>
                <a:ea typeface="굴림" pitchFamily="50" charset="-127"/>
                <a:cs typeface="+mn-cs"/>
              </a:rPr>
              <a:t>” [*]</a:t>
            </a:r>
            <a:endParaRPr kumimoji="0" lang="id-ID" sz="2000" b="1" i="0" u="none" strike="noStrike" kern="1200" cap="none" spc="0" normalizeH="0" baseline="0" noProof="0" dirty="0">
              <a:ln>
                <a:noFill/>
              </a:ln>
              <a:solidFill>
                <a:prstClr val="white"/>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40719490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CustomShape 1"/>
          <p:cNvSpPr/>
          <p:nvPr/>
        </p:nvSpPr>
        <p:spPr>
          <a:xfrm>
            <a:off x="198360" y="-158760"/>
            <a:ext cx="8820000" cy="1004760"/>
          </a:xfrm>
          <a:prstGeom prst="rect">
            <a:avLst/>
          </a:prstGeom>
          <a:no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 normalizeH="0" baseline="0" noProof="0" dirty="0">
                <a:ln>
                  <a:noFill/>
                </a:ln>
                <a:solidFill>
                  <a:srgbClr val="0000CC"/>
                </a:solidFill>
                <a:effectLst/>
                <a:uLnTx/>
                <a:uFillTx/>
                <a:latin typeface="Arial"/>
                <a:ea typeface="굴림"/>
              </a:rPr>
              <a:t>Big Data</a:t>
            </a:r>
            <a:endParaRPr kumimoji="0" lang="en-US" sz="6000" b="0" i="0" u="none" strike="noStrike" kern="1200" cap="none" spc="-1" normalizeH="0" baseline="0" noProof="0" dirty="0">
              <a:ln>
                <a:noFill/>
              </a:ln>
              <a:solidFill>
                <a:srgbClr val="0000CC"/>
              </a:solidFill>
              <a:effectLst/>
              <a:uLnTx/>
              <a:uFillTx/>
              <a:latin typeface="Arial"/>
            </a:endParaRPr>
          </a:p>
        </p:txBody>
      </p:sp>
      <p:sp>
        <p:nvSpPr>
          <p:cNvPr id="648" name="CustomShape 2"/>
          <p:cNvSpPr/>
          <p:nvPr/>
        </p:nvSpPr>
        <p:spPr>
          <a:xfrm>
            <a:off x="0" y="836640"/>
            <a:ext cx="9143640" cy="3382200"/>
          </a:xfrm>
          <a:prstGeom prst="rect">
            <a:avLst/>
          </a:prstGeom>
          <a:no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 normalizeH="0" baseline="0" noProof="0">
                <a:ln>
                  <a:noFill/>
                </a:ln>
                <a:solidFill>
                  <a:srgbClr val="000000"/>
                </a:solidFill>
                <a:effectLst/>
                <a:uLnTx/>
                <a:uFillTx/>
                <a:latin typeface="Arial"/>
                <a:ea typeface="굴림"/>
              </a:rPr>
              <a:t>“</a:t>
            </a:r>
            <a:r>
              <a:rPr kumimoji="0" lang="en-US" sz="5400" b="0" i="1" u="none" strike="noStrike" kern="1200" cap="none" spc="-1" normalizeH="0" baseline="0" noProof="0">
                <a:ln>
                  <a:noFill/>
                </a:ln>
                <a:solidFill>
                  <a:srgbClr val="000000"/>
                </a:solidFill>
                <a:effectLst/>
                <a:uLnTx/>
                <a:uFillTx/>
                <a:latin typeface="Arial"/>
                <a:ea typeface="굴림"/>
              </a:rPr>
              <a:t>We can have a problem with a (very) large data, but still </a:t>
            </a:r>
            <a:r>
              <a:rPr kumimoji="0" lang="en-US" sz="5400" b="1" i="1" u="none" strike="noStrike" kern="1200" cap="none" spc="-1" normalizeH="0" baseline="0" noProof="0">
                <a:ln>
                  <a:noFill/>
                </a:ln>
                <a:solidFill>
                  <a:srgbClr val="000000"/>
                </a:solidFill>
                <a:effectLst/>
                <a:uLnTx/>
                <a:uFillTx/>
                <a:latin typeface="Arial"/>
                <a:ea typeface="굴림"/>
              </a:rPr>
              <a:t>not a Big Data</a:t>
            </a:r>
            <a:r>
              <a:rPr kumimoji="0" lang="en-US" sz="5400" b="0" i="1" u="none" strike="noStrike" kern="1200" cap="none" spc="-1" normalizeH="0" baseline="0" noProof="0">
                <a:ln>
                  <a:noFill/>
                </a:ln>
                <a:solidFill>
                  <a:srgbClr val="000000"/>
                </a:solidFill>
                <a:effectLst/>
                <a:uLnTx/>
                <a:uFillTx/>
                <a:latin typeface="Arial"/>
                <a:ea typeface="굴림"/>
              </a:rPr>
              <a:t> Problem.</a:t>
            </a:r>
            <a:r>
              <a:rPr kumimoji="0" lang="en-US" sz="5400" b="0" i="0" u="none" strike="noStrike" kern="1200" cap="none" spc="-1" normalizeH="0" baseline="0" noProof="0">
                <a:ln>
                  <a:noFill/>
                </a:ln>
                <a:solidFill>
                  <a:srgbClr val="000000"/>
                </a:solidFill>
                <a:effectLst/>
                <a:uLnTx/>
                <a:uFillTx/>
                <a:latin typeface="Arial"/>
                <a:ea typeface="굴림"/>
              </a:rPr>
              <a:t>”</a:t>
            </a:r>
            <a:endParaRPr kumimoji="0" lang="en-US" sz="5400" b="0" i="0" u="none" strike="noStrike" kern="1200" cap="none" spc="-1" normalizeH="0" baseline="0" noProof="0">
              <a:ln>
                <a:noFill/>
              </a:ln>
              <a:solidFill>
                <a:prstClr val="black"/>
              </a:solidFill>
              <a:effectLst/>
              <a:uLnTx/>
              <a:uFillTx/>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 normalizeH="0" baseline="0" noProof="0">
                <a:ln>
                  <a:noFill/>
                </a:ln>
                <a:solidFill>
                  <a:srgbClr val="060BC6"/>
                </a:solidFill>
                <a:effectLst/>
                <a:uLnTx/>
                <a:uFillTx/>
                <a:latin typeface="Arial"/>
                <a:ea typeface="굴림"/>
              </a:rPr>
              <a:t>Example (and why)?</a:t>
            </a:r>
            <a:endParaRPr kumimoji="0" lang="en-US" sz="5400" b="0" i="0" u="none" strike="noStrike" kern="1200" cap="none" spc="-1" normalizeH="0" baseline="0" noProof="0">
              <a:ln>
                <a:noFill/>
              </a:ln>
              <a:solidFill>
                <a:prstClr val="black"/>
              </a:solidFill>
              <a:effectLst/>
              <a:uLnTx/>
              <a:uFillTx/>
              <a:latin typeface="Arial"/>
            </a:endParaRPr>
          </a:p>
        </p:txBody>
      </p:sp>
      <p:sp>
        <p:nvSpPr>
          <p:cNvPr id="649" name="CustomShape 3"/>
          <p:cNvSpPr/>
          <p:nvPr/>
        </p:nvSpPr>
        <p:spPr>
          <a:xfrm>
            <a:off x="36720" y="4916880"/>
            <a:ext cx="9143640" cy="191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1" normalizeH="0" baseline="0" noProof="0">
                <a:ln>
                  <a:noFill/>
                </a:ln>
                <a:solidFill>
                  <a:srgbClr val="0000FF"/>
                </a:solidFill>
                <a:effectLst/>
                <a:uLnTx/>
                <a:uFillTx/>
                <a:latin typeface="Arial"/>
                <a:ea typeface="굴림"/>
              </a:rPr>
              <a:t>Big Data tidak hanya tentang besarnya data, tapi juga kompleksitas masalah.</a:t>
            </a:r>
            <a:endParaRPr kumimoji="0" lang="en-US" sz="4000" b="0" i="0" u="none" strike="noStrike" kern="1200" cap="none" spc="-1" normalizeH="0" baseline="0" noProof="0">
              <a:ln>
                <a:noFill/>
              </a:ln>
              <a:solidFill>
                <a:prstClr val="black"/>
              </a:solidFill>
              <a:effectLst/>
              <a:uLnTx/>
              <a:uFillTx/>
              <a:latin typeface="Arial"/>
            </a:endParaRPr>
          </a:p>
        </p:txBody>
      </p:sp>
    </p:spTree>
  </p:cSld>
  <p:clrMapOvr>
    <a:masterClrMapping/>
  </p:clrMapOvr>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96D85E-6FB6-4231-AE21-92093244A7BD}"/>
              </a:ext>
            </a:extLst>
          </p:cNvPr>
          <p:cNvSpPr txBox="1"/>
          <p:nvPr/>
        </p:nvSpPr>
        <p:spPr>
          <a:xfrm>
            <a:off x="-7569" y="643335"/>
            <a:ext cx="9252520"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Different Industry Needs</a:t>
            </a:r>
            <a:endParaRPr kumimoji="0" lang="id-ID" sz="54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6" name="Content Placeholder 5">
            <a:extLst>
              <a:ext uri="{FF2B5EF4-FFF2-40B4-BE49-F238E27FC236}">
                <a16:creationId xmlns:a16="http://schemas.microsoft.com/office/drawing/2014/main" id="{15F2D680-33FE-49C9-9DBF-7488E73718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2060848"/>
            <a:ext cx="8977903" cy="2880320"/>
          </a:xfrm>
        </p:spPr>
      </p:pic>
    </p:spTree>
    <p:extLst>
      <p:ext uri="{BB962C8B-B14F-4D97-AF65-F5344CB8AC3E}">
        <p14:creationId xmlns:p14="http://schemas.microsoft.com/office/powerpoint/2010/main" val="1858374835"/>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500E3BE3-17ED-4AA3-BD00-3C02F06D95F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2060" b="26928"/>
          <a:stretch/>
        </p:blipFill>
        <p:spPr>
          <a:xfrm>
            <a:off x="1835696" y="1628800"/>
            <a:ext cx="5472608" cy="4963005"/>
          </a:xfrm>
        </p:spPr>
      </p:pic>
      <p:sp>
        <p:nvSpPr>
          <p:cNvPr id="7" name="TextBox 6">
            <a:extLst>
              <a:ext uri="{FF2B5EF4-FFF2-40B4-BE49-F238E27FC236}">
                <a16:creationId xmlns:a16="http://schemas.microsoft.com/office/drawing/2014/main" id="{60FF6F45-D76B-48C2-A1BF-9AC832E728C0}"/>
              </a:ext>
            </a:extLst>
          </p:cNvPr>
          <p:cNvSpPr txBox="1"/>
          <p:nvPr/>
        </p:nvSpPr>
        <p:spPr>
          <a:xfrm>
            <a:off x="683568" y="462225"/>
            <a:ext cx="8298668" cy="769441"/>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Mismatch Competency</a:t>
            </a:r>
          </a:p>
        </p:txBody>
      </p:sp>
    </p:spTree>
    <p:extLst>
      <p:ext uri="{BB962C8B-B14F-4D97-AF65-F5344CB8AC3E}">
        <p14:creationId xmlns:p14="http://schemas.microsoft.com/office/powerpoint/2010/main" val="316058075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06CAF-60CC-48B5-9D42-A7484E79B9F6}"/>
              </a:ext>
            </a:extLst>
          </p:cNvPr>
          <p:cNvSpPr>
            <a:spLocks noGrp="1"/>
          </p:cNvSpPr>
          <p:nvPr>
            <p:ph idx="1"/>
          </p:nvPr>
        </p:nvSpPr>
        <p:spPr>
          <a:xfrm>
            <a:off x="1" y="1340768"/>
            <a:ext cx="3371850" cy="2256055"/>
          </a:xfrm>
        </p:spPr>
        <p:txBody>
          <a:bodyPr>
            <a:noAutofit/>
          </a:bodyPr>
          <a:lstStyle/>
          <a:p>
            <a:pPr>
              <a:lnSpc>
                <a:spcPct val="100000"/>
              </a:lnSpc>
            </a:pPr>
            <a:r>
              <a:rPr lang="en-US" sz="2400" dirty="0"/>
              <a:t>Google</a:t>
            </a:r>
          </a:p>
          <a:p>
            <a:pPr>
              <a:lnSpc>
                <a:spcPct val="100000"/>
              </a:lnSpc>
            </a:pPr>
            <a:r>
              <a:rPr lang="en-US" sz="2400" dirty="0"/>
              <a:t>Ernst and Young</a:t>
            </a:r>
          </a:p>
          <a:p>
            <a:pPr>
              <a:lnSpc>
                <a:spcPct val="100000"/>
              </a:lnSpc>
            </a:pPr>
            <a:r>
              <a:rPr lang="en-US" sz="2400" dirty="0"/>
              <a:t>Penguin Random house</a:t>
            </a:r>
          </a:p>
          <a:p>
            <a:pPr>
              <a:lnSpc>
                <a:spcPct val="100000"/>
              </a:lnSpc>
            </a:pPr>
            <a:r>
              <a:rPr lang="en-US" sz="2400" dirty="0"/>
              <a:t>Costco Wholesale</a:t>
            </a:r>
          </a:p>
          <a:p>
            <a:pPr>
              <a:lnSpc>
                <a:spcPct val="100000"/>
              </a:lnSpc>
            </a:pPr>
            <a:r>
              <a:rPr lang="en-US" sz="2400" dirty="0"/>
              <a:t>Whole Foods</a:t>
            </a:r>
          </a:p>
          <a:p>
            <a:pPr>
              <a:lnSpc>
                <a:spcPct val="100000"/>
              </a:lnSpc>
            </a:pPr>
            <a:endParaRPr lang="id-ID" sz="2400" dirty="0"/>
          </a:p>
        </p:txBody>
      </p:sp>
      <p:sp>
        <p:nvSpPr>
          <p:cNvPr id="4" name="Rectangle 3">
            <a:extLst>
              <a:ext uri="{FF2B5EF4-FFF2-40B4-BE49-F238E27FC236}">
                <a16:creationId xmlns:a16="http://schemas.microsoft.com/office/drawing/2014/main" id="{4E996269-5771-49C2-A834-79C4A26426E3}"/>
              </a:ext>
            </a:extLst>
          </p:cNvPr>
          <p:cNvSpPr/>
          <p:nvPr/>
        </p:nvSpPr>
        <p:spPr>
          <a:xfrm>
            <a:off x="3590207" y="1484076"/>
            <a:ext cx="2280241" cy="1938992"/>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Hilton</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Publix</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Apple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Starbucks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Nordstrom</a:t>
            </a:r>
          </a:p>
        </p:txBody>
      </p:sp>
      <p:sp>
        <p:nvSpPr>
          <p:cNvPr id="5" name="Rectangle 4">
            <a:extLst>
              <a:ext uri="{FF2B5EF4-FFF2-40B4-BE49-F238E27FC236}">
                <a16:creationId xmlns:a16="http://schemas.microsoft.com/office/drawing/2014/main" id="{A94E6803-CAB0-4332-99C8-3CC52846897D}"/>
              </a:ext>
            </a:extLst>
          </p:cNvPr>
          <p:cNvSpPr/>
          <p:nvPr/>
        </p:nvSpPr>
        <p:spPr>
          <a:xfrm>
            <a:off x="6005315" y="1426926"/>
            <a:ext cx="2671141" cy="1938992"/>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Home Depot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IBM</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Bank of America</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Chipotle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Lowe's</a:t>
            </a:r>
            <a:endParaRPr kumimoji="0" lang="id-ID" sz="2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endParaRPr>
          </a:p>
        </p:txBody>
      </p:sp>
      <p:sp>
        <p:nvSpPr>
          <p:cNvPr id="6" name="Rectangle 5">
            <a:extLst>
              <a:ext uri="{FF2B5EF4-FFF2-40B4-BE49-F238E27FC236}">
                <a16:creationId xmlns:a16="http://schemas.microsoft.com/office/drawing/2014/main" id="{999E7B89-B655-4A38-AD6A-B2DD3442B922}"/>
              </a:ext>
            </a:extLst>
          </p:cNvPr>
          <p:cNvSpPr/>
          <p:nvPr/>
        </p:nvSpPr>
        <p:spPr>
          <a:xfrm>
            <a:off x="57150" y="3596823"/>
            <a:ext cx="8972550" cy="76944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charset="0"/>
                <a:ea typeface="굴림" pitchFamily="50" charset="-127"/>
                <a:cs typeface="+mn-cs"/>
              </a:rPr>
              <a:t>https://www.techrepublic.com/article/google-apple-among-15-top-companies-where-you-can-get-hired-without-a-college-degree/</a:t>
            </a:r>
            <a:endParaRPr kumimoji="0" lang="id-ID" sz="2200" b="1" i="0" u="none" strike="noStrike" kern="1200" cap="none" spc="0" normalizeH="0" baseline="0" noProof="0" dirty="0">
              <a:ln>
                <a:noFill/>
              </a:ln>
              <a:solidFill>
                <a:srgbClr val="0000FF"/>
              </a:solidFill>
              <a:effectLst/>
              <a:uLnTx/>
              <a:uFillTx/>
              <a:latin typeface="Arial" charset="0"/>
              <a:ea typeface="굴림" pitchFamily="50" charset="-127"/>
              <a:cs typeface="+mn-cs"/>
            </a:endParaRPr>
          </a:p>
        </p:txBody>
      </p:sp>
      <p:pic>
        <p:nvPicPr>
          <p:cNvPr id="7" name="Picture 4" descr="Image result for Google logo">
            <a:extLst>
              <a:ext uri="{FF2B5EF4-FFF2-40B4-BE49-F238E27FC236}">
                <a16:creationId xmlns:a16="http://schemas.microsoft.com/office/drawing/2014/main" id="{EDBA2480-8FE2-4A8D-B164-177FC60F1E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00" t="20026" r="8072" b="16545"/>
          <a:stretch/>
        </p:blipFill>
        <p:spPr bwMode="auto">
          <a:xfrm>
            <a:off x="57150" y="5085184"/>
            <a:ext cx="2592288" cy="9122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apple logo">
            <a:extLst>
              <a:ext uri="{FF2B5EF4-FFF2-40B4-BE49-F238E27FC236}">
                <a16:creationId xmlns:a16="http://schemas.microsoft.com/office/drawing/2014/main" id="{8995E523-A282-4B9A-AB1B-DB4BC00FBC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3" y="5799264"/>
            <a:ext cx="936103" cy="1014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CCAF59F-62DB-4875-9C54-D22D53666250}"/>
              </a:ext>
            </a:extLst>
          </p:cNvPr>
          <p:cNvPicPr>
            <a:picLocks noChangeAspect="1"/>
          </p:cNvPicPr>
          <p:nvPr/>
        </p:nvPicPr>
        <p:blipFill>
          <a:blip r:embed="rId5"/>
          <a:stretch>
            <a:fillRect/>
          </a:stretch>
        </p:blipFill>
        <p:spPr>
          <a:xfrm>
            <a:off x="2734327" y="5440455"/>
            <a:ext cx="1430803" cy="1192336"/>
          </a:xfrm>
          <a:prstGeom prst="rect">
            <a:avLst/>
          </a:prstGeom>
        </p:spPr>
      </p:pic>
      <p:pic>
        <p:nvPicPr>
          <p:cNvPr id="10" name="Picture 9">
            <a:extLst>
              <a:ext uri="{FF2B5EF4-FFF2-40B4-BE49-F238E27FC236}">
                <a16:creationId xmlns:a16="http://schemas.microsoft.com/office/drawing/2014/main" id="{223C855C-1342-46A0-BF88-F0BDC9A37E20}"/>
              </a:ext>
            </a:extLst>
          </p:cNvPr>
          <p:cNvPicPr>
            <a:picLocks noChangeAspect="1"/>
          </p:cNvPicPr>
          <p:nvPr/>
        </p:nvPicPr>
        <p:blipFill>
          <a:blip r:embed="rId6"/>
          <a:stretch>
            <a:fillRect/>
          </a:stretch>
        </p:blipFill>
        <p:spPr>
          <a:xfrm>
            <a:off x="4379799" y="5644602"/>
            <a:ext cx="2216277" cy="1108139"/>
          </a:xfrm>
          <a:prstGeom prst="rect">
            <a:avLst/>
          </a:prstGeom>
        </p:spPr>
      </p:pic>
      <p:pic>
        <p:nvPicPr>
          <p:cNvPr id="26626" name="Picture 2" descr="Image result for Bank of America logo">
            <a:extLst>
              <a:ext uri="{FF2B5EF4-FFF2-40B4-BE49-F238E27FC236}">
                <a16:creationId xmlns:a16="http://schemas.microsoft.com/office/drawing/2014/main" id="{12087EAC-3F39-4CDA-A37E-B3C0697853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232" y="4669718"/>
            <a:ext cx="2454357" cy="13277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F8F5290-D2DE-4A68-B622-250345C70755}"/>
              </a:ext>
            </a:extLst>
          </p:cNvPr>
          <p:cNvPicPr>
            <a:picLocks noChangeAspect="1"/>
          </p:cNvPicPr>
          <p:nvPr/>
        </p:nvPicPr>
        <p:blipFill>
          <a:blip r:embed="rId8"/>
          <a:stretch>
            <a:fillRect/>
          </a:stretch>
        </p:blipFill>
        <p:spPr>
          <a:xfrm>
            <a:off x="4870323" y="4479657"/>
            <a:ext cx="1778548" cy="1258972"/>
          </a:xfrm>
          <a:prstGeom prst="rect">
            <a:avLst/>
          </a:prstGeom>
        </p:spPr>
      </p:pic>
      <p:pic>
        <p:nvPicPr>
          <p:cNvPr id="12" name="Picture 11">
            <a:extLst>
              <a:ext uri="{FF2B5EF4-FFF2-40B4-BE49-F238E27FC236}">
                <a16:creationId xmlns:a16="http://schemas.microsoft.com/office/drawing/2014/main" id="{16FF9EE5-F6C7-4FCB-9589-E0F3C6ED4EE3}"/>
              </a:ext>
            </a:extLst>
          </p:cNvPr>
          <p:cNvPicPr>
            <a:picLocks noChangeAspect="1"/>
          </p:cNvPicPr>
          <p:nvPr/>
        </p:nvPicPr>
        <p:blipFill>
          <a:blip r:embed="rId9"/>
          <a:stretch>
            <a:fillRect/>
          </a:stretch>
        </p:blipFill>
        <p:spPr>
          <a:xfrm>
            <a:off x="2203464" y="4353356"/>
            <a:ext cx="2800350" cy="802010"/>
          </a:xfrm>
          <a:prstGeom prst="rect">
            <a:avLst/>
          </a:prstGeom>
        </p:spPr>
      </p:pic>
      <p:sp>
        <p:nvSpPr>
          <p:cNvPr id="14" name="Title 4">
            <a:extLst>
              <a:ext uri="{FF2B5EF4-FFF2-40B4-BE49-F238E27FC236}">
                <a16:creationId xmlns:a16="http://schemas.microsoft.com/office/drawing/2014/main" id="{398DD677-2CF0-43AF-854B-4B132D936C43}"/>
              </a:ext>
            </a:extLst>
          </p:cNvPr>
          <p:cNvSpPr txBox="1">
            <a:spLocks/>
          </p:cNvSpPr>
          <p:nvPr/>
        </p:nvSpPr>
        <p:spPr>
          <a:xfrm>
            <a:off x="0" y="0"/>
            <a:ext cx="9144000" cy="112287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j-cs"/>
              </a:rPr>
              <a:t>Google &amp; Apple among 15 top companies where you can get hired without a college degree </a:t>
            </a:r>
            <a:br>
              <a:rPr kumimoji="0" lang="en-US" sz="28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j-cs"/>
              </a:rPr>
            </a:br>
            <a:r>
              <a:rPr kumimoji="0" lang="en-US" sz="28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j-cs"/>
              </a:rPr>
              <a:t>(The list is growing)</a:t>
            </a:r>
            <a:endParaRPr kumimoji="0" lang="id-ID" sz="28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2057609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398DD677-2CF0-43AF-854B-4B132D936C43}"/>
              </a:ext>
            </a:extLst>
          </p:cNvPr>
          <p:cNvSpPr txBox="1">
            <a:spLocks/>
          </p:cNvSpPr>
          <p:nvPr/>
        </p:nvSpPr>
        <p:spPr>
          <a:xfrm>
            <a:off x="0" y="0"/>
            <a:ext cx="9144000" cy="112287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j-cs"/>
              </a:rPr>
              <a:t>Pascasarjana Tanpa Gelar Sarjana?</a:t>
            </a:r>
            <a:endParaRPr kumimoji="0" lang="id-ID" sz="40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15" name="Content Placeholder 14">
            <a:extLst>
              <a:ext uri="{FF2B5EF4-FFF2-40B4-BE49-F238E27FC236}">
                <a16:creationId xmlns:a16="http://schemas.microsoft.com/office/drawing/2014/main" id="{620512E6-C566-4E32-B4D7-DA8F27C779F3}"/>
              </a:ext>
            </a:extLst>
          </p:cNvPr>
          <p:cNvPicPr>
            <a:picLocks noGrp="1" noChangeAspect="1"/>
          </p:cNvPicPr>
          <p:nvPr>
            <p:ph idx="1"/>
          </p:nvPr>
        </p:nvPicPr>
        <p:blipFill>
          <a:blip r:embed="rId3"/>
          <a:stretch>
            <a:fillRect/>
          </a:stretch>
        </p:blipFill>
        <p:spPr>
          <a:xfrm>
            <a:off x="2411760" y="818828"/>
            <a:ext cx="4572000" cy="5506222"/>
          </a:xfrm>
          <a:prstGeom prst="rect">
            <a:avLst/>
          </a:prstGeom>
        </p:spPr>
      </p:pic>
      <p:sp>
        <p:nvSpPr>
          <p:cNvPr id="16" name="Rectangle 15">
            <a:extLst>
              <a:ext uri="{FF2B5EF4-FFF2-40B4-BE49-F238E27FC236}">
                <a16:creationId xmlns:a16="http://schemas.microsoft.com/office/drawing/2014/main" id="{1C900C39-0B2D-49CE-AD03-B4A181C9DE66}"/>
              </a:ext>
            </a:extLst>
          </p:cNvPr>
          <p:cNvSpPr/>
          <p:nvPr/>
        </p:nvSpPr>
        <p:spPr>
          <a:xfrm>
            <a:off x="2411760" y="6325050"/>
            <a:ext cx="4572000" cy="523220"/>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1400" b="0" i="0" u="none" strike="noStrike" kern="1200" cap="none" spc="0" normalizeH="0" baseline="0" noProof="0" dirty="0">
                <a:ln>
                  <a:noFill/>
                </a:ln>
                <a:solidFill>
                  <a:srgbClr val="060BC6"/>
                </a:solidFill>
                <a:effectLst/>
                <a:uLnTx/>
                <a:uFillTx/>
                <a:latin typeface="Arial" charset="0"/>
                <a:ea typeface="굴림" pitchFamily="50" charset="-127"/>
                <a:cs typeface="+mn-cs"/>
              </a:rPr>
              <a:t>https://www.cnbc.com/2017/07/14/skip-college-and-go-to-graduate-school-with-new-mit-program.html</a:t>
            </a:r>
          </a:p>
        </p:txBody>
      </p:sp>
    </p:spTree>
    <p:extLst>
      <p:ext uri="{BB962C8B-B14F-4D97-AF65-F5344CB8AC3E}">
        <p14:creationId xmlns:p14="http://schemas.microsoft.com/office/powerpoint/2010/main" val="21659627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90F6D7-5EC7-42C8-8EA4-807DFE002031}"/>
              </a:ext>
            </a:extLst>
          </p:cNvPr>
          <p:cNvPicPr>
            <a:picLocks noChangeAspect="1"/>
          </p:cNvPicPr>
          <p:nvPr/>
        </p:nvPicPr>
        <p:blipFill rotWithShape="1">
          <a:blip r:embed="rId3"/>
          <a:srcRect l="5140" t="9868" r="6801" b="15214"/>
          <a:stretch/>
        </p:blipFill>
        <p:spPr>
          <a:xfrm>
            <a:off x="3419872" y="3284984"/>
            <a:ext cx="3816424" cy="792089"/>
          </a:xfrm>
          <a:prstGeom prst="rect">
            <a:avLst/>
          </a:prstGeom>
        </p:spPr>
      </p:pic>
      <p:sp>
        <p:nvSpPr>
          <p:cNvPr id="4" name="Title 4">
            <a:extLst>
              <a:ext uri="{FF2B5EF4-FFF2-40B4-BE49-F238E27FC236}">
                <a16:creationId xmlns:a16="http://schemas.microsoft.com/office/drawing/2014/main" id="{8AE331B4-CA48-4436-911F-27792EBB475B}"/>
              </a:ext>
            </a:extLst>
          </p:cNvPr>
          <p:cNvSpPr txBox="1">
            <a:spLocks/>
          </p:cNvSpPr>
          <p:nvPr/>
        </p:nvSpPr>
        <p:spPr>
          <a:xfrm>
            <a:off x="0" y="0"/>
            <a:ext cx="9144000" cy="2204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sv-SE" sz="40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j-cs"/>
              </a:rPr>
              <a:t>Kalau peran Gelar/Ijazah semakin berkurang signifikansinya, lalu apa validasi kompetensi yang dilihat industri saat ini?</a:t>
            </a:r>
            <a:endParaRPr kumimoji="0" lang="id-ID" sz="40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4098" name="Picture 2" descr="Image result for github logo">
            <a:extLst>
              <a:ext uri="{FF2B5EF4-FFF2-40B4-BE49-F238E27FC236}">
                <a16:creationId xmlns:a16="http://schemas.microsoft.com/office/drawing/2014/main" id="{B933415E-4A4D-4785-8063-3F07CB4677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619" b="30515"/>
          <a:stretch/>
        </p:blipFill>
        <p:spPr bwMode="auto">
          <a:xfrm>
            <a:off x="35271" y="2170070"/>
            <a:ext cx="2466975" cy="792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29F3B6-37D8-43BC-A063-0D4606170A3A}"/>
              </a:ext>
            </a:extLst>
          </p:cNvPr>
          <p:cNvPicPr>
            <a:picLocks noChangeAspect="1"/>
          </p:cNvPicPr>
          <p:nvPr/>
        </p:nvPicPr>
        <p:blipFill>
          <a:blip r:embed="rId5"/>
          <a:stretch>
            <a:fillRect/>
          </a:stretch>
        </p:blipFill>
        <p:spPr>
          <a:xfrm>
            <a:off x="1115616" y="2813281"/>
            <a:ext cx="2273424" cy="615719"/>
          </a:xfrm>
          <a:prstGeom prst="rect">
            <a:avLst/>
          </a:prstGeom>
        </p:spPr>
      </p:pic>
      <p:pic>
        <p:nvPicPr>
          <p:cNvPr id="8" name="Picture 7">
            <a:extLst>
              <a:ext uri="{FF2B5EF4-FFF2-40B4-BE49-F238E27FC236}">
                <a16:creationId xmlns:a16="http://schemas.microsoft.com/office/drawing/2014/main" id="{58F37AE6-189D-4455-A355-5A6F6FA8563D}"/>
              </a:ext>
            </a:extLst>
          </p:cNvPr>
          <p:cNvPicPr>
            <a:picLocks noChangeAspect="1"/>
          </p:cNvPicPr>
          <p:nvPr/>
        </p:nvPicPr>
        <p:blipFill rotWithShape="1">
          <a:blip r:embed="rId6"/>
          <a:srcRect l="4595" t="9948" r="2324" b="7698"/>
          <a:stretch/>
        </p:blipFill>
        <p:spPr>
          <a:xfrm>
            <a:off x="3689428" y="2204864"/>
            <a:ext cx="2952328" cy="1184481"/>
          </a:xfrm>
          <a:prstGeom prst="rect">
            <a:avLst/>
          </a:prstGeom>
        </p:spPr>
      </p:pic>
      <p:pic>
        <p:nvPicPr>
          <p:cNvPr id="10" name="Picture 9">
            <a:extLst>
              <a:ext uri="{FF2B5EF4-FFF2-40B4-BE49-F238E27FC236}">
                <a16:creationId xmlns:a16="http://schemas.microsoft.com/office/drawing/2014/main" id="{3957CBB1-B0BA-439D-802F-B45088587C81}"/>
              </a:ext>
            </a:extLst>
          </p:cNvPr>
          <p:cNvPicPr>
            <a:picLocks noChangeAspect="1"/>
          </p:cNvPicPr>
          <p:nvPr/>
        </p:nvPicPr>
        <p:blipFill rotWithShape="1">
          <a:blip r:embed="rId7"/>
          <a:srcRect l="10471" t="10796" r="9414" b="13837"/>
          <a:stretch/>
        </p:blipFill>
        <p:spPr>
          <a:xfrm>
            <a:off x="6808909" y="2316526"/>
            <a:ext cx="2335091" cy="1184482"/>
          </a:xfrm>
          <a:prstGeom prst="rect">
            <a:avLst/>
          </a:prstGeom>
        </p:spPr>
      </p:pic>
      <p:pic>
        <p:nvPicPr>
          <p:cNvPr id="13" name="Picture 12">
            <a:extLst>
              <a:ext uri="{FF2B5EF4-FFF2-40B4-BE49-F238E27FC236}">
                <a16:creationId xmlns:a16="http://schemas.microsoft.com/office/drawing/2014/main" id="{145477AA-39AA-4946-B7F9-8BA344B2CFA8}"/>
              </a:ext>
            </a:extLst>
          </p:cNvPr>
          <p:cNvPicPr>
            <a:picLocks noChangeAspect="1"/>
          </p:cNvPicPr>
          <p:nvPr/>
        </p:nvPicPr>
        <p:blipFill>
          <a:blip r:embed="rId8"/>
          <a:stretch>
            <a:fillRect/>
          </a:stretch>
        </p:blipFill>
        <p:spPr>
          <a:xfrm>
            <a:off x="2095427" y="4257406"/>
            <a:ext cx="4953146" cy="2611114"/>
          </a:xfrm>
          <a:prstGeom prst="rect">
            <a:avLst/>
          </a:prstGeom>
        </p:spPr>
      </p:pic>
    </p:spTree>
    <p:extLst>
      <p:ext uri="{BB962C8B-B14F-4D97-AF65-F5344CB8AC3E}">
        <p14:creationId xmlns:p14="http://schemas.microsoft.com/office/powerpoint/2010/main" val="215359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B388C0EF-892F-4A3B-8C13-34693B884FF7}"/>
              </a:ext>
            </a:extLst>
          </p:cNvPr>
          <p:cNvSpPr txBox="1"/>
          <p:nvPr/>
        </p:nvSpPr>
        <p:spPr>
          <a:xfrm>
            <a:off x="0" y="-75585"/>
            <a:ext cx="9144000"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Tantangan</a:t>
            </a:r>
            <a:r>
              <a:rPr kumimoji="0" lang="en-US"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Sistem</a:t>
            </a:r>
            <a:r>
              <a:rPr kumimoji="0" lang="en-US"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br>
              <a:rPr kumimoji="0" lang="en-US"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US"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Kurikulum</a:t>
            </a:r>
            <a:r>
              <a:rPr kumimoji="0" lang="en-US"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Konvensional</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5" name="Content Placeholder 2">
            <a:extLst>
              <a:ext uri="{FF2B5EF4-FFF2-40B4-BE49-F238E27FC236}">
                <a16:creationId xmlns:a16="http://schemas.microsoft.com/office/drawing/2014/main" id="{4102E8F1-5945-4809-8E3E-0C5910B04220}"/>
              </a:ext>
            </a:extLst>
          </p:cNvPr>
          <p:cNvSpPr>
            <a:spLocks noGrp="1"/>
          </p:cNvSpPr>
          <p:nvPr>
            <p:ph idx="1"/>
          </p:nvPr>
        </p:nvSpPr>
        <p:spPr>
          <a:xfrm>
            <a:off x="0" y="1052736"/>
            <a:ext cx="9144000" cy="1872208"/>
          </a:xfrm>
        </p:spPr>
        <p:txBody>
          <a:bodyPr>
            <a:noAutofit/>
          </a:bodyPr>
          <a:lstStyle/>
          <a:p>
            <a:r>
              <a:rPr lang="en-US" sz="3200" noProof="1"/>
              <a:t> Update: 2-5 tahun sekali</a:t>
            </a:r>
          </a:p>
          <a:p>
            <a:r>
              <a:rPr lang="en-US" sz="3200" noProof="1"/>
              <a:t> Unit waktu yang sama untuk semua mata kuliah (14-16 pertemuan/MK)</a:t>
            </a:r>
          </a:p>
          <a:p>
            <a:r>
              <a:rPr lang="en-US" sz="3200" noProof="1"/>
              <a:t> Tidak fleksible: bergantung aturan akreditasi dan asosiasi.</a:t>
            </a:r>
          </a:p>
        </p:txBody>
      </p:sp>
      <p:sp>
        <p:nvSpPr>
          <p:cNvPr id="6" name="TextBox 5">
            <a:extLst>
              <a:ext uri="{FF2B5EF4-FFF2-40B4-BE49-F238E27FC236}">
                <a16:creationId xmlns:a16="http://schemas.microsoft.com/office/drawing/2014/main" id="{BB0EB663-C8FC-476D-BE20-41C46236A76D}"/>
              </a:ext>
            </a:extLst>
          </p:cNvPr>
          <p:cNvSpPr txBox="1"/>
          <p:nvPr/>
        </p:nvSpPr>
        <p:spPr>
          <a:xfrm>
            <a:off x="0" y="3452807"/>
            <a:ext cx="9144000"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Kelemahan</a:t>
            </a:r>
            <a:r>
              <a:rPr kumimoji="0" lang="en-US"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Sistem</a:t>
            </a:r>
            <a:r>
              <a:rPr kumimoji="0" lang="en-US"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br>
              <a:rPr kumimoji="0" lang="en-US"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US"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Pendidikan informal (</a:t>
            </a:r>
            <a:r>
              <a:rPr kumimoji="0" lang="en-US"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Kursus</a:t>
            </a:r>
            <a:r>
              <a:rPr kumimoji="0" lang="en-US"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/training)</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7" name="Content Placeholder 2">
            <a:extLst>
              <a:ext uri="{FF2B5EF4-FFF2-40B4-BE49-F238E27FC236}">
                <a16:creationId xmlns:a16="http://schemas.microsoft.com/office/drawing/2014/main" id="{F9209C4B-CA05-4015-90B6-FAD4FCB47C22}"/>
              </a:ext>
            </a:extLst>
          </p:cNvPr>
          <p:cNvSpPr txBox="1">
            <a:spLocks/>
          </p:cNvSpPr>
          <p:nvPr/>
        </p:nvSpPr>
        <p:spPr>
          <a:xfrm>
            <a:off x="0" y="4653135"/>
            <a:ext cx="9144000" cy="241226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3200" b="0" noProof="1"/>
              <a:t>Biaya</a:t>
            </a:r>
          </a:p>
          <a:p>
            <a:pPr fontAlgn="auto">
              <a:spcAft>
                <a:spcPts val="0"/>
              </a:spcAft>
            </a:pPr>
            <a:r>
              <a:rPr lang="en-US" sz="3200" b="0" noProof="1"/>
              <a:t>Keterurutan pembelajaran</a:t>
            </a:r>
          </a:p>
          <a:p>
            <a:pPr fontAlgn="auto">
              <a:spcAft>
                <a:spcPts val="0"/>
              </a:spcAft>
            </a:pPr>
            <a:r>
              <a:rPr lang="en-US" sz="3200" b="0" noProof="1"/>
              <a:t>Kemampuan praktis yang terlalu instant (shallow knowledge)</a:t>
            </a:r>
            <a:endParaRPr lang="en-US" sz="2800" b="0" noProof="1"/>
          </a:p>
        </p:txBody>
      </p:sp>
    </p:spTree>
    <p:extLst>
      <p:ext uri="{BB962C8B-B14F-4D97-AF65-F5344CB8AC3E}">
        <p14:creationId xmlns:p14="http://schemas.microsoft.com/office/powerpoint/2010/main" val="6994584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B388C0EF-892F-4A3B-8C13-34693B884FF7}"/>
              </a:ext>
            </a:extLst>
          </p:cNvPr>
          <p:cNvSpPr txBox="1"/>
          <p:nvPr/>
        </p:nvSpPr>
        <p:spPr>
          <a:xfrm>
            <a:off x="0" y="-243408"/>
            <a:ext cx="9144000"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tau-data RoadMap</a:t>
            </a:r>
            <a:endParaRPr kumimoji="0" lang="en-US" sz="8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2" name="Picture 1">
            <a:extLst>
              <a:ext uri="{FF2B5EF4-FFF2-40B4-BE49-F238E27FC236}">
                <a16:creationId xmlns:a16="http://schemas.microsoft.com/office/drawing/2014/main" id="{2E72B51A-C238-4139-B27A-CF83A864CBED}"/>
              </a:ext>
            </a:extLst>
          </p:cNvPr>
          <p:cNvPicPr>
            <a:picLocks noChangeAspect="1"/>
          </p:cNvPicPr>
          <p:nvPr/>
        </p:nvPicPr>
        <p:blipFill>
          <a:blip r:embed="rId3"/>
          <a:stretch>
            <a:fillRect/>
          </a:stretch>
        </p:blipFill>
        <p:spPr>
          <a:xfrm>
            <a:off x="1403648" y="836712"/>
            <a:ext cx="6420162" cy="6021288"/>
          </a:xfrm>
          <a:prstGeom prst="rect">
            <a:avLst/>
          </a:prstGeom>
        </p:spPr>
      </p:pic>
    </p:spTree>
    <p:extLst>
      <p:ext uri="{BB962C8B-B14F-4D97-AF65-F5344CB8AC3E}">
        <p14:creationId xmlns:p14="http://schemas.microsoft.com/office/powerpoint/2010/main" val="8786006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B388C0EF-892F-4A3B-8C13-34693B884FF7}"/>
              </a:ext>
            </a:extLst>
          </p:cNvPr>
          <p:cNvSpPr txBox="1"/>
          <p:nvPr/>
        </p:nvSpPr>
        <p:spPr>
          <a:xfrm>
            <a:off x="0" y="-76745"/>
            <a:ext cx="9144000"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Analyst/Scientist ~ Insight</a:t>
            </a:r>
            <a:endPar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4" name="Picture 3">
            <a:extLst>
              <a:ext uri="{FF2B5EF4-FFF2-40B4-BE49-F238E27FC236}">
                <a16:creationId xmlns:a16="http://schemas.microsoft.com/office/drawing/2014/main" id="{AFB47189-4B7C-45AF-9612-637B68B4EFE5}"/>
              </a:ext>
            </a:extLst>
          </p:cNvPr>
          <p:cNvPicPr>
            <a:picLocks noChangeAspect="1"/>
          </p:cNvPicPr>
          <p:nvPr/>
        </p:nvPicPr>
        <p:blipFill>
          <a:blip r:embed="rId3"/>
          <a:stretch>
            <a:fillRect/>
          </a:stretch>
        </p:blipFill>
        <p:spPr>
          <a:xfrm>
            <a:off x="1619672" y="692696"/>
            <a:ext cx="5648907" cy="6210700"/>
          </a:xfrm>
          <a:prstGeom prst="rect">
            <a:avLst/>
          </a:prstGeom>
        </p:spPr>
      </p:pic>
    </p:spTree>
    <p:extLst>
      <p:ext uri="{BB962C8B-B14F-4D97-AF65-F5344CB8AC3E}">
        <p14:creationId xmlns:p14="http://schemas.microsoft.com/office/powerpoint/2010/main" val="40252662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2048">
            <a:extLst>
              <a:ext uri="{FF2B5EF4-FFF2-40B4-BE49-F238E27FC236}">
                <a16:creationId xmlns:a16="http://schemas.microsoft.com/office/drawing/2014/main" id="{737559E5-0E79-4A45-AB5C-F56A498F7D21}"/>
              </a:ext>
            </a:extLst>
          </p:cNvPr>
          <p:cNvSpPr/>
          <p:nvPr/>
        </p:nvSpPr>
        <p:spPr>
          <a:xfrm>
            <a:off x="4492386" y="1186951"/>
            <a:ext cx="4328086" cy="94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E6B5BF5E-D1EC-4D4C-B46B-36FCF3DD5696}"/>
              </a:ext>
            </a:extLst>
          </p:cNvPr>
          <p:cNvSpPr/>
          <p:nvPr/>
        </p:nvSpPr>
        <p:spPr>
          <a:xfrm>
            <a:off x="29653" y="2292390"/>
            <a:ext cx="4328086" cy="99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6A0EBAE7-5DA9-48DE-BDE9-A629A14848FA}"/>
              </a:ext>
            </a:extLst>
          </p:cNvPr>
          <p:cNvSpPr/>
          <p:nvPr/>
        </p:nvSpPr>
        <p:spPr>
          <a:xfrm>
            <a:off x="4300862" y="3191244"/>
            <a:ext cx="4328086" cy="94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F60D1A2A-A70C-472B-A7FF-07732AE7594E}"/>
              </a:ext>
            </a:extLst>
          </p:cNvPr>
          <p:cNvSpPr/>
          <p:nvPr/>
        </p:nvSpPr>
        <p:spPr>
          <a:xfrm>
            <a:off x="60642" y="4293096"/>
            <a:ext cx="4328086" cy="94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B414C2E-AF78-4B1B-B762-0577091F8503}"/>
              </a:ext>
            </a:extLst>
          </p:cNvPr>
          <p:cNvSpPr/>
          <p:nvPr/>
        </p:nvSpPr>
        <p:spPr>
          <a:xfrm>
            <a:off x="4644008" y="5219399"/>
            <a:ext cx="4328086" cy="94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2C39935-683E-49A3-9130-E0138F57B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Rectangle: Rounded Corners 1">
            <a:extLst>
              <a:ext uri="{FF2B5EF4-FFF2-40B4-BE49-F238E27FC236}">
                <a16:creationId xmlns:a16="http://schemas.microsoft.com/office/drawing/2014/main" id="{33366DC3-92F2-4C62-BBEE-65E14D0EDC94}"/>
              </a:ext>
            </a:extLst>
          </p:cNvPr>
          <p:cNvSpPr/>
          <p:nvPr/>
        </p:nvSpPr>
        <p:spPr>
          <a:xfrm>
            <a:off x="6588224" y="4797152"/>
            <a:ext cx="2555776" cy="8738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7DA8812-32D2-4756-A41E-0A1003E9D6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429" y="4718636"/>
            <a:ext cx="1057876" cy="1446668"/>
          </a:xfrm>
          <a:prstGeom prst="rect">
            <a:avLst/>
          </a:prstGeom>
        </p:spPr>
      </p:pic>
      <p:pic>
        <p:nvPicPr>
          <p:cNvPr id="54274" name="Picture 2" descr="Image result for bppt logo">
            <a:extLst>
              <a:ext uri="{FF2B5EF4-FFF2-40B4-BE49-F238E27FC236}">
                <a16:creationId xmlns:a16="http://schemas.microsoft.com/office/drawing/2014/main" id="{D785D1A7-9881-454A-B014-429F5B7DCD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43808" y="5629423"/>
            <a:ext cx="1022518" cy="6078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2350949-96BA-400D-8562-2B605EE97502}"/>
              </a:ext>
            </a:extLst>
          </p:cNvPr>
          <p:cNvPicPr>
            <a:picLocks noChangeAspect="1"/>
          </p:cNvPicPr>
          <p:nvPr/>
        </p:nvPicPr>
        <p:blipFill>
          <a:blip r:embed="rId6"/>
          <a:stretch>
            <a:fillRect/>
          </a:stretch>
        </p:blipFill>
        <p:spPr>
          <a:xfrm>
            <a:off x="4283968" y="5645780"/>
            <a:ext cx="672091" cy="735548"/>
          </a:xfrm>
          <a:prstGeom prst="rect">
            <a:avLst/>
          </a:prstGeom>
        </p:spPr>
      </p:pic>
      <p:pic>
        <p:nvPicPr>
          <p:cNvPr id="7" name="Picture 6">
            <a:extLst>
              <a:ext uri="{FF2B5EF4-FFF2-40B4-BE49-F238E27FC236}">
                <a16:creationId xmlns:a16="http://schemas.microsoft.com/office/drawing/2014/main" id="{A270FA2C-D8CE-45E8-8FEF-6C8000B1828D}"/>
              </a:ext>
            </a:extLst>
          </p:cNvPr>
          <p:cNvPicPr>
            <a:picLocks noChangeAspect="1"/>
          </p:cNvPicPr>
          <p:nvPr/>
        </p:nvPicPr>
        <p:blipFill>
          <a:blip r:embed="rId7"/>
          <a:stretch>
            <a:fillRect/>
          </a:stretch>
        </p:blipFill>
        <p:spPr>
          <a:xfrm>
            <a:off x="5615049" y="5564518"/>
            <a:ext cx="613135" cy="749052"/>
          </a:xfrm>
          <a:prstGeom prst="rect">
            <a:avLst/>
          </a:prstGeom>
        </p:spPr>
      </p:pic>
      <p:pic>
        <p:nvPicPr>
          <p:cNvPr id="8" name="Picture 7">
            <a:extLst>
              <a:ext uri="{FF2B5EF4-FFF2-40B4-BE49-F238E27FC236}">
                <a16:creationId xmlns:a16="http://schemas.microsoft.com/office/drawing/2014/main" id="{98F2BEE7-A33E-45AE-BB3A-948E06F99CA1}"/>
              </a:ext>
            </a:extLst>
          </p:cNvPr>
          <p:cNvPicPr>
            <a:picLocks noChangeAspect="1"/>
          </p:cNvPicPr>
          <p:nvPr/>
        </p:nvPicPr>
        <p:blipFill rotWithShape="1">
          <a:blip r:embed="rId8"/>
          <a:srcRect l="19760" r="19761"/>
          <a:stretch/>
        </p:blipFill>
        <p:spPr>
          <a:xfrm>
            <a:off x="1429695" y="5468855"/>
            <a:ext cx="1054073" cy="976007"/>
          </a:xfrm>
          <a:prstGeom prst="rect">
            <a:avLst/>
          </a:prstGeom>
        </p:spPr>
      </p:pic>
      <p:pic>
        <p:nvPicPr>
          <p:cNvPr id="9" name="Picture 8">
            <a:extLst>
              <a:ext uri="{FF2B5EF4-FFF2-40B4-BE49-F238E27FC236}">
                <a16:creationId xmlns:a16="http://schemas.microsoft.com/office/drawing/2014/main" id="{5684B367-E6AB-46D7-B82E-146B21F21ABA}"/>
              </a:ext>
            </a:extLst>
          </p:cNvPr>
          <p:cNvPicPr>
            <a:picLocks noChangeAspect="1"/>
          </p:cNvPicPr>
          <p:nvPr/>
        </p:nvPicPr>
        <p:blipFill>
          <a:blip r:embed="rId9"/>
          <a:stretch>
            <a:fillRect/>
          </a:stretch>
        </p:blipFill>
        <p:spPr>
          <a:xfrm>
            <a:off x="8169718" y="5445224"/>
            <a:ext cx="963504" cy="963504"/>
          </a:xfrm>
          <a:prstGeom prst="rect">
            <a:avLst/>
          </a:prstGeom>
        </p:spPr>
      </p:pic>
      <p:pic>
        <p:nvPicPr>
          <p:cNvPr id="6" name="Picture 5">
            <a:extLst>
              <a:ext uri="{FF2B5EF4-FFF2-40B4-BE49-F238E27FC236}">
                <a16:creationId xmlns:a16="http://schemas.microsoft.com/office/drawing/2014/main" id="{155A1692-CED4-488C-92A9-D9D29E14016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18126" y="4304715"/>
            <a:ext cx="963504" cy="1269146"/>
          </a:xfrm>
          <a:prstGeom prst="rect">
            <a:avLst/>
          </a:prstGeom>
        </p:spPr>
      </p:pic>
    </p:spTree>
    <p:extLst>
      <p:ext uri="{BB962C8B-B14F-4D97-AF65-F5344CB8AC3E}">
        <p14:creationId xmlns:p14="http://schemas.microsoft.com/office/powerpoint/2010/main" val="2283993179"/>
      </p:ext>
    </p:extLst>
  </p:cSld>
  <p:clrMapOvr>
    <a:masterClrMapping/>
  </p:clrMapOvr>
  <p:transition spd="slow">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D2E8E-D90C-41E4-8DCF-FE99313B4830}"/>
              </a:ext>
            </a:extLst>
          </p:cNvPr>
          <p:cNvSpPr txBox="1"/>
          <p:nvPr/>
        </p:nvSpPr>
        <p:spPr>
          <a:xfrm>
            <a:off x="-83852" y="-147593"/>
            <a:ext cx="9108504" cy="1107996"/>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66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Penutup</a:t>
            </a:r>
            <a:endPar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5" name="AutoShape 2" descr="Image result for society  &quot;artificial intelligence&quot;">
            <a:extLst>
              <a:ext uri="{FF2B5EF4-FFF2-40B4-BE49-F238E27FC236}">
                <a16:creationId xmlns:a16="http://schemas.microsoft.com/office/drawing/2014/main" id="{54C79561-CD64-4156-9480-E90AB5FE44D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3" name="Content Placeholder 2">
            <a:extLst>
              <a:ext uri="{FF2B5EF4-FFF2-40B4-BE49-F238E27FC236}">
                <a16:creationId xmlns:a16="http://schemas.microsoft.com/office/drawing/2014/main" id="{7D193EB9-B7BE-412A-A5AA-57BFF5B8D4D6}"/>
              </a:ext>
            </a:extLst>
          </p:cNvPr>
          <p:cNvSpPr>
            <a:spLocks noGrp="1"/>
          </p:cNvSpPr>
          <p:nvPr>
            <p:ph idx="1"/>
          </p:nvPr>
        </p:nvSpPr>
        <p:spPr>
          <a:xfrm>
            <a:off x="0" y="1124744"/>
            <a:ext cx="9108504" cy="5616623"/>
          </a:xfrm>
        </p:spPr>
        <p:txBody>
          <a:bodyPr>
            <a:normAutofit lnSpcReduction="10000"/>
          </a:bodyPr>
          <a:lstStyle/>
          <a:p>
            <a:r>
              <a:rPr lang="en-US" sz="3600" dirty="0"/>
              <a:t> Trend </a:t>
            </a:r>
            <a:r>
              <a:rPr lang="en-US" sz="3600" dirty="0" err="1"/>
              <a:t>jangka</a:t>
            </a:r>
            <a:r>
              <a:rPr lang="en-US" sz="3600" dirty="0"/>
              <a:t> </a:t>
            </a:r>
            <a:r>
              <a:rPr lang="en-US" sz="3600" b="1" dirty="0" err="1"/>
              <a:t>Pendek</a:t>
            </a:r>
            <a:r>
              <a:rPr lang="en-US" sz="3600" b="1" dirty="0"/>
              <a:t> dan Panjang</a:t>
            </a:r>
          </a:p>
          <a:p>
            <a:r>
              <a:rPr lang="en-US" sz="3600" dirty="0"/>
              <a:t> </a:t>
            </a:r>
            <a:r>
              <a:rPr lang="en-US" sz="3600" dirty="0" err="1"/>
              <a:t>Pengaruh</a:t>
            </a:r>
            <a:r>
              <a:rPr lang="en-US" sz="3600" dirty="0"/>
              <a:t> </a:t>
            </a:r>
            <a:r>
              <a:rPr lang="en-US" sz="3600" dirty="0" err="1"/>
              <a:t>beberapa</a:t>
            </a:r>
            <a:r>
              <a:rPr lang="en-US" sz="3600" dirty="0"/>
              <a:t> </a:t>
            </a:r>
            <a:r>
              <a:rPr lang="en-US" sz="3600" dirty="0" err="1"/>
              <a:t>faktor</a:t>
            </a:r>
            <a:r>
              <a:rPr lang="en-US" sz="3600" dirty="0"/>
              <a:t> </a:t>
            </a:r>
            <a:r>
              <a:rPr lang="en-US" sz="3600" b="1" dirty="0" err="1"/>
              <a:t>selain</a:t>
            </a:r>
            <a:r>
              <a:rPr lang="en-US" sz="3600" b="1" dirty="0"/>
              <a:t> </a:t>
            </a:r>
            <a:r>
              <a:rPr lang="en-US" sz="3600" b="1" dirty="0" err="1"/>
              <a:t>keilmuan</a:t>
            </a:r>
            <a:r>
              <a:rPr lang="en-US" sz="3600" dirty="0"/>
              <a:t> (</a:t>
            </a:r>
            <a:r>
              <a:rPr lang="en-US" sz="3600" dirty="0" err="1"/>
              <a:t>metode</a:t>
            </a:r>
            <a:r>
              <a:rPr lang="en-US" sz="3600" dirty="0"/>
              <a:t>): </a:t>
            </a:r>
            <a:r>
              <a:rPr lang="en-US" sz="3600" dirty="0" err="1"/>
              <a:t>Kebutuhan</a:t>
            </a:r>
            <a:r>
              <a:rPr lang="en-US" sz="3600" dirty="0"/>
              <a:t>, </a:t>
            </a:r>
            <a:r>
              <a:rPr lang="en-US" sz="3600" dirty="0" err="1"/>
              <a:t>teknologi</a:t>
            </a:r>
            <a:r>
              <a:rPr lang="en-US" sz="3600" dirty="0"/>
              <a:t>, </a:t>
            </a:r>
            <a:r>
              <a:rPr lang="en-US" sz="3600" dirty="0" err="1"/>
              <a:t>lingkungan</a:t>
            </a:r>
            <a:r>
              <a:rPr lang="en-US" sz="3600" dirty="0"/>
              <a:t>, </a:t>
            </a:r>
            <a:r>
              <a:rPr lang="en-US" sz="3600" dirty="0" err="1"/>
              <a:t>bisnis</a:t>
            </a:r>
            <a:r>
              <a:rPr lang="en-US" sz="3600" dirty="0"/>
              <a:t>, </a:t>
            </a:r>
            <a:r>
              <a:rPr lang="en-US" sz="3600" dirty="0" err="1"/>
              <a:t>hukum</a:t>
            </a:r>
            <a:r>
              <a:rPr lang="en-US" sz="3600" dirty="0"/>
              <a:t>, ethics, </a:t>
            </a:r>
            <a:r>
              <a:rPr lang="en-US" sz="3600" dirty="0" err="1"/>
              <a:t>dsb</a:t>
            </a:r>
            <a:r>
              <a:rPr lang="en-US" sz="3600" dirty="0"/>
              <a:t>.</a:t>
            </a:r>
          </a:p>
          <a:p>
            <a:r>
              <a:rPr lang="en-US" sz="3600" dirty="0"/>
              <a:t> </a:t>
            </a:r>
            <a:r>
              <a:rPr lang="en-US" sz="3600" b="1" dirty="0" err="1"/>
              <a:t>Fokus</a:t>
            </a:r>
            <a:r>
              <a:rPr lang="en-US" sz="3600" b="1" dirty="0"/>
              <a:t> </a:t>
            </a:r>
            <a:r>
              <a:rPr lang="en-US" sz="3600" b="1" dirty="0" err="1"/>
              <a:t>riset</a:t>
            </a:r>
            <a:r>
              <a:rPr lang="en-US" sz="3600" b="1" dirty="0"/>
              <a:t> </a:t>
            </a:r>
            <a:r>
              <a:rPr lang="en-US" sz="3600" b="1" dirty="0" err="1"/>
              <a:t>baru</a:t>
            </a:r>
            <a:r>
              <a:rPr lang="en-US" sz="3600" dirty="0"/>
              <a:t> (</a:t>
            </a:r>
            <a:r>
              <a:rPr lang="en-US" sz="3600" dirty="0" err="1"/>
              <a:t>misal</a:t>
            </a:r>
            <a:r>
              <a:rPr lang="en-US" sz="3600" dirty="0"/>
              <a:t> scalability, wattage, cost, </a:t>
            </a:r>
            <a:r>
              <a:rPr lang="en-US" sz="3600" dirty="0" err="1"/>
              <a:t>etc</a:t>
            </a:r>
            <a:r>
              <a:rPr lang="en-US" sz="3600" dirty="0"/>
              <a:t>)</a:t>
            </a:r>
          </a:p>
          <a:p>
            <a:r>
              <a:rPr lang="en-US" sz="3600" dirty="0"/>
              <a:t> </a:t>
            </a:r>
            <a:r>
              <a:rPr lang="en-US" sz="3600" dirty="0" err="1"/>
              <a:t>Peran</a:t>
            </a:r>
            <a:r>
              <a:rPr lang="en-US" sz="3600" dirty="0"/>
              <a:t> </a:t>
            </a:r>
            <a:r>
              <a:rPr lang="en-US" sz="3600" dirty="0" err="1"/>
              <a:t>penting</a:t>
            </a:r>
            <a:r>
              <a:rPr lang="en-US" sz="3600" dirty="0"/>
              <a:t> </a:t>
            </a:r>
            <a:r>
              <a:rPr lang="en-US" sz="3600" dirty="0" err="1"/>
              <a:t>ilmuwan</a:t>
            </a:r>
            <a:r>
              <a:rPr lang="en-US" sz="3600" dirty="0"/>
              <a:t> = </a:t>
            </a:r>
            <a:r>
              <a:rPr lang="en-US" sz="3600" dirty="0" err="1"/>
              <a:t>perlunya</a:t>
            </a:r>
            <a:r>
              <a:rPr lang="en-US" sz="3600" dirty="0"/>
              <a:t> symbiosis </a:t>
            </a:r>
            <a:r>
              <a:rPr lang="en-US" sz="3600" b="1" dirty="0"/>
              <a:t>industry-</a:t>
            </a:r>
            <a:r>
              <a:rPr lang="en-US" sz="3600" b="1" dirty="0" err="1"/>
              <a:t>akademik</a:t>
            </a:r>
            <a:r>
              <a:rPr lang="en-US" sz="3600" dirty="0"/>
              <a:t> </a:t>
            </a:r>
            <a:r>
              <a:rPr lang="en-US" sz="3600" dirty="0" err="1"/>
              <a:t>dipererat</a:t>
            </a:r>
            <a:r>
              <a:rPr lang="en-US" sz="3600" dirty="0"/>
              <a:t>.</a:t>
            </a:r>
          </a:p>
          <a:p>
            <a:r>
              <a:rPr lang="en-US" sz="3600" b="1" dirty="0" err="1"/>
              <a:t>Peran</a:t>
            </a:r>
            <a:r>
              <a:rPr lang="en-US" sz="3600" b="1" dirty="0"/>
              <a:t> </a:t>
            </a:r>
            <a:r>
              <a:rPr lang="en-US" sz="3600" b="1" dirty="0" err="1"/>
              <a:t>sistem</a:t>
            </a:r>
            <a:r>
              <a:rPr lang="en-US" sz="3600" b="1" dirty="0"/>
              <a:t> </a:t>
            </a:r>
            <a:r>
              <a:rPr lang="en-US" sz="3600" b="1" dirty="0" err="1"/>
              <a:t>informasi</a:t>
            </a:r>
            <a:r>
              <a:rPr lang="en-US" sz="3600" dirty="0"/>
              <a:t> </a:t>
            </a:r>
            <a:r>
              <a:rPr lang="en-US" sz="3600" dirty="0" err="1"/>
              <a:t>dalam</a:t>
            </a:r>
            <a:r>
              <a:rPr lang="en-US" sz="3600" dirty="0"/>
              <a:t> DS &amp; BD: </a:t>
            </a:r>
            <a:r>
              <a:rPr lang="en-US" sz="3600" dirty="0" err="1"/>
              <a:t>efisiensi</a:t>
            </a:r>
            <a:r>
              <a:rPr lang="en-US" sz="3600" dirty="0"/>
              <a:t> cost &amp; </a:t>
            </a:r>
            <a:r>
              <a:rPr lang="en-US" sz="3600" dirty="0" err="1"/>
              <a:t>komputasi</a:t>
            </a:r>
            <a:r>
              <a:rPr lang="en-US" sz="3600" dirty="0"/>
              <a:t>, </a:t>
            </a:r>
            <a:r>
              <a:rPr lang="en-US" sz="3600" dirty="0" err="1"/>
              <a:t>teori</a:t>
            </a:r>
            <a:r>
              <a:rPr lang="en-US" sz="3600" dirty="0"/>
              <a:t> yang </a:t>
            </a:r>
            <a:r>
              <a:rPr lang="en-US" sz="3600" dirty="0" err="1"/>
              <a:t>lebih</a:t>
            </a:r>
            <a:r>
              <a:rPr lang="en-US" sz="3600" dirty="0"/>
              <a:t> </a:t>
            </a:r>
            <a:r>
              <a:rPr lang="en-US" sz="3600" dirty="0" err="1"/>
              <a:t>mendalam</a:t>
            </a:r>
            <a:r>
              <a:rPr lang="en-US" sz="3600" dirty="0"/>
              <a:t>.</a:t>
            </a:r>
            <a:endParaRPr lang="id-ID" sz="3600" dirty="0"/>
          </a:p>
        </p:txBody>
      </p:sp>
    </p:spTree>
    <p:extLst>
      <p:ext uri="{BB962C8B-B14F-4D97-AF65-F5344CB8AC3E}">
        <p14:creationId xmlns:p14="http://schemas.microsoft.com/office/powerpoint/2010/main" val="95646265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523514" y="6421461"/>
            <a:ext cx="53954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876B7632-FD52-4BE2-A8C8-D079E7090294}" type="slidenum">
              <a:rPr kumimoji="0" lang="en-AU" sz="1800" b="0" i="0" u="none" strike="noStrike" kern="1200" cap="none" spc="0" normalizeH="0" baseline="0" noProof="0" smtClean="0">
                <a:ln>
                  <a:noFill/>
                </a:ln>
                <a:solidFill>
                  <a:srgbClr val="000000"/>
                </a:solidFill>
                <a:effectLst/>
                <a:uLnTx/>
                <a:uFillTx/>
                <a:latin typeface="Arial" charset="0"/>
                <a:ea typeface="굴림"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AU" sz="1800" b="0" i="0" u="none" strike="noStrike" kern="1200" cap="none" spc="0" normalizeH="0" baseline="0" noProof="0" dirty="0">
              <a:ln>
                <a:noFill/>
              </a:ln>
              <a:solidFill>
                <a:srgbClr val="000000"/>
              </a:solidFill>
              <a:effectLst/>
              <a:uLnTx/>
              <a:uFillTx/>
              <a:latin typeface="Arial" charset="0"/>
              <a:ea typeface="굴림" pitchFamily="50" charset="-127"/>
              <a:cs typeface="+mn-cs"/>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480" y="1088470"/>
            <a:ext cx="4579464" cy="3876675"/>
          </a:xfrm>
        </p:spPr>
      </p:pic>
      <p:sp>
        <p:nvSpPr>
          <p:cNvPr id="7" name="Rectangle 6"/>
          <p:cNvSpPr/>
          <p:nvPr/>
        </p:nvSpPr>
        <p:spPr>
          <a:xfrm>
            <a:off x="4572000" y="951005"/>
            <a:ext cx="4572000" cy="341632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1" i="0" u="none" strike="noStrike" kern="1200" cap="none" spc="0" normalizeH="0" baseline="0" noProof="0" dirty="0">
                <a:ln>
                  <a:noFill/>
                </a:ln>
                <a:solidFill>
                  <a:srgbClr val="FF0000"/>
                </a:solidFill>
                <a:effectLst/>
                <a:uLnTx/>
                <a:uFillTx/>
                <a:latin typeface="Arial" charset="0"/>
                <a:ea typeface="굴림" pitchFamily="50" charset="-127"/>
                <a:cs typeface="+mn-cs"/>
              </a:rPr>
              <a:t>HACE Theorem: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a:t>
            </a:r>
            <a:r>
              <a:rPr kumimoji="0" lang="en-AU" sz="2400" b="0" i="1" u="none" strike="noStrike" kern="1200" cap="none" spc="0" normalizeH="0" baseline="0" noProof="0" dirty="0">
                <a:ln>
                  <a:noFill/>
                </a:ln>
                <a:solidFill>
                  <a:srgbClr val="000000"/>
                </a:solidFill>
                <a:effectLst/>
                <a:uLnTx/>
                <a:uFillTx/>
                <a:latin typeface="Arial" charset="0"/>
                <a:ea typeface="굴림" pitchFamily="50" charset="-127"/>
                <a:cs typeface="+mn-cs"/>
              </a:rPr>
              <a:t>Big Data starts with large-volume, heterogeneous, autonomous sources with </a:t>
            </a:r>
            <a:r>
              <a:rPr kumimoji="0" lang="en-AU" sz="2400" b="0" i="1" u="sng" strike="noStrike" kern="1200" cap="none" spc="0" normalizeH="0" baseline="0" noProof="0" dirty="0">
                <a:ln>
                  <a:noFill/>
                </a:ln>
                <a:solidFill>
                  <a:srgbClr val="0000FF"/>
                </a:solidFill>
                <a:effectLst/>
                <a:uLnTx/>
                <a:uFillTx/>
                <a:latin typeface="Arial" charset="0"/>
                <a:ea typeface="굴림" pitchFamily="50" charset="-127"/>
                <a:cs typeface="+mn-cs"/>
              </a:rPr>
              <a:t>distributed</a:t>
            </a:r>
            <a:r>
              <a:rPr kumimoji="0" lang="en-AU" sz="2400" b="0" i="1" u="none" strike="noStrike" kern="1200" cap="none" spc="0" normalizeH="0" baseline="0" noProof="0" dirty="0">
                <a:ln>
                  <a:noFill/>
                </a:ln>
                <a:solidFill>
                  <a:srgbClr val="0000FF"/>
                </a:solidFill>
                <a:effectLst/>
                <a:uLnTx/>
                <a:uFillTx/>
                <a:latin typeface="Arial" charset="0"/>
                <a:ea typeface="굴림" pitchFamily="50" charset="-127"/>
                <a:cs typeface="+mn-cs"/>
              </a:rPr>
              <a:t> </a:t>
            </a:r>
            <a:r>
              <a:rPr kumimoji="0" lang="en-AU" sz="2400" b="0" i="1" u="none" strike="noStrike" kern="1200" cap="none" spc="0" normalizeH="0" baseline="0" noProof="0" dirty="0">
                <a:ln>
                  <a:noFill/>
                </a:ln>
                <a:solidFill>
                  <a:srgbClr val="000000"/>
                </a:solidFill>
                <a:effectLst/>
                <a:uLnTx/>
                <a:uFillTx/>
                <a:latin typeface="Arial" charset="0"/>
                <a:ea typeface="굴림" pitchFamily="50" charset="-127"/>
                <a:cs typeface="+mn-cs"/>
              </a:rPr>
              <a:t>and </a:t>
            </a:r>
            <a:r>
              <a:rPr kumimoji="0" lang="en-AU" sz="2400" b="0" i="1" u="sng" strike="noStrike" kern="1200" cap="none" spc="0" normalizeH="0" baseline="0" noProof="0" dirty="0">
                <a:ln>
                  <a:noFill/>
                </a:ln>
                <a:solidFill>
                  <a:srgbClr val="0000FF"/>
                </a:solidFill>
                <a:effectLst/>
                <a:uLnTx/>
                <a:uFillTx/>
                <a:latin typeface="Arial" charset="0"/>
                <a:ea typeface="굴림" pitchFamily="50" charset="-127"/>
                <a:cs typeface="+mn-cs"/>
              </a:rPr>
              <a:t>decentralized</a:t>
            </a:r>
            <a:r>
              <a:rPr kumimoji="0" lang="en-AU" sz="2400" b="0" i="1" u="none" strike="noStrike" kern="1200" cap="none" spc="0" normalizeH="0" baseline="0" noProof="0" dirty="0">
                <a:ln>
                  <a:noFill/>
                </a:ln>
                <a:solidFill>
                  <a:srgbClr val="000000"/>
                </a:solidFill>
                <a:effectLst/>
                <a:uLnTx/>
                <a:uFillTx/>
                <a:latin typeface="Arial" charset="0"/>
                <a:ea typeface="굴림" pitchFamily="50" charset="-127"/>
                <a:cs typeface="+mn-cs"/>
              </a:rPr>
              <a:t> control, and seeks to explore complex and evolving relationships among data</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a:t>
            </a:r>
            <a:r>
              <a:rPr kumimoji="0" lang="en-AU" sz="2400" b="0" i="0" u="none" strike="noStrike" kern="1200" cap="none" spc="0" normalizeH="0" baseline="0" noProof="0" dirty="0" err="1">
                <a:ln>
                  <a:noFill/>
                </a:ln>
                <a:solidFill>
                  <a:srgbClr val="000000"/>
                </a:solidFill>
                <a:effectLst/>
                <a:uLnTx/>
                <a:uFillTx/>
                <a:latin typeface="Arial" charset="0"/>
                <a:ea typeface="굴림" pitchFamily="50" charset="-127"/>
                <a:cs typeface="+mn-cs"/>
                <a:hlinkClick r:id="rId3" action="ppaction://hlinkfile" tooltip="Xindong, 2014 #810"/>
              </a:rPr>
              <a:t>Xindong</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hlinkClick r:id="rId3" action="ppaction://hlinkfile" tooltip="Xindong, 2014 #810"/>
              </a:rPr>
              <a:t> et al. 2014</a:t>
            </a:r>
            <a:r>
              <a:rPr kumimoji="0" lang="en-AU" sz="2400" b="0" i="0" u="none" strike="noStrike" kern="1200" cap="none" spc="0" normalizeH="0" baseline="0" noProof="0" dirty="0">
                <a:ln>
                  <a:noFill/>
                </a:ln>
                <a:solidFill>
                  <a:srgbClr val="000000"/>
                </a:solidFill>
                <a:effectLst/>
                <a:uLnTx/>
                <a:uFillTx/>
                <a:latin typeface="Arial" charset="0"/>
                <a:ea typeface="굴림" pitchFamily="50" charset="-127"/>
                <a:cs typeface="+mn-cs"/>
              </a:rPr>
              <a:t>). </a:t>
            </a:r>
            <a:endParaRPr kumimoji="0" lang="en-US" sz="2400" b="0" i="0" u="none" strike="noStrike" kern="1200" cap="none" spc="0" normalizeH="0" baseline="0" noProof="0" dirty="0">
              <a:ln>
                <a:noFill/>
              </a:ln>
              <a:solidFill>
                <a:srgbClr val="000000"/>
              </a:solidFill>
              <a:effectLst/>
              <a:uLnTx/>
              <a:uFillTx/>
              <a:latin typeface="Arial" charset="0"/>
              <a:ea typeface="굴림" pitchFamily="50" charset="-127"/>
              <a:cs typeface="+mn-cs"/>
            </a:endParaRPr>
          </a:p>
        </p:txBody>
      </p:sp>
      <p:sp>
        <p:nvSpPr>
          <p:cNvPr id="8" name="TextBox 7"/>
          <p:cNvSpPr txBox="1"/>
          <p:nvPr/>
        </p:nvSpPr>
        <p:spPr>
          <a:xfrm>
            <a:off x="245659" y="5071181"/>
            <a:ext cx="1898277"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Scalable</a:t>
            </a:r>
          </a:p>
        </p:txBody>
      </p:sp>
      <p:sp>
        <p:nvSpPr>
          <p:cNvPr id="9" name="TextBox 8"/>
          <p:cNvSpPr txBox="1"/>
          <p:nvPr/>
        </p:nvSpPr>
        <p:spPr>
          <a:xfrm>
            <a:off x="2379462" y="5087104"/>
            <a:ext cx="3005951"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Cost Effective</a:t>
            </a:r>
          </a:p>
        </p:txBody>
      </p:sp>
      <p:sp>
        <p:nvSpPr>
          <p:cNvPr id="10" name="TextBox 9"/>
          <p:cNvSpPr txBox="1"/>
          <p:nvPr/>
        </p:nvSpPr>
        <p:spPr>
          <a:xfrm>
            <a:off x="809969" y="5648091"/>
            <a:ext cx="1688283"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Privacy</a:t>
            </a:r>
          </a:p>
        </p:txBody>
      </p:sp>
      <p:sp>
        <p:nvSpPr>
          <p:cNvPr id="11" name="TextBox 10"/>
          <p:cNvSpPr txBox="1"/>
          <p:nvPr/>
        </p:nvSpPr>
        <p:spPr>
          <a:xfrm>
            <a:off x="2673723" y="5648091"/>
            <a:ext cx="1853392"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Security</a:t>
            </a:r>
          </a:p>
        </p:txBody>
      </p:sp>
      <p:sp>
        <p:nvSpPr>
          <p:cNvPr id="12" name="TextBox 11"/>
          <p:cNvSpPr txBox="1"/>
          <p:nvPr/>
        </p:nvSpPr>
        <p:spPr>
          <a:xfrm>
            <a:off x="5554639" y="5087104"/>
            <a:ext cx="3276859" cy="1569660"/>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Robust/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Fault Tolerance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endParaRPr>
          </a:p>
        </p:txBody>
      </p:sp>
      <p:sp>
        <p:nvSpPr>
          <p:cNvPr id="13" name="TextBox 12">
            <a:extLst>
              <a:ext uri="{FF2B5EF4-FFF2-40B4-BE49-F238E27FC236}">
                <a16:creationId xmlns:a16="http://schemas.microsoft.com/office/drawing/2014/main" id="{695D34AD-CAA0-4F34-84E5-02AB7F452D8D}"/>
              </a:ext>
            </a:extLst>
          </p:cNvPr>
          <p:cNvSpPr txBox="1"/>
          <p:nvPr/>
        </p:nvSpPr>
        <p:spPr>
          <a:xfrm>
            <a:off x="35496" y="-27384"/>
            <a:ext cx="9108504" cy="646331"/>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Big Data: Distributed Data &amp; Computing</a:t>
            </a:r>
            <a:endParaRPr kumimoji="0" lang="en-US" sz="28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10405686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06B5D15-3FE9-40C1-8860-367D36576A28}"/>
              </a:ext>
            </a:extLst>
          </p:cNvPr>
          <p:cNvSpPr>
            <a:spLocks noChangeArrowheads="1"/>
          </p:cNvSpPr>
          <p:nvPr/>
        </p:nvSpPr>
        <p:spPr bwMode="auto">
          <a:xfrm>
            <a:off x="0" y="6112946"/>
            <a:ext cx="9144000" cy="844446"/>
          </a:xfrm>
          <a:prstGeom prst="rect">
            <a:avLst/>
          </a:prstGeom>
          <a:noFill/>
          <a:ln w="9525">
            <a:noFill/>
            <a:miter lim="800000"/>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굴림" pitchFamily="50" charset="-127"/>
                <a:cs typeface="+mn-cs"/>
              </a:rPr>
              <a:t>Taufik Sutanto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굴림" pitchFamily="50" charset="-127"/>
                <a:cs typeface="+mn-cs"/>
              </a:rPr>
              <a:t>https://tau-data.id</a:t>
            </a:r>
          </a:p>
        </p:txBody>
      </p:sp>
      <p:sp>
        <p:nvSpPr>
          <p:cNvPr id="12" name="TextBox 11">
            <a:extLst>
              <a:ext uri="{FF2B5EF4-FFF2-40B4-BE49-F238E27FC236}">
                <a16:creationId xmlns:a16="http://schemas.microsoft.com/office/drawing/2014/main" id="{0C8DFA16-51A6-4696-91E5-AC181EBC1F9F}"/>
              </a:ext>
            </a:extLst>
          </p:cNvPr>
          <p:cNvSpPr txBox="1"/>
          <p:nvPr/>
        </p:nvSpPr>
        <p:spPr>
          <a:xfrm>
            <a:off x="6350" y="2492896"/>
            <a:ext cx="9137650" cy="1569660"/>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End of Module 03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Terima</a:t>
            </a:r>
            <a:r>
              <a:rPr kumimoji="0" lang="en-US"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Kasih</a:t>
            </a:r>
          </a:p>
        </p:txBody>
      </p:sp>
      <p:sp>
        <p:nvSpPr>
          <p:cNvPr id="7" name="TextBox 6">
            <a:extLst>
              <a:ext uri="{FF2B5EF4-FFF2-40B4-BE49-F238E27FC236}">
                <a16:creationId xmlns:a16="http://schemas.microsoft.com/office/drawing/2014/main" id="{0E5228B9-D20F-4185-A1B6-E7441F59A3F6}"/>
              </a:ext>
            </a:extLst>
          </p:cNvPr>
          <p:cNvSpPr txBox="1"/>
          <p:nvPr/>
        </p:nvSpPr>
        <p:spPr>
          <a:xfrm>
            <a:off x="1416251" y="407566"/>
            <a:ext cx="6310415" cy="120032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200" b="1" i="0" u="none" strike="noStrike" kern="1200" cap="none" spc="0" normalizeH="0" baseline="0" noProof="0" dirty="0" err="1">
                <a:ln>
                  <a:noFill/>
                </a:ln>
                <a:solidFill>
                  <a:srgbClr val="006600"/>
                </a:solidFill>
                <a:effectLst/>
                <a:uLnTx/>
                <a:uFillTx/>
                <a:latin typeface="Arial" charset="0"/>
                <a:ea typeface="굴림" pitchFamily="50" charset="-127"/>
                <a:cs typeface="+mn-cs"/>
              </a:rPr>
              <a:t>Universitas</a:t>
            </a:r>
            <a:r>
              <a:rPr kumimoji="0" lang="en-AU" sz="3200" b="1" i="0" u="none" strike="noStrike" kern="1200" cap="none" spc="0" normalizeH="0" baseline="0" noProof="0" dirty="0">
                <a:ln>
                  <a:noFill/>
                </a:ln>
                <a:solidFill>
                  <a:srgbClr val="006600"/>
                </a:solidFill>
                <a:effectLst/>
                <a:uLnTx/>
                <a:uFillTx/>
                <a:latin typeface="Arial" charset="0"/>
                <a:ea typeface="굴림" pitchFamily="50" charset="-127"/>
                <a:cs typeface="+mn-cs"/>
              </a:rPr>
              <a:t> Muslim Indonesia</a:t>
            </a:r>
            <a:endParaRPr kumimoji="0" lang="en-AU" sz="1600" b="1" i="0" u="none" strike="noStrike" kern="1200" cap="none" spc="0" normalizeH="0" baseline="0" noProof="0" dirty="0">
              <a:ln>
                <a:noFill/>
              </a:ln>
              <a:solidFill>
                <a:srgbClr val="006600"/>
              </a:solidFill>
              <a:effectLst/>
              <a:uLnTx/>
              <a:uFillTx/>
              <a:latin typeface="Arial" charset="0"/>
              <a:ea typeface="굴림" pitchFamily="50" charset="-127"/>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000" b="1" i="0" u="none" strike="noStrike" kern="1200" cap="none" spc="0" normalizeH="0" baseline="0" noProof="0" dirty="0" err="1">
                <a:ln>
                  <a:noFill/>
                </a:ln>
                <a:solidFill>
                  <a:srgbClr val="060BC6"/>
                </a:solidFill>
                <a:effectLst/>
                <a:uLnTx/>
                <a:uFillTx/>
                <a:latin typeface="Arial" charset="0"/>
                <a:ea typeface="굴림" pitchFamily="50" charset="-127"/>
                <a:cs typeface="+mn-cs"/>
              </a:rPr>
              <a:t>Fakultas</a:t>
            </a:r>
            <a:r>
              <a:rPr kumimoji="0" lang="en-AU" sz="2000" b="1" i="0" u="none" strike="noStrike" kern="1200" cap="none" spc="0" normalizeH="0" baseline="0" noProof="0" dirty="0">
                <a:ln>
                  <a:noFill/>
                </a:ln>
                <a:solidFill>
                  <a:srgbClr val="060BC6"/>
                </a:solidFill>
                <a:effectLst/>
                <a:uLnTx/>
                <a:uFillTx/>
                <a:latin typeface="Arial" charset="0"/>
                <a:ea typeface="굴림" pitchFamily="50" charset="-127"/>
                <a:cs typeface="+mn-cs"/>
              </a:rPr>
              <a:t> </a:t>
            </a:r>
            <a:r>
              <a:rPr kumimoji="0" lang="en-AU" sz="2000" b="1" i="0" u="none" strike="noStrike" kern="1200" cap="none" spc="0" normalizeH="0" baseline="0" noProof="0" dirty="0" err="1">
                <a:ln>
                  <a:noFill/>
                </a:ln>
                <a:solidFill>
                  <a:srgbClr val="060BC6"/>
                </a:solidFill>
                <a:effectLst/>
                <a:uLnTx/>
                <a:uFillTx/>
                <a:latin typeface="Arial" charset="0"/>
                <a:ea typeface="굴림" pitchFamily="50" charset="-127"/>
                <a:cs typeface="+mn-cs"/>
              </a:rPr>
              <a:t>Ilmu</a:t>
            </a:r>
            <a:r>
              <a:rPr kumimoji="0" lang="en-AU" sz="2000" b="1" i="0" u="none" strike="noStrike" kern="1200" cap="none" spc="0" normalizeH="0" baseline="0" noProof="0" dirty="0">
                <a:ln>
                  <a:noFill/>
                </a:ln>
                <a:solidFill>
                  <a:srgbClr val="060BC6"/>
                </a:solidFill>
                <a:effectLst/>
                <a:uLnTx/>
                <a:uFillTx/>
                <a:latin typeface="Arial" charset="0"/>
                <a:ea typeface="굴림" pitchFamily="50" charset="-127"/>
                <a:cs typeface="+mn-cs"/>
              </a:rPr>
              <a:t> </a:t>
            </a:r>
            <a:r>
              <a:rPr kumimoji="0" lang="en-AU" sz="2000" b="1" i="0" u="none" strike="noStrike" kern="1200" cap="none" spc="0" normalizeH="0" baseline="0" noProof="0" dirty="0" err="1">
                <a:ln>
                  <a:noFill/>
                </a:ln>
                <a:solidFill>
                  <a:srgbClr val="060BC6"/>
                </a:solidFill>
                <a:effectLst/>
                <a:uLnTx/>
                <a:uFillTx/>
                <a:latin typeface="Arial" charset="0"/>
                <a:ea typeface="굴림" pitchFamily="50" charset="-127"/>
                <a:cs typeface="+mn-cs"/>
              </a:rPr>
              <a:t>Komputer</a:t>
            </a:r>
            <a:endParaRPr kumimoji="0" lang="en-AU" sz="2000" b="1" i="0" u="none" strike="noStrike" kern="1200" cap="none" spc="0" normalizeH="0" baseline="0" noProof="0" dirty="0">
              <a:ln>
                <a:noFill/>
              </a:ln>
              <a:solidFill>
                <a:srgbClr val="000000"/>
              </a:solidFill>
              <a:effectLst/>
              <a:uLnTx/>
              <a:uFillTx/>
              <a:latin typeface="Arial" charset="0"/>
              <a:ea typeface="굴림" pitchFamily="50" charset="-127"/>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000" b="1" i="0" u="none" strike="noStrike" kern="1200" cap="none" spc="0" normalizeH="0" baseline="0" noProof="0" dirty="0">
                <a:ln>
                  <a:noFill/>
                </a:ln>
                <a:solidFill>
                  <a:srgbClr val="000000"/>
                </a:solidFill>
                <a:effectLst/>
                <a:uLnTx/>
                <a:uFillTx/>
                <a:latin typeface="Arial" charset="0"/>
                <a:ea typeface="굴림" pitchFamily="50" charset="-127"/>
                <a:cs typeface="+mn-cs"/>
              </a:rPr>
              <a:t>Makassar, 27-31 </a:t>
            </a:r>
            <a:r>
              <a:rPr kumimoji="0" lang="en-AU" sz="2000" b="1" i="0" u="none" strike="noStrike" kern="1200" cap="none" spc="0" normalizeH="0" baseline="0" noProof="0" dirty="0" err="1">
                <a:ln>
                  <a:noFill/>
                </a:ln>
                <a:solidFill>
                  <a:srgbClr val="000000"/>
                </a:solidFill>
                <a:effectLst/>
                <a:uLnTx/>
                <a:uFillTx/>
                <a:latin typeface="Arial" charset="0"/>
                <a:ea typeface="굴림" pitchFamily="50" charset="-127"/>
                <a:cs typeface="+mn-cs"/>
              </a:rPr>
              <a:t>Januari</a:t>
            </a:r>
            <a:r>
              <a:rPr kumimoji="0" lang="en-AU" sz="2000" b="1" i="0" u="none" strike="noStrike" kern="1200" cap="none" spc="0" normalizeH="0" baseline="0" noProof="0" dirty="0">
                <a:ln>
                  <a:noFill/>
                </a:ln>
                <a:solidFill>
                  <a:srgbClr val="000000"/>
                </a:solidFill>
                <a:effectLst/>
                <a:uLnTx/>
                <a:uFillTx/>
                <a:latin typeface="Arial" charset="0"/>
                <a:ea typeface="굴림" pitchFamily="50" charset="-127"/>
                <a:cs typeface="+mn-cs"/>
              </a:rPr>
              <a:t> 2020</a:t>
            </a:r>
          </a:p>
        </p:txBody>
      </p:sp>
      <p:grpSp>
        <p:nvGrpSpPr>
          <p:cNvPr id="16" name="Group 15">
            <a:extLst>
              <a:ext uri="{FF2B5EF4-FFF2-40B4-BE49-F238E27FC236}">
                <a16:creationId xmlns:a16="http://schemas.microsoft.com/office/drawing/2014/main" id="{B534A309-2216-422C-B009-3601674B4DFF}"/>
              </a:ext>
            </a:extLst>
          </p:cNvPr>
          <p:cNvGrpSpPr/>
          <p:nvPr/>
        </p:nvGrpSpPr>
        <p:grpSpPr>
          <a:xfrm>
            <a:off x="-13355" y="4581128"/>
            <a:ext cx="9157355" cy="1558085"/>
            <a:chOff x="-13355" y="4031155"/>
            <a:chExt cx="9157355" cy="1558085"/>
          </a:xfrm>
        </p:grpSpPr>
        <p:pic>
          <p:nvPicPr>
            <p:cNvPr id="17" name="Picture 16">
              <a:extLst>
                <a:ext uri="{FF2B5EF4-FFF2-40B4-BE49-F238E27FC236}">
                  <a16:creationId xmlns:a16="http://schemas.microsoft.com/office/drawing/2014/main" id="{51EF31A8-79D9-4AB1-8CF5-684B180034B9}"/>
                </a:ext>
              </a:extLst>
            </p:cNvPr>
            <p:cNvPicPr>
              <a:picLocks noChangeAspect="1"/>
            </p:cNvPicPr>
            <p:nvPr/>
          </p:nvPicPr>
          <p:blipFill>
            <a:blip r:embed="rId3"/>
            <a:stretch>
              <a:fillRect/>
            </a:stretch>
          </p:blipFill>
          <p:spPr>
            <a:xfrm>
              <a:off x="6894082" y="4037537"/>
              <a:ext cx="2249918" cy="1520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5AB01516-4885-49C0-8A0E-7F9751D994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3848" y="4068086"/>
              <a:ext cx="1512169" cy="1488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044CC2C0-0FB8-4616-A75D-14D9D03C83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16016" y="4068087"/>
              <a:ext cx="2178066" cy="152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Content Placeholder 5">
              <a:extLst>
                <a:ext uri="{FF2B5EF4-FFF2-40B4-BE49-F238E27FC236}">
                  <a16:creationId xmlns:a16="http://schemas.microsoft.com/office/drawing/2014/main" id="{F4D14A69-9E22-415A-BF7E-92981B7891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white">
            <a:xfrm>
              <a:off x="-13355" y="4068086"/>
              <a:ext cx="1652158" cy="152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13">
              <a:extLst>
                <a:ext uri="{FF2B5EF4-FFF2-40B4-BE49-F238E27FC236}">
                  <a16:creationId xmlns:a16="http://schemas.microsoft.com/office/drawing/2014/main" id="{9CB6A765-66B9-467A-9539-A9B95E833DD5}"/>
                </a:ext>
              </a:extLst>
            </p:cNvPr>
            <p:cNvPicPr/>
            <p:nvPr/>
          </p:nvPicPr>
          <p:blipFill>
            <a:blip r:embed="rId7"/>
            <a:stretch/>
          </p:blipFill>
          <p:spPr>
            <a:xfrm>
              <a:off x="1665241" y="4031155"/>
              <a:ext cx="1512169" cy="1520564"/>
            </a:xfrm>
            <a:prstGeom prst="rect">
              <a:avLst/>
            </a:prstGeom>
            <a:ln>
              <a:noFill/>
            </a:ln>
            <a:effectLst>
              <a:reflection blurRad="12700" stA="38000" endPos="28000" dist="5000" dir="5400000" sy="-100000" algn="bl" rotWithShape="0"/>
            </a:effectLst>
          </p:spPr>
        </p:pic>
      </p:grpSp>
      <p:grpSp>
        <p:nvGrpSpPr>
          <p:cNvPr id="22" name="Group 21">
            <a:extLst>
              <a:ext uri="{FF2B5EF4-FFF2-40B4-BE49-F238E27FC236}">
                <a16:creationId xmlns:a16="http://schemas.microsoft.com/office/drawing/2014/main" id="{8DF12EAF-F18C-4340-A5B9-4E1C0AF4A652}"/>
              </a:ext>
            </a:extLst>
          </p:cNvPr>
          <p:cNvGrpSpPr/>
          <p:nvPr/>
        </p:nvGrpSpPr>
        <p:grpSpPr>
          <a:xfrm>
            <a:off x="7164288" y="84997"/>
            <a:ext cx="1914695" cy="967739"/>
            <a:chOff x="7240376" y="24627"/>
            <a:chExt cx="1914695" cy="967739"/>
          </a:xfrm>
        </p:grpSpPr>
        <p:pic>
          <p:nvPicPr>
            <p:cNvPr id="23" name="Picture 22">
              <a:extLst>
                <a:ext uri="{FF2B5EF4-FFF2-40B4-BE49-F238E27FC236}">
                  <a16:creationId xmlns:a16="http://schemas.microsoft.com/office/drawing/2014/main" id="{938EBA2A-6AC1-4B27-ABA5-433932752C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0376" y="24627"/>
              <a:ext cx="1914695" cy="382939"/>
            </a:xfrm>
            <a:prstGeom prst="rect">
              <a:avLst/>
            </a:prstGeom>
          </p:spPr>
        </p:pic>
        <p:sp>
          <p:nvSpPr>
            <p:cNvPr id="24" name="TextBox 23">
              <a:extLst>
                <a:ext uri="{FF2B5EF4-FFF2-40B4-BE49-F238E27FC236}">
                  <a16:creationId xmlns:a16="http://schemas.microsoft.com/office/drawing/2014/main" id="{BA907D22-68F7-4846-87B7-C11A85528280}"/>
                </a:ext>
              </a:extLst>
            </p:cNvPr>
            <p:cNvSpPr txBox="1"/>
            <p:nvPr/>
          </p:nvSpPr>
          <p:spPr>
            <a:xfrm>
              <a:off x="7240376" y="346035"/>
              <a:ext cx="1887465"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99"/>
                  </a:solidFill>
                  <a:effectLst/>
                  <a:uLnTx/>
                  <a:uFillTx/>
                  <a:latin typeface="Monotype Corsiva" panose="03010101010201010101" pitchFamily="66" charset="0"/>
                  <a:ea typeface="굴림" pitchFamily="50" charset="-127"/>
                  <a:cs typeface="+mn-cs"/>
                </a:rPr>
                <a:t>“Your partner in </a:t>
              </a:r>
              <a:br>
                <a:rPr kumimoji="0" lang="en-US" sz="1200" b="0" i="1" u="none" strike="noStrike" kern="1200" cap="none" spc="0" normalizeH="0" baseline="0" noProof="0" dirty="0">
                  <a:ln>
                    <a:noFill/>
                  </a:ln>
                  <a:solidFill>
                    <a:srgbClr val="000099"/>
                  </a:solidFill>
                  <a:effectLst/>
                  <a:uLnTx/>
                  <a:uFillTx/>
                  <a:latin typeface="Monotype Corsiva" panose="03010101010201010101" pitchFamily="66" charset="0"/>
                  <a:ea typeface="굴림" pitchFamily="50" charset="-127"/>
                  <a:cs typeface="+mn-cs"/>
                </a:rPr>
              </a:br>
              <a:r>
                <a:rPr kumimoji="0" lang="en-US" sz="1200" b="0" i="1" u="none" strike="noStrike" kern="1200" cap="none" spc="0" normalizeH="0" baseline="0" noProof="0" dirty="0">
                  <a:ln>
                    <a:noFill/>
                  </a:ln>
                  <a:solidFill>
                    <a:srgbClr val="000099"/>
                  </a:solidFill>
                  <a:effectLst/>
                  <a:uLnTx/>
                  <a:uFillTx/>
                  <a:latin typeface="Monotype Corsiva" panose="03010101010201010101" pitchFamily="66" charset="0"/>
                  <a:ea typeface="굴림" pitchFamily="50" charset="-127"/>
                  <a:cs typeface="+mn-cs"/>
                </a:rPr>
                <a:t>data solution, research, &amp; education”</a:t>
              </a:r>
            </a:p>
          </p:txBody>
        </p:sp>
      </p:grpSp>
      <p:pic>
        <p:nvPicPr>
          <p:cNvPr id="4" name="Picture 3">
            <a:extLst>
              <a:ext uri="{FF2B5EF4-FFF2-40B4-BE49-F238E27FC236}">
                <a16:creationId xmlns:a16="http://schemas.microsoft.com/office/drawing/2014/main" id="{80FBA41D-077F-4762-A8D4-E9DBFCD3D1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355" y="0"/>
            <a:ext cx="1319075" cy="1484784"/>
          </a:xfrm>
          <a:prstGeom prst="rect">
            <a:avLst/>
          </a:prstGeom>
        </p:spPr>
      </p:pic>
    </p:spTree>
    <p:extLst>
      <p:ext uri="{BB962C8B-B14F-4D97-AF65-F5344CB8AC3E}">
        <p14:creationId xmlns:p14="http://schemas.microsoft.com/office/powerpoint/2010/main" val="2038048251"/>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054FF1A-9855-4711-AC72-B9029C45B37F}"/>
              </a:ext>
            </a:extLst>
          </p:cNvPr>
          <p:cNvSpPr txBox="1"/>
          <p:nvPr/>
        </p:nvSpPr>
        <p:spPr>
          <a:xfrm>
            <a:off x="144016" y="-171400"/>
            <a:ext cx="8820472"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Penutup</a:t>
            </a:r>
            <a:endPar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18" name="Picture 17">
            <a:extLst>
              <a:ext uri="{FF2B5EF4-FFF2-40B4-BE49-F238E27FC236}">
                <a16:creationId xmlns:a16="http://schemas.microsoft.com/office/drawing/2014/main" id="{80996143-D881-4AC2-8AA4-77141E439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44263"/>
            <a:ext cx="9144000" cy="6013737"/>
          </a:xfrm>
          <a:prstGeom prst="rect">
            <a:avLst/>
          </a:prstGeom>
        </p:spPr>
      </p:pic>
    </p:spTree>
    <p:extLst>
      <p:ext uri="{BB962C8B-B14F-4D97-AF65-F5344CB8AC3E}">
        <p14:creationId xmlns:p14="http://schemas.microsoft.com/office/powerpoint/2010/main" val="3819699008"/>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60184-F3CF-4F1B-9F90-757B90800F48}"/>
              </a:ext>
            </a:extLst>
          </p:cNvPr>
          <p:cNvSpPr>
            <a:spLocks noGrp="1"/>
          </p:cNvSpPr>
          <p:nvPr>
            <p:ph idx="1"/>
          </p:nvPr>
        </p:nvSpPr>
        <p:spPr>
          <a:xfrm>
            <a:off x="0" y="1772816"/>
            <a:ext cx="9144000" cy="5085184"/>
          </a:xfrm>
        </p:spPr>
        <p:txBody>
          <a:bodyPr>
            <a:normAutofit lnSpcReduction="10000"/>
          </a:bodyPr>
          <a:lstStyle/>
          <a:p>
            <a:r>
              <a:rPr lang="en-US" sz="4400" dirty="0"/>
              <a:t> Need </a:t>
            </a:r>
            <a:r>
              <a:rPr lang="en-US" sz="4400" b="1" dirty="0">
                <a:solidFill>
                  <a:srgbClr val="060BC6"/>
                </a:solidFill>
              </a:rPr>
              <a:t>large scale</a:t>
            </a:r>
            <a:r>
              <a:rPr lang="en-US" sz="4400" dirty="0"/>
              <a:t> infrastructure to optimize investment/profit ratio.</a:t>
            </a:r>
            <a:endParaRPr lang="en-US" sz="4400" b="1" dirty="0">
              <a:solidFill>
                <a:srgbClr val="060BC6"/>
              </a:solidFill>
            </a:endParaRPr>
          </a:p>
          <a:p>
            <a:r>
              <a:rPr lang="en-US" sz="4400" b="1" dirty="0"/>
              <a:t> </a:t>
            </a:r>
            <a:r>
              <a:rPr lang="en-US" sz="4400" b="1" dirty="0">
                <a:solidFill>
                  <a:srgbClr val="060BC6"/>
                </a:solidFill>
              </a:rPr>
              <a:t>Storing</a:t>
            </a:r>
            <a:r>
              <a:rPr lang="en-US" sz="4400" dirty="0"/>
              <a:t> Data  </a:t>
            </a:r>
            <a:r>
              <a:rPr lang="en-US" sz="4400" b="1" dirty="0">
                <a:solidFill>
                  <a:srgbClr val="060BC6"/>
                </a:solidFill>
              </a:rPr>
              <a:t>$$$ </a:t>
            </a:r>
            <a:r>
              <a:rPr lang="en-US" sz="4400" b="1" dirty="0">
                <a:solidFill>
                  <a:srgbClr val="060BC6"/>
                </a:solidFill>
                <a:sym typeface="Symbol" panose="05050102010706020507" pitchFamily="18" charset="2"/>
              </a:rPr>
              <a:t></a:t>
            </a:r>
            <a:r>
              <a:rPr lang="en-US" sz="4400" dirty="0">
                <a:sym typeface="Symbol" panose="05050102010706020507" pitchFamily="18" charset="2"/>
              </a:rPr>
              <a:t>, but</a:t>
            </a:r>
            <a:br>
              <a:rPr lang="en-US" sz="4400" dirty="0">
                <a:sym typeface="Symbol" panose="05050102010706020507" pitchFamily="18" charset="2"/>
              </a:rPr>
            </a:br>
            <a:r>
              <a:rPr lang="en-US" sz="4400" dirty="0">
                <a:sym typeface="Symbol" panose="05050102010706020507" pitchFamily="18" charset="2"/>
              </a:rPr>
              <a:t> </a:t>
            </a:r>
            <a:r>
              <a:rPr lang="en-US" sz="4400" b="1" dirty="0">
                <a:solidFill>
                  <a:srgbClr val="060BC6"/>
                </a:solidFill>
                <a:sym typeface="Symbol" panose="05050102010706020507" pitchFamily="18" charset="2"/>
              </a:rPr>
              <a:t>Analyzing</a:t>
            </a:r>
            <a:r>
              <a:rPr lang="en-US" sz="4400" dirty="0">
                <a:sym typeface="Symbol" panose="05050102010706020507" pitchFamily="18" charset="2"/>
              </a:rPr>
              <a:t> Data </a:t>
            </a:r>
            <a:r>
              <a:rPr lang="en-US" sz="4400" b="1" dirty="0">
                <a:solidFill>
                  <a:srgbClr val="060BC6"/>
                </a:solidFill>
                <a:sym typeface="Symbol" panose="05050102010706020507" pitchFamily="18" charset="2"/>
              </a:rPr>
              <a:t>$$$</a:t>
            </a:r>
          </a:p>
          <a:p>
            <a:r>
              <a:rPr lang="en-US" sz="4400" b="1" dirty="0">
                <a:solidFill>
                  <a:srgbClr val="060BC6"/>
                </a:solidFill>
                <a:sym typeface="Symbol" panose="05050102010706020507" pitchFamily="18" charset="2"/>
              </a:rPr>
              <a:t> Ethics/Legal </a:t>
            </a:r>
            <a:r>
              <a:rPr lang="en-US" sz="4400" dirty="0">
                <a:sym typeface="Symbol" panose="05050102010706020507" pitchFamily="18" charset="2"/>
              </a:rPr>
              <a:t>issues</a:t>
            </a:r>
          </a:p>
          <a:p>
            <a:r>
              <a:rPr lang="en-US" sz="4400" dirty="0">
                <a:sym typeface="Symbol" panose="05050102010706020507" pitchFamily="18" charset="2"/>
              </a:rPr>
              <a:t> </a:t>
            </a:r>
            <a:r>
              <a:rPr lang="en-US" sz="4400" b="1" dirty="0">
                <a:solidFill>
                  <a:srgbClr val="060BC6"/>
                </a:solidFill>
                <a:sym typeface="Symbol" panose="05050102010706020507" pitchFamily="18" charset="2"/>
              </a:rPr>
              <a:t>Confusing</a:t>
            </a:r>
            <a:r>
              <a:rPr lang="en-US" sz="4400" dirty="0">
                <a:sym typeface="Symbol" panose="05050102010706020507" pitchFamily="18" charset="2"/>
              </a:rPr>
              <a:t>: too many framework and technology</a:t>
            </a:r>
          </a:p>
        </p:txBody>
      </p:sp>
      <p:sp>
        <p:nvSpPr>
          <p:cNvPr id="7" name="TextBox 6">
            <a:extLst>
              <a:ext uri="{FF2B5EF4-FFF2-40B4-BE49-F238E27FC236}">
                <a16:creationId xmlns:a16="http://schemas.microsoft.com/office/drawing/2014/main" id="{87A9F6ED-30B5-4161-B372-C1F1BA1BCDCE}"/>
              </a:ext>
            </a:extLst>
          </p:cNvPr>
          <p:cNvSpPr txBox="1"/>
          <p:nvPr/>
        </p:nvSpPr>
        <p:spPr>
          <a:xfrm>
            <a:off x="539552" y="548680"/>
            <a:ext cx="8820472" cy="830997"/>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DS~BD General Challenges</a:t>
            </a:r>
          </a:p>
        </p:txBody>
      </p:sp>
    </p:spTree>
    <p:extLst>
      <p:ext uri="{BB962C8B-B14F-4D97-AF65-F5344CB8AC3E}">
        <p14:creationId xmlns:p14="http://schemas.microsoft.com/office/powerpoint/2010/main" val="122317770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1E8815-39FD-45E6-9A48-9C99E838375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0" y="0"/>
            <a:ext cx="9094462" cy="6858000"/>
          </a:xfrm>
          <a:prstGeom prst="rect">
            <a:avLst/>
          </a:prstGeom>
        </p:spPr>
      </p:pic>
    </p:spTree>
    <p:extLst>
      <p:ext uri="{BB962C8B-B14F-4D97-AF65-F5344CB8AC3E}">
        <p14:creationId xmlns:p14="http://schemas.microsoft.com/office/powerpoint/2010/main" val="103913267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11" y="804892"/>
            <a:ext cx="6053959" cy="550920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61938" marR="0" lvl="0" indent="-246063"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Centralized Data &amp; Computation</a:t>
            </a:r>
          </a:p>
          <a:p>
            <a:pPr marL="261938" marR="0" lvl="0" indent="-246063" algn="l" defTabSz="914400" rtl="0" eaLnBrk="1" fontAlgn="base" latinLnBrk="0" hangingPunct="1">
              <a:lnSpc>
                <a:spcPct val="100000"/>
              </a:lnSpc>
              <a:spcBef>
                <a:spcPct val="0"/>
              </a:spcBef>
              <a:spcAft>
                <a:spcPct val="0"/>
              </a:spcAft>
              <a:buClrTx/>
              <a:buSzTx/>
              <a:buFont typeface="+mj-lt"/>
              <a:buAutoNum type="arabicPeriod"/>
              <a:tabLst/>
              <a:defRPr/>
            </a:pPr>
            <a:endPar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endParaRPr>
          </a:p>
          <a:p>
            <a:pPr marL="261938" marR="0" lvl="0" indent="-246063"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Centralized Data,</a:t>
            </a:r>
          </a:p>
          <a:p>
            <a:pPr marL="15875"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   Distributed Computing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3. Distributed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    Centralized Computing</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4. Distributed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uLnTx/>
                <a:uFillTx/>
                <a:latin typeface="Arial" charset="0"/>
                <a:ea typeface="굴림" pitchFamily="50" charset="-127"/>
                <a:cs typeface="+mn-cs"/>
              </a:rPr>
              <a:t>    Distributed Computing</a:t>
            </a:r>
          </a:p>
        </p:txBody>
      </p:sp>
      <p:pic>
        <p:nvPicPr>
          <p:cNvPr id="29"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77081" y="4777793"/>
            <a:ext cx="2226846" cy="2107591"/>
          </a:xfrm>
          <a:prstGeom prst="rect">
            <a:avLst/>
          </a:prstGeom>
          <a:noFill/>
          <a:ln w="9525">
            <a:noFill/>
            <a:miter lim="800000"/>
            <a:headEnd/>
            <a:tailEnd/>
          </a:ln>
          <a:effectLst/>
        </p:spPr>
      </p:pic>
      <p:sp>
        <p:nvSpPr>
          <p:cNvPr id="21" name="TextBox 20">
            <a:extLst>
              <a:ext uri="{FF2B5EF4-FFF2-40B4-BE49-F238E27FC236}">
                <a16:creationId xmlns:a16="http://schemas.microsoft.com/office/drawing/2014/main" id="{1B5B5794-20AF-423A-AD62-0DAAB0CDDF13}"/>
              </a:ext>
            </a:extLst>
          </p:cNvPr>
          <p:cNvSpPr txBox="1"/>
          <p:nvPr/>
        </p:nvSpPr>
        <p:spPr>
          <a:xfrm>
            <a:off x="35496" y="-27384"/>
            <a:ext cx="9108504" cy="646331"/>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Data~Komputasi</a:t>
            </a:r>
            <a:r>
              <a:rPr kumimoji="0" lang="en-AU" sz="36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 </a:t>
            </a:r>
            <a:r>
              <a:rPr kumimoji="0" lang="en-AU" sz="3600" b="0"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Centralized~Distributed</a:t>
            </a:r>
            <a:endParaRPr kumimoji="0" lang="en-US" sz="2800" b="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12" name="Picture 11">
            <a:extLst>
              <a:ext uri="{FF2B5EF4-FFF2-40B4-BE49-F238E27FC236}">
                <a16:creationId xmlns:a16="http://schemas.microsoft.com/office/drawing/2014/main" id="{FA8E1DA1-56A5-4302-9302-5E8173FFDD7C}"/>
              </a:ext>
            </a:extLst>
          </p:cNvPr>
          <p:cNvPicPr>
            <a:picLocks noChangeAspect="1"/>
          </p:cNvPicPr>
          <p:nvPr/>
        </p:nvPicPr>
        <p:blipFill>
          <a:blip r:embed="rId3"/>
          <a:stretch>
            <a:fillRect/>
          </a:stretch>
        </p:blipFill>
        <p:spPr>
          <a:xfrm>
            <a:off x="4326219" y="689187"/>
            <a:ext cx="2406021" cy="1515677"/>
          </a:xfrm>
          <a:prstGeom prst="rect">
            <a:avLst/>
          </a:prstGeom>
        </p:spPr>
      </p:pic>
      <p:pic>
        <p:nvPicPr>
          <p:cNvPr id="17" name="Picture 16">
            <a:extLst>
              <a:ext uri="{FF2B5EF4-FFF2-40B4-BE49-F238E27FC236}">
                <a16:creationId xmlns:a16="http://schemas.microsoft.com/office/drawing/2014/main" id="{79D8AA47-3F74-4A82-B21B-524F0E642426}"/>
              </a:ext>
            </a:extLst>
          </p:cNvPr>
          <p:cNvPicPr>
            <a:picLocks noChangeAspect="1"/>
          </p:cNvPicPr>
          <p:nvPr/>
        </p:nvPicPr>
        <p:blipFill>
          <a:blip r:embed="rId4"/>
          <a:stretch>
            <a:fillRect/>
          </a:stretch>
        </p:blipFill>
        <p:spPr>
          <a:xfrm>
            <a:off x="6588224" y="1699211"/>
            <a:ext cx="2517293" cy="1585773"/>
          </a:xfrm>
          <a:prstGeom prst="rect">
            <a:avLst/>
          </a:prstGeom>
        </p:spPr>
      </p:pic>
      <p:grpSp>
        <p:nvGrpSpPr>
          <p:cNvPr id="23" name="Group 22">
            <a:extLst>
              <a:ext uri="{FF2B5EF4-FFF2-40B4-BE49-F238E27FC236}">
                <a16:creationId xmlns:a16="http://schemas.microsoft.com/office/drawing/2014/main" id="{F0D2D89B-BD9F-4962-BE2A-8406CAC902BC}"/>
              </a:ext>
            </a:extLst>
          </p:cNvPr>
          <p:cNvGrpSpPr/>
          <p:nvPr/>
        </p:nvGrpSpPr>
        <p:grpSpPr>
          <a:xfrm>
            <a:off x="5246760" y="3284984"/>
            <a:ext cx="2565600" cy="1613166"/>
            <a:chOff x="4814712" y="3328002"/>
            <a:chExt cx="2565600" cy="1613166"/>
          </a:xfrm>
        </p:grpSpPr>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b="44847"/>
            <a:stretch/>
          </p:blipFill>
          <p:spPr>
            <a:xfrm>
              <a:off x="5018040" y="3328002"/>
              <a:ext cx="2058878" cy="862734"/>
            </a:xfrm>
            <a:prstGeom prst="rect">
              <a:avLst/>
            </a:prstGeom>
          </p:spPr>
        </p:pic>
        <p:pic>
          <p:nvPicPr>
            <p:cNvPr id="22" name="Picture 21">
              <a:extLst>
                <a:ext uri="{FF2B5EF4-FFF2-40B4-BE49-F238E27FC236}">
                  <a16:creationId xmlns:a16="http://schemas.microsoft.com/office/drawing/2014/main" id="{5BD0407F-127C-4E63-AFFF-C8F8D0639A2C}"/>
                </a:ext>
              </a:extLst>
            </p:cNvPr>
            <p:cNvPicPr>
              <a:picLocks noChangeAspect="1"/>
            </p:cNvPicPr>
            <p:nvPr/>
          </p:nvPicPr>
          <p:blipFill>
            <a:blip r:embed="rId6"/>
            <a:stretch>
              <a:fillRect/>
            </a:stretch>
          </p:blipFill>
          <p:spPr>
            <a:xfrm>
              <a:off x="4814712" y="3823211"/>
              <a:ext cx="2565600" cy="1117957"/>
            </a:xfrm>
            <a:prstGeom prst="rect">
              <a:avLst/>
            </a:prstGeom>
          </p:spPr>
        </p:pic>
      </p:grpSp>
    </p:spTree>
    <p:extLst>
      <p:ext uri="{BB962C8B-B14F-4D97-AF65-F5344CB8AC3E}">
        <p14:creationId xmlns:p14="http://schemas.microsoft.com/office/powerpoint/2010/main" val="1546217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5F6B38-75E8-45FC-A900-1231278B06DE}"/>
              </a:ext>
            </a:extLst>
          </p:cNvPr>
          <p:cNvGrpSpPr/>
          <p:nvPr/>
        </p:nvGrpSpPr>
        <p:grpSpPr>
          <a:xfrm>
            <a:off x="-20638" y="0"/>
            <a:ext cx="9164638" cy="1872329"/>
            <a:chOff x="-20638" y="0"/>
            <a:chExt cx="9164638" cy="1872329"/>
          </a:xfrm>
        </p:grpSpPr>
        <p:graphicFrame>
          <p:nvGraphicFramePr>
            <p:cNvPr id="8" name="Object 27">
              <a:extLst>
                <a:ext uri="{FF2B5EF4-FFF2-40B4-BE49-F238E27FC236}">
                  <a16:creationId xmlns:a16="http://schemas.microsoft.com/office/drawing/2014/main" id="{46D2062E-5B40-4B92-AB16-072185FB4641}"/>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57419" name="Image" r:id="rId4" imgW="9561905" imgH="1600000" progId="">
                    <p:embed/>
                  </p:oleObj>
                </mc:Choice>
                <mc:Fallback>
                  <p:oleObj name="Image" r:id="rId4" imgW="9561905" imgH="1600000" progId="">
                    <p:embed/>
                    <p:pic>
                      <p:nvPicPr>
                        <p:cNvPr id="8" name="Object 27">
                          <a:extLst>
                            <a:ext uri="{FF2B5EF4-FFF2-40B4-BE49-F238E27FC236}">
                              <a16:creationId xmlns:a16="http://schemas.microsoft.com/office/drawing/2014/main" id="{46D2062E-5B40-4B92-AB16-072185FB4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1" name="Freeform 16">
              <a:extLst>
                <a:ext uri="{FF2B5EF4-FFF2-40B4-BE49-F238E27FC236}">
                  <a16:creationId xmlns:a16="http://schemas.microsoft.com/office/drawing/2014/main" id="{FC6587B4-8AE1-4273-B357-FD5F918C7561}"/>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2" name="Freeform 17">
              <a:extLst>
                <a:ext uri="{FF2B5EF4-FFF2-40B4-BE49-F238E27FC236}">
                  <a16:creationId xmlns:a16="http://schemas.microsoft.com/office/drawing/2014/main" id="{D00FE310-8834-474B-A5D5-FB473E40CB5B}"/>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3" name="Group 18">
              <a:extLst>
                <a:ext uri="{FF2B5EF4-FFF2-40B4-BE49-F238E27FC236}">
                  <a16:creationId xmlns:a16="http://schemas.microsoft.com/office/drawing/2014/main" id="{9A8A90B4-43F0-4E36-8CA4-FD11E6B00F54}"/>
                </a:ext>
              </a:extLst>
            </p:cNvPr>
            <p:cNvGrpSpPr>
              <a:grpSpLocks/>
            </p:cNvGrpSpPr>
            <p:nvPr/>
          </p:nvGrpSpPr>
          <p:grpSpPr bwMode="auto">
            <a:xfrm>
              <a:off x="7740650" y="347663"/>
              <a:ext cx="387350" cy="366712"/>
              <a:chOff x="4752" y="1200"/>
              <a:chExt cx="288" cy="288"/>
            </a:xfrm>
          </p:grpSpPr>
          <p:sp>
            <p:nvSpPr>
              <p:cNvPr id="20" name="Oval 19">
                <a:extLst>
                  <a:ext uri="{FF2B5EF4-FFF2-40B4-BE49-F238E27FC236}">
                    <a16:creationId xmlns:a16="http://schemas.microsoft.com/office/drawing/2014/main" id="{297580F4-95FB-4003-8A7B-BA65433ACBB7}"/>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21" name="Oval 20">
                <a:extLst>
                  <a:ext uri="{FF2B5EF4-FFF2-40B4-BE49-F238E27FC236}">
                    <a16:creationId xmlns:a16="http://schemas.microsoft.com/office/drawing/2014/main" id="{C84F7BDC-BAED-4B3E-AC27-BAC2622499C1}"/>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4" name="Group 21">
              <a:extLst>
                <a:ext uri="{FF2B5EF4-FFF2-40B4-BE49-F238E27FC236}">
                  <a16:creationId xmlns:a16="http://schemas.microsoft.com/office/drawing/2014/main" id="{82929C3E-A5C2-450F-A968-54C7489098A3}"/>
                </a:ext>
              </a:extLst>
            </p:cNvPr>
            <p:cNvGrpSpPr>
              <a:grpSpLocks/>
            </p:cNvGrpSpPr>
            <p:nvPr/>
          </p:nvGrpSpPr>
          <p:grpSpPr bwMode="auto">
            <a:xfrm>
              <a:off x="8153400" y="53975"/>
              <a:ext cx="609600" cy="592138"/>
              <a:chOff x="4992" y="816"/>
              <a:chExt cx="576" cy="576"/>
            </a:xfrm>
          </p:grpSpPr>
          <p:sp>
            <p:nvSpPr>
              <p:cNvPr id="18" name="Oval 22">
                <a:extLst>
                  <a:ext uri="{FF2B5EF4-FFF2-40B4-BE49-F238E27FC236}">
                    <a16:creationId xmlns:a16="http://schemas.microsoft.com/office/drawing/2014/main" id="{CFFFF97B-1643-4A6F-A3CB-590C897BCF02}"/>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9" name="Oval 23">
                <a:extLst>
                  <a:ext uri="{FF2B5EF4-FFF2-40B4-BE49-F238E27FC236}">
                    <a16:creationId xmlns:a16="http://schemas.microsoft.com/office/drawing/2014/main" id="{7EC7F87D-6CF4-40FF-AD30-7E238B9854E3}"/>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5" name="Group 24">
              <a:extLst>
                <a:ext uri="{FF2B5EF4-FFF2-40B4-BE49-F238E27FC236}">
                  <a16:creationId xmlns:a16="http://schemas.microsoft.com/office/drawing/2014/main" id="{3EFCC6FE-0312-4A15-96EF-EACA12058595}"/>
                </a:ext>
              </a:extLst>
            </p:cNvPr>
            <p:cNvGrpSpPr>
              <a:grpSpLocks/>
            </p:cNvGrpSpPr>
            <p:nvPr/>
          </p:nvGrpSpPr>
          <p:grpSpPr bwMode="auto">
            <a:xfrm>
              <a:off x="171450" y="789654"/>
              <a:ext cx="720725" cy="762000"/>
              <a:chOff x="4992" y="816"/>
              <a:chExt cx="576" cy="576"/>
            </a:xfrm>
          </p:grpSpPr>
          <p:sp>
            <p:nvSpPr>
              <p:cNvPr id="16" name="Oval 25">
                <a:extLst>
                  <a:ext uri="{FF2B5EF4-FFF2-40B4-BE49-F238E27FC236}">
                    <a16:creationId xmlns:a16="http://schemas.microsoft.com/office/drawing/2014/main" id="{1C11C24E-8B83-4B8E-9F27-124ACBA50E0E}"/>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7" name="Oval 26">
                <a:extLst>
                  <a:ext uri="{FF2B5EF4-FFF2-40B4-BE49-F238E27FC236}">
                    <a16:creationId xmlns:a16="http://schemas.microsoft.com/office/drawing/2014/main" id="{962765D4-2E4A-420C-BC55-F79C9EB34EAC}"/>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22" name="TextBox 21">
            <a:extLst>
              <a:ext uri="{FF2B5EF4-FFF2-40B4-BE49-F238E27FC236}">
                <a16:creationId xmlns:a16="http://schemas.microsoft.com/office/drawing/2014/main" id="{DF95FB49-6E3A-4AB4-81D7-D1315B488A3B}"/>
              </a:ext>
            </a:extLst>
          </p:cNvPr>
          <p:cNvSpPr txBox="1"/>
          <p:nvPr/>
        </p:nvSpPr>
        <p:spPr>
          <a:xfrm>
            <a:off x="238356" y="502406"/>
            <a:ext cx="8820472" cy="830997"/>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800" dirty="0">
                <a:ln w="9000" cmpd="sng">
                  <a:solidFill>
                    <a:srgbClr val="060BC6"/>
                  </a:solidFill>
                  <a:prstDash val="solid"/>
                </a:ln>
                <a:solidFill>
                  <a:srgbClr val="FFC000"/>
                </a:solidFill>
                <a:effectLst>
                  <a:reflection blurRad="12700" stA="28000" endPos="45000" dist="1000" dir="5400000" sy="-100000" algn="bl" rotWithShape="0"/>
                </a:effectLst>
              </a:rPr>
              <a:t>Outline</a:t>
            </a:r>
            <a:endPar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3" name="Content Placeholder 2">
            <a:extLst>
              <a:ext uri="{FF2B5EF4-FFF2-40B4-BE49-F238E27FC236}">
                <a16:creationId xmlns:a16="http://schemas.microsoft.com/office/drawing/2014/main" id="{35BC9CA2-34B9-46F2-B2C7-2AB422AE1262}"/>
              </a:ext>
            </a:extLst>
          </p:cNvPr>
          <p:cNvSpPr>
            <a:spLocks noGrp="1"/>
          </p:cNvSpPr>
          <p:nvPr>
            <p:ph idx="1"/>
          </p:nvPr>
        </p:nvSpPr>
        <p:spPr>
          <a:xfrm>
            <a:off x="-1" y="1570869"/>
            <a:ext cx="9161463" cy="5287131"/>
          </a:xfrm>
        </p:spPr>
        <p:txBody>
          <a:bodyPr>
            <a:normAutofit/>
          </a:bodyPr>
          <a:lstStyle/>
          <a:p>
            <a:pPr>
              <a:lnSpc>
                <a:spcPct val="110000"/>
              </a:lnSpc>
              <a:buFont typeface="Wingdings" panose="05000000000000000000" pitchFamily="2" charset="2"/>
              <a:buChar char="v"/>
            </a:pPr>
            <a:r>
              <a:rPr lang="id-ID" sz="3200" b="1" noProof="1"/>
              <a:t>Pendahuluan</a:t>
            </a:r>
            <a:r>
              <a:rPr lang="id-ID" sz="3200" noProof="1"/>
              <a:t> </a:t>
            </a:r>
            <a:r>
              <a:rPr lang="en-US" sz="3200" noProof="1"/>
              <a:t>Industri 4.0, </a:t>
            </a:r>
            <a:r>
              <a:rPr lang="id-ID" sz="3200" noProof="1"/>
              <a:t>Data Science </a:t>
            </a:r>
            <a:r>
              <a:rPr lang="en-US" sz="3200" noProof="1"/>
              <a:t>&amp;</a:t>
            </a:r>
            <a:r>
              <a:rPr lang="id-ID" sz="3200" noProof="1"/>
              <a:t> Big Data</a:t>
            </a:r>
            <a:endParaRPr lang="en-US" sz="3200" noProof="1"/>
          </a:p>
          <a:p>
            <a:pPr>
              <a:lnSpc>
                <a:spcPct val="110000"/>
              </a:lnSpc>
              <a:buFont typeface="Wingdings" panose="05000000000000000000" pitchFamily="2" charset="2"/>
              <a:buChar char="v"/>
            </a:pPr>
            <a:r>
              <a:rPr lang="en-US" sz="3200" b="1" noProof="1"/>
              <a:t>Teknologi</a:t>
            </a:r>
            <a:r>
              <a:rPr lang="en-US" sz="3200" noProof="1"/>
              <a:t>: Database, Komputasi, &amp; Pemrograman</a:t>
            </a:r>
            <a:endParaRPr lang="id-ID" sz="3200" noProof="1"/>
          </a:p>
          <a:p>
            <a:pPr>
              <a:lnSpc>
                <a:spcPct val="110000"/>
              </a:lnSpc>
              <a:buFont typeface="Wingdings" panose="05000000000000000000" pitchFamily="2" charset="2"/>
              <a:buChar char="v"/>
            </a:pPr>
            <a:r>
              <a:rPr lang="id-ID" sz="3200" noProof="1"/>
              <a:t>Contoh</a:t>
            </a:r>
            <a:r>
              <a:rPr lang="en-US" sz="3200" noProof="1"/>
              <a:t> </a:t>
            </a:r>
            <a:r>
              <a:rPr lang="en-US" sz="3200" b="1" noProof="1"/>
              <a:t>kasus</a:t>
            </a:r>
            <a:r>
              <a:rPr lang="id-ID" sz="3200" noProof="1"/>
              <a:t> Data Science dan Big Data</a:t>
            </a:r>
            <a:endParaRPr lang="en-US" sz="3200" noProof="1"/>
          </a:p>
          <a:p>
            <a:pPr>
              <a:lnSpc>
                <a:spcPct val="110000"/>
              </a:lnSpc>
              <a:buFont typeface="Wingdings" panose="05000000000000000000" pitchFamily="2" charset="2"/>
              <a:buChar char="v"/>
            </a:pPr>
            <a:r>
              <a:rPr lang="id-ID" sz="3200" b="1" noProof="1"/>
              <a:t>Peluang</a:t>
            </a:r>
            <a:r>
              <a:rPr lang="id-ID" sz="3200" noProof="1"/>
              <a:t> dan </a:t>
            </a:r>
            <a:r>
              <a:rPr lang="id-ID" sz="3200" b="1" noProof="1"/>
              <a:t>Tantangan</a:t>
            </a:r>
            <a:r>
              <a:rPr lang="id-ID" sz="3200" noProof="1"/>
              <a:t> </a:t>
            </a:r>
            <a:endParaRPr lang="en-US" sz="3200" noProof="1"/>
          </a:p>
          <a:p>
            <a:pPr>
              <a:lnSpc>
                <a:spcPct val="110000"/>
              </a:lnSpc>
              <a:buFont typeface="Wingdings" panose="05000000000000000000" pitchFamily="2" charset="2"/>
              <a:buChar char="v"/>
            </a:pPr>
            <a:r>
              <a:rPr lang="en-US" sz="3200" b="1" noProof="1"/>
              <a:t>Masa Depan</a:t>
            </a:r>
            <a:r>
              <a:rPr lang="en-US" sz="3200" noProof="1"/>
              <a:t> Data Science dan Big Data</a:t>
            </a:r>
          </a:p>
          <a:p>
            <a:pPr>
              <a:lnSpc>
                <a:spcPct val="110000"/>
              </a:lnSpc>
              <a:buFont typeface="Wingdings" panose="05000000000000000000" pitchFamily="2" charset="2"/>
              <a:buChar char="v"/>
            </a:pPr>
            <a:r>
              <a:rPr lang="en-US" sz="3200" noProof="1"/>
              <a:t>(Big) Data Science dan </a:t>
            </a:r>
            <a:r>
              <a:rPr lang="en-US" sz="3200" b="1" noProof="1"/>
              <a:t>Sistem Informasi</a:t>
            </a:r>
          </a:p>
          <a:p>
            <a:pPr>
              <a:lnSpc>
                <a:spcPct val="110000"/>
              </a:lnSpc>
              <a:buFont typeface="Wingdings" panose="05000000000000000000" pitchFamily="2" charset="2"/>
              <a:buChar char="v"/>
            </a:pPr>
            <a:r>
              <a:rPr lang="en-US" sz="3200" b="1" noProof="1"/>
              <a:t>RoadMap/Kurikulum</a:t>
            </a:r>
            <a:r>
              <a:rPr lang="en-US" sz="3200" noProof="1"/>
              <a:t> Data </a:t>
            </a:r>
            <a:r>
              <a:rPr lang="en-US" sz="2800" noProof="1"/>
              <a:t>Analyst/Science/Engineer</a:t>
            </a:r>
          </a:p>
          <a:p>
            <a:pPr>
              <a:lnSpc>
                <a:spcPct val="110000"/>
              </a:lnSpc>
              <a:buFont typeface="Wingdings" panose="05000000000000000000" pitchFamily="2" charset="2"/>
              <a:buChar char="v"/>
            </a:pPr>
            <a:r>
              <a:rPr lang="en-US" sz="3200" b="1" noProof="1"/>
              <a:t>Diskusi</a:t>
            </a:r>
          </a:p>
        </p:txBody>
      </p:sp>
    </p:spTree>
    <p:extLst>
      <p:ext uri="{BB962C8B-B14F-4D97-AF65-F5344CB8AC3E}">
        <p14:creationId xmlns:p14="http://schemas.microsoft.com/office/powerpoint/2010/main" val="2514117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5F6B38-75E8-45FC-A900-1231278B06DE}"/>
              </a:ext>
            </a:extLst>
          </p:cNvPr>
          <p:cNvGrpSpPr/>
          <p:nvPr/>
        </p:nvGrpSpPr>
        <p:grpSpPr>
          <a:xfrm>
            <a:off x="-20638" y="0"/>
            <a:ext cx="9164638" cy="1872329"/>
            <a:chOff x="-20638" y="0"/>
            <a:chExt cx="9164638" cy="1872329"/>
          </a:xfrm>
        </p:grpSpPr>
        <p:graphicFrame>
          <p:nvGraphicFramePr>
            <p:cNvPr id="8" name="Object 27">
              <a:extLst>
                <a:ext uri="{FF2B5EF4-FFF2-40B4-BE49-F238E27FC236}">
                  <a16:creationId xmlns:a16="http://schemas.microsoft.com/office/drawing/2014/main" id="{46D2062E-5B40-4B92-AB16-072185FB4641}"/>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67643" name="Image" r:id="rId4" imgW="9561905" imgH="1600000" progId="">
                    <p:embed/>
                  </p:oleObj>
                </mc:Choice>
                <mc:Fallback>
                  <p:oleObj name="Image" r:id="rId4" imgW="9561905" imgH="1600000" progId="">
                    <p:embed/>
                    <p:pic>
                      <p:nvPicPr>
                        <p:cNvPr id="8" name="Object 27">
                          <a:extLst>
                            <a:ext uri="{FF2B5EF4-FFF2-40B4-BE49-F238E27FC236}">
                              <a16:creationId xmlns:a16="http://schemas.microsoft.com/office/drawing/2014/main" id="{46D2062E-5B40-4B92-AB16-072185FB4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1" name="Freeform 16">
              <a:extLst>
                <a:ext uri="{FF2B5EF4-FFF2-40B4-BE49-F238E27FC236}">
                  <a16:creationId xmlns:a16="http://schemas.microsoft.com/office/drawing/2014/main" id="{FC6587B4-8AE1-4273-B357-FD5F918C7561}"/>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2" name="Freeform 17">
              <a:extLst>
                <a:ext uri="{FF2B5EF4-FFF2-40B4-BE49-F238E27FC236}">
                  <a16:creationId xmlns:a16="http://schemas.microsoft.com/office/drawing/2014/main" id="{D00FE310-8834-474B-A5D5-FB473E40CB5B}"/>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3" name="Group 18">
              <a:extLst>
                <a:ext uri="{FF2B5EF4-FFF2-40B4-BE49-F238E27FC236}">
                  <a16:creationId xmlns:a16="http://schemas.microsoft.com/office/drawing/2014/main" id="{9A8A90B4-43F0-4E36-8CA4-FD11E6B00F54}"/>
                </a:ext>
              </a:extLst>
            </p:cNvPr>
            <p:cNvGrpSpPr>
              <a:grpSpLocks/>
            </p:cNvGrpSpPr>
            <p:nvPr/>
          </p:nvGrpSpPr>
          <p:grpSpPr bwMode="auto">
            <a:xfrm>
              <a:off x="7740650" y="347663"/>
              <a:ext cx="387350" cy="366712"/>
              <a:chOff x="4752" y="1200"/>
              <a:chExt cx="288" cy="288"/>
            </a:xfrm>
          </p:grpSpPr>
          <p:sp>
            <p:nvSpPr>
              <p:cNvPr id="20" name="Oval 19">
                <a:extLst>
                  <a:ext uri="{FF2B5EF4-FFF2-40B4-BE49-F238E27FC236}">
                    <a16:creationId xmlns:a16="http://schemas.microsoft.com/office/drawing/2014/main" id="{297580F4-95FB-4003-8A7B-BA65433ACBB7}"/>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21" name="Oval 20">
                <a:extLst>
                  <a:ext uri="{FF2B5EF4-FFF2-40B4-BE49-F238E27FC236}">
                    <a16:creationId xmlns:a16="http://schemas.microsoft.com/office/drawing/2014/main" id="{C84F7BDC-BAED-4B3E-AC27-BAC2622499C1}"/>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4" name="Group 21">
              <a:extLst>
                <a:ext uri="{FF2B5EF4-FFF2-40B4-BE49-F238E27FC236}">
                  <a16:creationId xmlns:a16="http://schemas.microsoft.com/office/drawing/2014/main" id="{82929C3E-A5C2-450F-A968-54C7489098A3}"/>
                </a:ext>
              </a:extLst>
            </p:cNvPr>
            <p:cNvGrpSpPr>
              <a:grpSpLocks/>
            </p:cNvGrpSpPr>
            <p:nvPr/>
          </p:nvGrpSpPr>
          <p:grpSpPr bwMode="auto">
            <a:xfrm>
              <a:off x="8153400" y="53975"/>
              <a:ext cx="609600" cy="592138"/>
              <a:chOff x="4992" y="816"/>
              <a:chExt cx="576" cy="576"/>
            </a:xfrm>
          </p:grpSpPr>
          <p:sp>
            <p:nvSpPr>
              <p:cNvPr id="18" name="Oval 22">
                <a:extLst>
                  <a:ext uri="{FF2B5EF4-FFF2-40B4-BE49-F238E27FC236}">
                    <a16:creationId xmlns:a16="http://schemas.microsoft.com/office/drawing/2014/main" id="{CFFFF97B-1643-4A6F-A3CB-590C897BCF02}"/>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9" name="Oval 23">
                <a:extLst>
                  <a:ext uri="{FF2B5EF4-FFF2-40B4-BE49-F238E27FC236}">
                    <a16:creationId xmlns:a16="http://schemas.microsoft.com/office/drawing/2014/main" id="{7EC7F87D-6CF4-40FF-AD30-7E238B9854E3}"/>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5" name="Group 24">
              <a:extLst>
                <a:ext uri="{FF2B5EF4-FFF2-40B4-BE49-F238E27FC236}">
                  <a16:creationId xmlns:a16="http://schemas.microsoft.com/office/drawing/2014/main" id="{3EFCC6FE-0312-4A15-96EF-EACA12058595}"/>
                </a:ext>
              </a:extLst>
            </p:cNvPr>
            <p:cNvGrpSpPr>
              <a:grpSpLocks/>
            </p:cNvGrpSpPr>
            <p:nvPr/>
          </p:nvGrpSpPr>
          <p:grpSpPr bwMode="auto">
            <a:xfrm>
              <a:off x="171450" y="789654"/>
              <a:ext cx="720725" cy="762000"/>
              <a:chOff x="4992" y="816"/>
              <a:chExt cx="576" cy="576"/>
            </a:xfrm>
          </p:grpSpPr>
          <p:sp>
            <p:nvSpPr>
              <p:cNvPr id="16" name="Oval 25">
                <a:extLst>
                  <a:ext uri="{FF2B5EF4-FFF2-40B4-BE49-F238E27FC236}">
                    <a16:creationId xmlns:a16="http://schemas.microsoft.com/office/drawing/2014/main" id="{1C11C24E-8B83-4B8E-9F27-124ACBA50E0E}"/>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7" name="Oval 26">
                <a:extLst>
                  <a:ext uri="{FF2B5EF4-FFF2-40B4-BE49-F238E27FC236}">
                    <a16:creationId xmlns:a16="http://schemas.microsoft.com/office/drawing/2014/main" id="{962765D4-2E4A-420C-BC55-F79C9EB34EAC}"/>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22" name="TextBox 21">
            <a:extLst>
              <a:ext uri="{FF2B5EF4-FFF2-40B4-BE49-F238E27FC236}">
                <a16:creationId xmlns:a16="http://schemas.microsoft.com/office/drawing/2014/main" id="{DF95FB49-6E3A-4AB4-81D7-D1315B488A3B}"/>
              </a:ext>
            </a:extLst>
          </p:cNvPr>
          <p:cNvSpPr txBox="1"/>
          <p:nvPr/>
        </p:nvSpPr>
        <p:spPr>
          <a:xfrm>
            <a:off x="320353" y="489031"/>
            <a:ext cx="8820472"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Big Data Properties</a:t>
            </a:r>
            <a:endParaRPr kumimoji="0" lang="en-US" sz="6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9" name="Content Placeholder 8">
            <a:extLst>
              <a:ext uri="{FF2B5EF4-FFF2-40B4-BE49-F238E27FC236}">
                <a16:creationId xmlns:a16="http://schemas.microsoft.com/office/drawing/2014/main" id="{A4BD66FB-0A6E-410F-A696-1779C88AD22F}"/>
              </a:ext>
            </a:extLst>
          </p:cNvPr>
          <p:cNvPicPr>
            <a:picLocks noGrp="1" noChangeAspect="1"/>
          </p:cNvPicPr>
          <p:nvPr>
            <p:ph idx="1"/>
          </p:nvPr>
        </p:nvPicPr>
        <p:blipFill>
          <a:blip r:embed="rId6" cstate="print">
            <a:extLst>
              <a:ext uri="{28A0092B-C50C-407E-A947-70E740481C1C}">
                <a14:useLocalDpi xmlns:a14="http://schemas.microsoft.com/office/drawing/2010/main"/>
              </a:ext>
            </a:extLst>
          </a:blip>
          <a:stretch>
            <a:fillRect/>
          </a:stretch>
        </p:blipFill>
        <p:spPr>
          <a:xfrm>
            <a:off x="131044" y="1916698"/>
            <a:ext cx="3904259" cy="2892397"/>
          </a:xfrm>
          <a:prstGeom prst="rect">
            <a:avLst/>
          </a:prstGeom>
        </p:spPr>
      </p:pic>
      <p:pic>
        <p:nvPicPr>
          <p:cNvPr id="3" name="Picture 2">
            <a:extLst>
              <a:ext uri="{FF2B5EF4-FFF2-40B4-BE49-F238E27FC236}">
                <a16:creationId xmlns:a16="http://schemas.microsoft.com/office/drawing/2014/main" id="{401EF15D-26B4-4FD8-8FF0-C7C672477A85}"/>
              </a:ext>
            </a:extLst>
          </p:cNvPr>
          <p:cNvPicPr>
            <a:picLocks noChangeAspect="1"/>
          </p:cNvPicPr>
          <p:nvPr/>
        </p:nvPicPr>
        <p:blipFill>
          <a:blip r:embed="rId7"/>
          <a:stretch>
            <a:fillRect/>
          </a:stretch>
        </p:blipFill>
        <p:spPr>
          <a:xfrm>
            <a:off x="-3448" y="4652407"/>
            <a:ext cx="5076056" cy="2265250"/>
          </a:xfrm>
          <a:prstGeom prst="rect">
            <a:avLst/>
          </a:prstGeom>
        </p:spPr>
      </p:pic>
      <p:pic>
        <p:nvPicPr>
          <p:cNvPr id="67586" name="Picture 2" descr="Related image">
            <a:extLst>
              <a:ext uri="{FF2B5EF4-FFF2-40B4-BE49-F238E27FC236}">
                <a16:creationId xmlns:a16="http://schemas.microsoft.com/office/drawing/2014/main" id="{740E6BE4-14FC-4424-B35D-F2C7BDE963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489" t="3999" r="16178" b="3752"/>
          <a:stretch/>
        </p:blipFill>
        <p:spPr bwMode="auto">
          <a:xfrm>
            <a:off x="4932040" y="4941168"/>
            <a:ext cx="4154050" cy="194421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38F0D133-1460-4FDE-B229-E8BABF5CD832}"/>
              </a:ext>
            </a:extLst>
          </p:cNvPr>
          <p:cNvSpPr txBox="1">
            <a:spLocks/>
          </p:cNvSpPr>
          <p:nvPr/>
        </p:nvSpPr>
        <p:spPr>
          <a:xfrm>
            <a:off x="4211961" y="1680677"/>
            <a:ext cx="4941564" cy="333716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marR="0" lvl="0" indent="-457200" algn="l" defTabSz="685800" rtl="0" eaLnBrk="1" fontAlgn="auto" latinLnBrk="0" hangingPunct="1">
              <a:lnSpc>
                <a:spcPct val="90000"/>
              </a:lnSpc>
              <a:spcBef>
                <a:spcPts val="750"/>
              </a:spcBef>
              <a:spcAft>
                <a:spcPts val="0"/>
              </a:spcAft>
              <a:buClrTx/>
              <a:buSzTx/>
              <a:buFont typeface="Arial" panose="020B0604020202020204" pitchFamily="34" charset="0"/>
              <a:buAutoNum type="arabicPeriod"/>
              <a:tabLst/>
              <a:defRPr/>
            </a:pPr>
            <a:r>
              <a:rPr kumimoji="0" lang="id-ID" sz="2200" b="0" i="0" u="none" strike="noStrike" kern="1200" cap="none" spc="0" normalizeH="0" baseline="0" noProof="1">
                <a:ln>
                  <a:noFill/>
                </a:ln>
                <a:solidFill>
                  <a:prstClr val="black"/>
                </a:solidFill>
                <a:effectLst/>
                <a:uLnTx/>
                <a:uFillTx/>
                <a:latin typeface="Calibri" panose="020F0502020204030204"/>
                <a:ea typeface="+mn-ea"/>
                <a:cs typeface="+mn-cs"/>
              </a:rPr>
              <a:t>Pengguna menghasilkan data</a:t>
            </a:r>
            <a:br>
              <a:rPr kumimoji="0" lang="id-ID" sz="2200" b="0" i="0" u="none" strike="noStrike" kern="1200" cap="none" spc="0" normalizeH="0" baseline="0" noProof="1">
                <a:ln>
                  <a:noFill/>
                </a:ln>
                <a:solidFill>
                  <a:prstClr val="black"/>
                </a:solidFill>
                <a:effectLst/>
                <a:uLnTx/>
                <a:uFillTx/>
                <a:latin typeface="Calibri" panose="020F0502020204030204"/>
                <a:ea typeface="+mn-ea"/>
                <a:cs typeface="+mn-cs"/>
              </a:rPr>
            </a:br>
            <a:r>
              <a:rPr kumimoji="0" lang="id-ID" sz="2200" b="0" i="0" u="none" strike="noStrike" kern="1200" cap="none" spc="0" normalizeH="0" baseline="0" noProof="1">
                <a:ln>
                  <a:noFill/>
                </a:ln>
                <a:solidFill>
                  <a:prstClr val="black"/>
                </a:solidFill>
                <a:effectLst/>
                <a:uLnTx/>
                <a:uFillTx/>
                <a:latin typeface="Calibri" panose="020F0502020204030204"/>
                <a:ea typeface="+mn-ea"/>
                <a:cs typeface="+mn-cs"/>
              </a:rPr>
              <a:t>(</a:t>
            </a:r>
            <a:r>
              <a:rPr kumimoji="0" lang="id-ID" sz="2200" b="0" i="1" u="none" strike="noStrike" kern="1200" cap="none" spc="0" normalizeH="0" baseline="0" noProof="1">
                <a:ln>
                  <a:noFill/>
                </a:ln>
                <a:solidFill>
                  <a:prstClr val="black"/>
                </a:solidFill>
                <a:effectLst/>
                <a:uLnTx/>
                <a:uFillTx/>
                <a:latin typeface="Calibri" panose="020F0502020204030204"/>
                <a:ea typeface="+mn-ea"/>
                <a:cs typeface="+mn-cs"/>
              </a:rPr>
              <a:t>User Generated content</a:t>
            </a:r>
            <a:r>
              <a:rPr kumimoji="0" lang="id-ID" sz="2200" b="0" i="0" u="none" strike="noStrike" kern="1200" cap="none" spc="0" normalizeH="0" baseline="0" noProof="1">
                <a:ln>
                  <a:noFill/>
                </a:ln>
                <a:solidFill>
                  <a:prstClr val="black"/>
                </a:solidFill>
                <a:effectLst/>
                <a:uLnTx/>
                <a:uFillTx/>
                <a:latin typeface="Calibri" panose="020F0502020204030204"/>
                <a:ea typeface="+mn-ea"/>
                <a:cs typeface="+mn-cs"/>
              </a:rPr>
              <a:t>)</a:t>
            </a:r>
          </a:p>
          <a:p>
            <a:pPr marL="457200" marR="0" lvl="0" indent="-457200" algn="l" defTabSz="685800" rtl="0" eaLnBrk="1" fontAlgn="auto" latinLnBrk="0" hangingPunct="1">
              <a:lnSpc>
                <a:spcPct val="90000"/>
              </a:lnSpc>
              <a:spcBef>
                <a:spcPts val="750"/>
              </a:spcBef>
              <a:spcAft>
                <a:spcPts val="0"/>
              </a:spcAft>
              <a:buClrTx/>
              <a:buSzTx/>
              <a:buFont typeface="Arial" panose="020B0604020202020204" pitchFamily="34" charset="0"/>
              <a:buAutoNum type="arabicPeriod"/>
              <a:tabLst/>
              <a:defRPr/>
            </a:pPr>
            <a:r>
              <a:rPr kumimoji="0" lang="en-US" sz="2200" b="0" i="0" u="none" strike="noStrike" kern="1200" cap="none" spc="0" normalizeH="0" baseline="0" noProof="1">
                <a:ln>
                  <a:noFill/>
                </a:ln>
                <a:solidFill>
                  <a:prstClr val="black"/>
                </a:solidFill>
                <a:effectLst/>
                <a:uLnTx/>
                <a:uFillTx/>
                <a:latin typeface="Calibri" panose="020F0502020204030204"/>
                <a:ea typeface="+mn-ea"/>
                <a:cs typeface="+mn-cs"/>
              </a:rPr>
              <a:t>Dynamic and active u</a:t>
            </a:r>
            <a:r>
              <a:rPr kumimoji="0" lang="id-ID" sz="2200" b="0" i="0" u="none" strike="noStrike" kern="1200" cap="none" spc="0" normalizeH="0" baseline="0" noProof="1">
                <a:ln>
                  <a:noFill/>
                </a:ln>
                <a:solidFill>
                  <a:prstClr val="black"/>
                </a:solidFill>
                <a:effectLst/>
                <a:uLnTx/>
                <a:uFillTx/>
                <a:latin typeface="Calibri" panose="020F0502020204030204"/>
                <a:ea typeface="+mn-ea"/>
                <a:cs typeface="+mn-cs"/>
              </a:rPr>
              <a:t>ser engagement</a:t>
            </a:r>
            <a:br>
              <a:rPr kumimoji="0" lang="en-US" sz="2200" b="0" i="0" u="none" strike="noStrike" kern="1200" cap="none" spc="0" normalizeH="0" baseline="0" noProof="1">
                <a:ln>
                  <a:noFill/>
                </a:ln>
                <a:solidFill>
                  <a:prstClr val="black"/>
                </a:solidFill>
                <a:effectLst/>
                <a:uLnTx/>
                <a:uFillTx/>
                <a:latin typeface="Calibri" panose="020F0502020204030204"/>
                <a:ea typeface="+mn-ea"/>
                <a:cs typeface="+mn-cs"/>
              </a:rPr>
            </a:br>
            <a:r>
              <a:rPr kumimoji="0" lang="en-US" sz="2200" b="0" i="0" u="none" strike="noStrike" kern="1200" cap="none" spc="0" normalizeH="0" baseline="0" noProof="1">
                <a:ln>
                  <a:noFill/>
                </a:ln>
                <a:solidFill>
                  <a:prstClr val="black"/>
                </a:solidFill>
                <a:effectLst/>
                <a:uLnTx/>
                <a:uFillTx/>
                <a:latin typeface="Calibri" panose="020F0502020204030204"/>
                <a:ea typeface="+mn-ea"/>
                <a:cs typeface="+mn-cs"/>
              </a:rPr>
              <a:t>(</a:t>
            </a:r>
            <a:r>
              <a:rPr kumimoji="0" lang="en-US" sz="2200" b="0" i="1" u="none" strike="noStrike" kern="1200" cap="none" spc="0" normalizeH="0" baseline="0" noProof="1">
                <a:ln>
                  <a:noFill/>
                </a:ln>
                <a:solidFill>
                  <a:prstClr val="black"/>
                </a:solidFill>
                <a:effectLst/>
                <a:uLnTx/>
                <a:uFillTx/>
                <a:latin typeface="Calibri" panose="020F0502020204030204"/>
                <a:ea typeface="+mn-ea"/>
                <a:cs typeface="+mn-cs"/>
              </a:rPr>
              <a:t>ChatBot &amp; machine Learning</a:t>
            </a:r>
            <a:r>
              <a:rPr kumimoji="0" lang="en-US" sz="2200" b="0" i="0" u="none" strike="noStrike" kern="1200" cap="none" spc="0" normalizeH="0" baseline="0" noProof="1">
                <a:ln>
                  <a:noFill/>
                </a:ln>
                <a:solidFill>
                  <a:prstClr val="black"/>
                </a:solidFill>
                <a:effectLst/>
                <a:uLnTx/>
                <a:uFillTx/>
                <a:latin typeface="Calibri" panose="020F0502020204030204"/>
                <a:ea typeface="+mn-ea"/>
                <a:cs typeface="+mn-cs"/>
              </a:rPr>
              <a:t>)</a:t>
            </a:r>
            <a:endParaRPr kumimoji="0" lang="id-ID" sz="2200" b="0" i="0" u="none" strike="noStrike" kern="1200" cap="none" spc="0" normalizeH="0" baseline="0" noProof="1">
              <a:ln>
                <a:noFill/>
              </a:ln>
              <a:solidFill>
                <a:prstClr val="black"/>
              </a:solidFill>
              <a:effectLst/>
              <a:uLnTx/>
              <a:uFillTx/>
              <a:latin typeface="Calibri" panose="020F0502020204030204"/>
              <a:ea typeface="+mn-ea"/>
              <a:cs typeface="+mn-cs"/>
            </a:endParaRPr>
          </a:p>
          <a:p>
            <a:pPr marL="457200" marR="0" lvl="0" indent="-457200" algn="l" defTabSz="685800" rtl="0" eaLnBrk="1" fontAlgn="auto" latinLnBrk="0" hangingPunct="1">
              <a:lnSpc>
                <a:spcPct val="90000"/>
              </a:lnSpc>
              <a:spcBef>
                <a:spcPts val="750"/>
              </a:spcBef>
              <a:spcAft>
                <a:spcPts val="0"/>
              </a:spcAft>
              <a:buClrTx/>
              <a:buSzTx/>
              <a:buFont typeface="Arial" panose="020B0604020202020204" pitchFamily="34" charset="0"/>
              <a:buAutoNum type="arabicPeriod"/>
              <a:tabLst/>
              <a:defRPr/>
            </a:pPr>
            <a:r>
              <a:rPr kumimoji="0" lang="id-ID" sz="2200" b="0" i="0" u="none" strike="noStrike" kern="1200" cap="none" spc="0" normalizeH="0" baseline="0" noProof="1">
                <a:ln>
                  <a:noFill/>
                </a:ln>
                <a:solidFill>
                  <a:prstClr val="black"/>
                </a:solidFill>
                <a:effectLst/>
                <a:uLnTx/>
                <a:uFillTx/>
                <a:latin typeface="Calibri" panose="020F0502020204030204"/>
                <a:ea typeface="+mn-ea"/>
                <a:cs typeface="+mn-cs"/>
              </a:rPr>
              <a:t>Minim filter</a:t>
            </a:r>
            <a:r>
              <a:rPr kumimoji="0" lang="en-US" sz="2200" b="0" i="0" u="none" strike="noStrike" kern="1200" cap="none" spc="0" normalizeH="0" baseline="0" noProof="1">
                <a:ln>
                  <a:noFill/>
                </a:ln>
                <a:solidFill>
                  <a:prstClr val="black"/>
                </a:solidFill>
                <a:effectLst/>
                <a:uLnTx/>
                <a:uFillTx/>
                <a:latin typeface="Calibri" panose="020F0502020204030204"/>
                <a:ea typeface="+mn-ea"/>
                <a:cs typeface="+mn-cs"/>
              </a:rPr>
              <a:t> (</a:t>
            </a:r>
            <a:r>
              <a:rPr kumimoji="0" lang="en-US" sz="2200" b="0" i="1" u="none" strike="noStrike" kern="1200" cap="none" spc="0" normalizeH="0" baseline="0" noProof="1">
                <a:ln>
                  <a:noFill/>
                </a:ln>
                <a:solidFill>
                  <a:prstClr val="black"/>
                </a:solidFill>
                <a:effectLst/>
                <a:uLnTx/>
                <a:uFillTx/>
                <a:latin typeface="Calibri" panose="020F0502020204030204"/>
                <a:ea typeface="+mn-ea"/>
                <a:cs typeface="+mn-cs"/>
              </a:rPr>
              <a:t>Noisy Data</a:t>
            </a:r>
            <a:r>
              <a:rPr kumimoji="0" lang="en-US" sz="2200" b="0" i="0" u="none" strike="noStrike" kern="1200" cap="none" spc="0" normalizeH="0" baseline="0" noProof="1">
                <a:ln>
                  <a:noFill/>
                </a:ln>
                <a:solidFill>
                  <a:prstClr val="black"/>
                </a:solidFill>
                <a:effectLst/>
                <a:uLnTx/>
                <a:uFillTx/>
                <a:latin typeface="Calibri" panose="020F0502020204030204"/>
                <a:ea typeface="+mn-ea"/>
                <a:cs typeface="+mn-cs"/>
              </a:rPr>
              <a:t>)</a:t>
            </a:r>
            <a:endParaRPr kumimoji="0" lang="id-ID" sz="2200" b="0" i="0" u="none" strike="noStrike" kern="1200" cap="none" spc="0" normalizeH="0" baseline="0" noProof="1">
              <a:ln>
                <a:noFill/>
              </a:ln>
              <a:solidFill>
                <a:prstClr val="black"/>
              </a:solidFill>
              <a:effectLst/>
              <a:uLnTx/>
              <a:uFillTx/>
              <a:latin typeface="Calibri" panose="020F0502020204030204"/>
              <a:ea typeface="+mn-ea"/>
              <a:cs typeface="+mn-cs"/>
            </a:endParaRPr>
          </a:p>
          <a:p>
            <a:pPr marL="457200" marR="0" lvl="0" indent="-457200" algn="l" defTabSz="685800" rtl="0" eaLnBrk="1" fontAlgn="auto" latinLnBrk="0" hangingPunct="1">
              <a:lnSpc>
                <a:spcPct val="90000"/>
              </a:lnSpc>
              <a:spcBef>
                <a:spcPts val="750"/>
              </a:spcBef>
              <a:spcAft>
                <a:spcPts val="0"/>
              </a:spcAft>
              <a:buClrTx/>
              <a:buSzTx/>
              <a:buFont typeface="Arial" panose="020B0604020202020204" pitchFamily="34" charset="0"/>
              <a:buAutoNum type="arabicPeriod"/>
              <a:tabLst/>
              <a:defRPr/>
            </a:pPr>
            <a:r>
              <a:rPr kumimoji="0" lang="en-US" sz="2200" b="0" i="0" u="none" strike="noStrike" kern="1200" cap="none" spc="0" normalizeH="0" baseline="0" noProof="1">
                <a:ln>
                  <a:noFill/>
                </a:ln>
                <a:solidFill>
                  <a:prstClr val="black"/>
                </a:solidFill>
                <a:effectLst/>
                <a:uLnTx/>
                <a:uFillTx/>
                <a:latin typeface="Calibri" panose="020F0502020204030204"/>
                <a:ea typeface="+mn-ea"/>
                <a:cs typeface="+mn-cs"/>
              </a:rPr>
              <a:t>Wide and large Coverage</a:t>
            </a:r>
          </a:p>
          <a:p>
            <a:pPr marL="457200" marR="0" lvl="0" indent="-457200" algn="l" defTabSz="685800" rtl="0" eaLnBrk="1" fontAlgn="auto" latinLnBrk="0" hangingPunct="1">
              <a:lnSpc>
                <a:spcPct val="90000"/>
              </a:lnSpc>
              <a:spcBef>
                <a:spcPts val="750"/>
              </a:spcBef>
              <a:spcAft>
                <a:spcPts val="0"/>
              </a:spcAft>
              <a:buClrTx/>
              <a:buSzTx/>
              <a:buFont typeface="Arial" panose="020B0604020202020204" pitchFamily="34" charset="0"/>
              <a:buAutoNum type="arabicPeriod"/>
              <a:tabLst/>
              <a:defRPr/>
            </a:pPr>
            <a:r>
              <a:rPr lang="en-US" sz="2200" b="0" noProof="1">
                <a:solidFill>
                  <a:prstClr val="black"/>
                </a:solidFill>
                <a:latin typeface="Calibri" panose="020F0502020204030204"/>
              </a:rPr>
              <a:t>Temporal information: </a:t>
            </a:r>
            <a:br>
              <a:rPr lang="en-US" sz="2200" b="0" noProof="1">
                <a:solidFill>
                  <a:prstClr val="black"/>
                </a:solidFill>
                <a:latin typeface="Calibri" panose="020F0502020204030204"/>
              </a:rPr>
            </a:br>
            <a:r>
              <a:rPr lang="en-US" sz="2200" b="0" noProof="1">
                <a:solidFill>
                  <a:prstClr val="black"/>
                </a:solidFill>
                <a:latin typeface="Calibri" panose="020F0502020204030204"/>
              </a:rPr>
              <a:t>(need quick response)</a:t>
            </a:r>
            <a:endParaRPr kumimoji="0" lang="id-ID" sz="2200" b="0" i="0" u="none" strike="noStrike" kern="1200" cap="none" spc="0" normalizeH="0" baseline="0" noProof="1">
              <a:ln>
                <a:noFill/>
              </a:ln>
              <a:solidFill>
                <a:prstClr val="black"/>
              </a:solidFill>
              <a:effectLst/>
              <a:uLnTx/>
              <a:uFillTx/>
              <a:latin typeface="Calibri" panose="020F0502020204030204"/>
              <a:ea typeface="+mn-ea"/>
              <a:cs typeface="+mn-cs"/>
            </a:endParaRPr>
          </a:p>
          <a:p>
            <a:pPr marL="457200" marR="0" lvl="0" indent="-457200" algn="l" defTabSz="685800" rtl="0" eaLnBrk="1" fontAlgn="auto" latinLnBrk="0" hangingPunct="1">
              <a:lnSpc>
                <a:spcPct val="90000"/>
              </a:lnSpc>
              <a:spcBef>
                <a:spcPts val="750"/>
              </a:spcBef>
              <a:spcAft>
                <a:spcPts val="0"/>
              </a:spcAft>
              <a:buClrTx/>
              <a:buSzTx/>
              <a:buFont typeface="Arial" panose="020B0604020202020204" pitchFamily="34" charset="0"/>
              <a:buAutoNum type="arabicPeriod"/>
              <a:tabLst/>
              <a:defRPr/>
            </a:pPr>
            <a:endParaRPr kumimoji="0" lang="id-ID" sz="2200" b="0" i="0" u="none" strike="noStrike" kern="1200" cap="none" spc="0" normalizeH="0" baseline="0" noProof="1">
              <a:ln>
                <a:noFill/>
              </a:ln>
              <a:solidFill>
                <a:prstClr val="black"/>
              </a:solidFill>
              <a:effectLst/>
              <a:uLnTx/>
              <a:uFillTx/>
              <a:latin typeface="Calibri" panose="020F0502020204030204"/>
              <a:ea typeface="+mn-ea"/>
              <a:cs typeface="+mn-cs"/>
            </a:endParaRPr>
          </a:p>
          <a:p>
            <a:pPr marL="457200" marR="0" lvl="0" indent="-457200" algn="l" defTabSz="685800" rtl="0" eaLnBrk="1" fontAlgn="auto" latinLnBrk="0" hangingPunct="1">
              <a:lnSpc>
                <a:spcPct val="90000"/>
              </a:lnSpc>
              <a:spcBef>
                <a:spcPts val="750"/>
              </a:spcBef>
              <a:spcAft>
                <a:spcPts val="0"/>
              </a:spcAft>
              <a:buClrTx/>
              <a:buSzTx/>
              <a:buFont typeface="Arial" panose="020B0604020202020204" pitchFamily="34" charset="0"/>
              <a:buAutoNum type="arabicPeriod"/>
              <a:tabLst/>
              <a:defRPr/>
            </a:pPr>
            <a:endParaRPr kumimoji="0" lang="id-ID" sz="2200" b="0" i="0" u="none" strike="noStrike" kern="1200" cap="none" spc="0" normalizeH="0" baseline="0" noProof="1">
              <a:ln>
                <a:noFill/>
              </a:ln>
              <a:solidFill>
                <a:prstClr val="black"/>
              </a:solidFill>
              <a:effectLst/>
              <a:uLnTx/>
              <a:uFillTx/>
              <a:latin typeface="Calibri" panose="020F0502020204030204"/>
              <a:ea typeface="+mn-ea"/>
              <a:cs typeface="+mn-cs"/>
            </a:endParaRPr>
          </a:p>
          <a:p>
            <a:pPr marL="457200" marR="0" lvl="0" indent="-457200" algn="l" defTabSz="685800" rtl="0" eaLnBrk="1" fontAlgn="auto" latinLnBrk="0" hangingPunct="1">
              <a:lnSpc>
                <a:spcPct val="90000"/>
              </a:lnSpc>
              <a:spcBef>
                <a:spcPts val="750"/>
              </a:spcBef>
              <a:spcAft>
                <a:spcPts val="0"/>
              </a:spcAft>
              <a:buClrTx/>
              <a:buSzTx/>
              <a:buFont typeface="Arial" panose="020B0604020202020204" pitchFamily="34" charset="0"/>
              <a:buAutoNum type="arabicPeriod"/>
              <a:tabLst/>
              <a:defRPr/>
            </a:pPr>
            <a:endParaRPr kumimoji="0" lang="id-ID" sz="2200" b="0" i="0" u="none" strike="noStrike" kern="1200" cap="none" spc="0" normalizeH="0" baseline="0" noProof="1">
              <a:ln>
                <a:noFill/>
              </a:ln>
              <a:solidFill>
                <a:prstClr val="black"/>
              </a:solidFill>
              <a:effectLst/>
              <a:uLnTx/>
              <a:uFillTx/>
              <a:latin typeface="Calibri" panose="020F0502020204030204"/>
              <a:ea typeface="+mn-ea"/>
              <a:cs typeface="+mn-cs"/>
            </a:endParaRPr>
          </a:p>
          <a:p>
            <a:pPr marL="457200" marR="0" lvl="0" indent="-457200" algn="l" defTabSz="685800" rtl="0" eaLnBrk="1" fontAlgn="auto" latinLnBrk="0" hangingPunct="1">
              <a:lnSpc>
                <a:spcPct val="90000"/>
              </a:lnSpc>
              <a:spcBef>
                <a:spcPts val="750"/>
              </a:spcBef>
              <a:spcAft>
                <a:spcPts val="0"/>
              </a:spcAft>
              <a:buClrTx/>
              <a:buSzTx/>
              <a:buFont typeface="Arial" panose="020B0604020202020204" pitchFamily="34" charset="0"/>
              <a:buAutoNum type="arabicPeriod"/>
              <a:tabLst/>
              <a:defRPr/>
            </a:pPr>
            <a:endParaRPr kumimoji="0" lang="id-ID" sz="2200" b="0" i="0" u="none" strike="noStrike" kern="1200" cap="none" spc="0" normalizeH="0" baseline="0" noProof="1">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id-ID" sz="22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197421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755576" y="2060848"/>
            <a:ext cx="7950063" cy="4484451"/>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26"/>
          <p:cNvSpPr/>
          <p:nvPr/>
        </p:nvSpPr>
        <p:spPr>
          <a:xfrm>
            <a:off x="1729922" y="2741780"/>
            <a:ext cx="5710135" cy="3638148"/>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p:cNvSpPr/>
          <p:nvPr/>
        </p:nvSpPr>
        <p:spPr>
          <a:xfrm>
            <a:off x="2667416" y="3325444"/>
            <a:ext cx="3809603" cy="293775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3441990" y="3972331"/>
            <a:ext cx="2169269" cy="183366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p:cNvGrpSpPr/>
          <p:nvPr/>
        </p:nvGrpSpPr>
        <p:grpSpPr>
          <a:xfrm>
            <a:off x="3996465" y="4356574"/>
            <a:ext cx="1050588" cy="1011677"/>
            <a:chOff x="4046706" y="2908567"/>
            <a:chExt cx="1050588" cy="1011677"/>
          </a:xfrm>
        </p:grpSpPr>
        <p:sp>
          <p:nvSpPr>
            <p:cNvPr id="8" name="Oval 7"/>
            <p:cNvSpPr/>
            <p:nvPr/>
          </p:nvSpPr>
          <p:spPr>
            <a:xfrm>
              <a:off x="4046706" y="2908567"/>
              <a:ext cx="1050588" cy="101167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362692" y="2908567"/>
              <a:ext cx="415498"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srgbClr val="0000FF"/>
                  </a:solidFill>
                  <a:effectLst>
                    <a:glow rad="101600">
                      <a:prstClr val="white">
                        <a:alpha val="60000"/>
                      </a:prstClr>
                    </a:glow>
                    <a:outerShdw blurRad="38100" dist="19050" dir="2700000" algn="tl" rotWithShape="0">
                      <a:prstClr val="black">
                        <a:alpha val="40000"/>
                      </a:prstClr>
                    </a:outerShdw>
                  </a:effectLst>
                  <a:uLnTx/>
                  <a:uFillTx/>
                  <a:latin typeface="Calibri" panose="020F0502020204030204"/>
                  <a:ea typeface="굴림" pitchFamily="50" charset="-127"/>
                  <a:cs typeface="+mn-cs"/>
                </a:rPr>
                <a:t>Big</a:t>
              </a:r>
            </a:p>
          </p:txBody>
        </p:sp>
      </p:grpSp>
      <p:grpSp>
        <p:nvGrpSpPr>
          <p:cNvPr id="55" name="Group 54"/>
          <p:cNvGrpSpPr/>
          <p:nvPr/>
        </p:nvGrpSpPr>
        <p:grpSpPr>
          <a:xfrm>
            <a:off x="4244452" y="4628950"/>
            <a:ext cx="533928" cy="486383"/>
            <a:chOff x="4294693" y="3180943"/>
            <a:chExt cx="533928" cy="486383"/>
          </a:xfrm>
        </p:grpSpPr>
        <p:sp>
          <p:nvSpPr>
            <p:cNvPr id="4" name="Oval 3"/>
            <p:cNvSpPr/>
            <p:nvPr/>
          </p:nvSpPr>
          <p:spPr>
            <a:xfrm>
              <a:off x="4309353" y="3180943"/>
              <a:ext cx="496112" cy="486383"/>
            </a:xfrm>
            <a:prstGeom prst="ellipse">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p:cNvSpPr/>
            <p:nvPr/>
          </p:nvSpPr>
          <p:spPr>
            <a:xfrm>
              <a:off x="4294693" y="3270245"/>
              <a:ext cx="533928"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srgbClr val="0000FF"/>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Data</a:t>
              </a:r>
            </a:p>
          </p:txBody>
        </p:sp>
      </p:grpSp>
      <p:sp>
        <p:nvSpPr>
          <p:cNvPr id="13" name="Rectangle 12"/>
          <p:cNvSpPr/>
          <p:nvPr/>
        </p:nvSpPr>
        <p:spPr>
          <a:xfrm>
            <a:off x="3554249" y="4695127"/>
            <a:ext cx="450764"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IoT</a:t>
            </a:r>
          </a:p>
        </p:txBody>
      </p:sp>
      <p:sp>
        <p:nvSpPr>
          <p:cNvPr id="14" name="Rectangle 13"/>
          <p:cNvSpPr/>
          <p:nvPr/>
        </p:nvSpPr>
        <p:spPr>
          <a:xfrm>
            <a:off x="3967109" y="5436072"/>
            <a:ext cx="1124026"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Social media</a:t>
            </a:r>
          </a:p>
        </p:txBody>
      </p:sp>
      <p:sp>
        <p:nvSpPr>
          <p:cNvPr id="15" name="Rectangle 14"/>
          <p:cNvSpPr/>
          <p:nvPr/>
        </p:nvSpPr>
        <p:spPr>
          <a:xfrm>
            <a:off x="3975360" y="4068686"/>
            <a:ext cx="1144736"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0000FF"/>
                </a:solidFill>
                <a:effectLst>
                  <a:glow rad="101600">
                    <a:prstClr val="white">
                      <a:alpha val="60000"/>
                    </a:prstClr>
                  </a:glow>
                  <a:outerShdw blurRad="38100" dist="19050" dir="2700000" algn="tl" rotWithShape="0">
                    <a:prstClr val="black">
                      <a:alpha val="40000"/>
                    </a:prstClr>
                  </a:outerShdw>
                </a:effectLst>
                <a:uLnTx/>
                <a:uFillTx/>
                <a:latin typeface="Calibri" panose="020F0502020204030204"/>
                <a:ea typeface="굴림" pitchFamily="50" charset="-127"/>
                <a:cs typeface="+mn-cs"/>
              </a:rPr>
              <a:t>Technology</a:t>
            </a:r>
          </a:p>
        </p:txBody>
      </p:sp>
      <p:sp>
        <p:nvSpPr>
          <p:cNvPr id="16" name="Rectangle 15"/>
          <p:cNvSpPr/>
          <p:nvPr/>
        </p:nvSpPr>
        <p:spPr>
          <a:xfrm>
            <a:off x="4938957" y="4745181"/>
            <a:ext cx="760941" cy="25391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Mobiles</a:t>
            </a:r>
          </a:p>
        </p:txBody>
      </p:sp>
      <p:sp>
        <p:nvSpPr>
          <p:cNvPr id="18" name="Rectangle 17"/>
          <p:cNvSpPr/>
          <p:nvPr/>
        </p:nvSpPr>
        <p:spPr>
          <a:xfrm>
            <a:off x="3618527" y="3499607"/>
            <a:ext cx="1907381"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0000FF"/>
                </a:solidFill>
                <a:effectLst>
                  <a:glow rad="101600">
                    <a:prstClr val="white">
                      <a:alpha val="60000"/>
                    </a:prstClr>
                  </a:glow>
                  <a:outerShdw blurRad="38100" dist="19050" dir="2700000" algn="tl" rotWithShape="0">
                    <a:prstClr val="black">
                      <a:alpha val="40000"/>
                    </a:prstClr>
                  </a:outerShdw>
                </a:effectLst>
                <a:uLnTx/>
                <a:uFillTx/>
                <a:latin typeface="Calibri" panose="020F0502020204030204"/>
                <a:ea typeface="굴림" pitchFamily="50" charset="-127"/>
                <a:cs typeface="+mn-cs"/>
              </a:rPr>
              <a:t>Methodology</a:t>
            </a:r>
          </a:p>
        </p:txBody>
      </p:sp>
      <p:sp>
        <p:nvSpPr>
          <p:cNvPr id="19" name="Rectangle 18"/>
          <p:cNvSpPr/>
          <p:nvPr/>
        </p:nvSpPr>
        <p:spPr>
          <a:xfrm>
            <a:off x="4817308" y="5113507"/>
            <a:ext cx="760941" cy="26161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NoSQL</a:t>
            </a:r>
            <a:endParaRPr kumimoji="0" lang="en-US" sz="105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endParaRPr>
          </a:p>
        </p:txBody>
      </p:sp>
      <p:sp>
        <p:nvSpPr>
          <p:cNvPr id="20" name="Rectangle 19"/>
          <p:cNvSpPr/>
          <p:nvPr/>
        </p:nvSpPr>
        <p:spPr>
          <a:xfrm>
            <a:off x="3559930" y="5112901"/>
            <a:ext cx="915818" cy="41549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Cluster-</a:t>
            </a:r>
            <a:br>
              <a:rPr kumimoji="0" lang="en-US" sz="105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br>
            <a:r>
              <a:rPr kumimoji="0" lang="en-US" sz="105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Computers</a:t>
            </a:r>
          </a:p>
        </p:txBody>
      </p:sp>
      <p:sp>
        <p:nvSpPr>
          <p:cNvPr id="21" name="Rectangle 20"/>
          <p:cNvSpPr/>
          <p:nvPr/>
        </p:nvSpPr>
        <p:spPr>
          <a:xfrm>
            <a:off x="2725476" y="4237964"/>
            <a:ext cx="863634"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Analytics</a:t>
            </a:r>
          </a:p>
        </p:txBody>
      </p:sp>
      <p:sp>
        <p:nvSpPr>
          <p:cNvPr id="22" name="Rectangle 21"/>
          <p:cNvSpPr/>
          <p:nvPr/>
        </p:nvSpPr>
        <p:spPr>
          <a:xfrm>
            <a:off x="3909284" y="5935618"/>
            <a:ext cx="1276888" cy="3231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Visualizations</a:t>
            </a:r>
          </a:p>
        </p:txBody>
      </p:sp>
      <p:sp>
        <p:nvSpPr>
          <p:cNvPr id="23" name="Rectangle 22"/>
          <p:cNvSpPr/>
          <p:nvPr/>
        </p:nvSpPr>
        <p:spPr>
          <a:xfrm>
            <a:off x="5481802" y="4253352"/>
            <a:ext cx="948914"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Prediction</a:t>
            </a:r>
          </a:p>
        </p:txBody>
      </p:sp>
      <p:sp>
        <p:nvSpPr>
          <p:cNvPr id="24" name="Rectangle 23"/>
          <p:cNvSpPr/>
          <p:nvPr/>
        </p:nvSpPr>
        <p:spPr>
          <a:xfrm>
            <a:off x="3360378" y="5709122"/>
            <a:ext cx="1163011"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Classification</a:t>
            </a:r>
          </a:p>
        </p:txBody>
      </p:sp>
      <p:sp>
        <p:nvSpPr>
          <p:cNvPr id="25" name="Rectangle 24"/>
          <p:cNvSpPr/>
          <p:nvPr/>
        </p:nvSpPr>
        <p:spPr>
          <a:xfrm>
            <a:off x="2685456" y="4788731"/>
            <a:ext cx="760080"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Insights</a:t>
            </a:r>
          </a:p>
        </p:txBody>
      </p:sp>
      <p:sp>
        <p:nvSpPr>
          <p:cNvPr id="26" name="Rectangle 25"/>
          <p:cNvSpPr/>
          <p:nvPr/>
        </p:nvSpPr>
        <p:spPr>
          <a:xfrm>
            <a:off x="5651334" y="4762981"/>
            <a:ext cx="671722"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Values</a:t>
            </a:r>
          </a:p>
        </p:txBody>
      </p:sp>
      <p:sp>
        <p:nvSpPr>
          <p:cNvPr id="28" name="Rectangle 27"/>
          <p:cNvSpPr/>
          <p:nvPr/>
        </p:nvSpPr>
        <p:spPr>
          <a:xfrm>
            <a:off x="3597265" y="2832442"/>
            <a:ext cx="2027478"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0"/>
                <a:solidFill>
                  <a:srgbClr val="0000FF"/>
                </a:solidFill>
                <a:effectLst>
                  <a:glow rad="101600">
                    <a:prstClr val="white">
                      <a:alpha val="60000"/>
                    </a:prstClr>
                  </a:glow>
                  <a:outerShdw blurRad="38100" dist="19050" dir="2700000" algn="tl" rotWithShape="0">
                    <a:prstClr val="black">
                      <a:alpha val="40000"/>
                    </a:prstClr>
                  </a:outerShdw>
                </a:effectLst>
                <a:uLnTx/>
                <a:uFillTx/>
                <a:latin typeface="Calibri" panose="020F0502020204030204"/>
                <a:ea typeface="굴림" pitchFamily="50" charset="-127"/>
                <a:cs typeface="+mn-cs"/>
              </a:rPr>
              <a:t>Applications</a:t>
            </a:r>
          </a:p>
        </p:txBody>
      </p:sp>
      <p:sp>
        <p:nvSpPr>
          <p:cNvPr id="36" name="Rectangle 35"/>
          <p:cNvSpPr/>
          <p:nvPr/>
        </p:nvSpPr>
        <p:spPr>
          <a:xfrm>
            <a:off x="3357863" y="2158414"/>
            <a:ext cx="2584361" cy="58477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0"/>
                <a:solidFill>
                  <a:srgbClr val="0000FF"/>
                </a:solidFill>
                <a:effectLst>
                  <a:glow rad="101600">
                    <a:prstClr val="white">
                      <a:alpha val="60000"/>
                    </a:prstClr>
                  </a:glow>
                  <a:outerShdw blurRad="38100" dist="19050" dir="2700000" algn="tl" rotWithShape="0">
                    <a:prstClr val="black">
                      <a:alpha val="40000"/>
                    </a:prstClr>
                  </a:outerShdw>
                </a:effectLst>
                <a:uLnTx/>
                <a:uFillTx/>
                <a:latin typeface="Calibri" panose="020F0502020204030204"/>
                <a:ea typeface="굴림" pitchFamily="50" charset="-127"/>
                <a:cs typeface="+mn-cs"/>
              </a:rPr>
              <a:t>Social Aspects</a:t>
            </a:r>
          </a:p>
        </p:txBody>
      </p:sp>
      <p:sp>
        <p:nvSpPr>
          <p:cNvPr id="37" name="Rectangle 36"/>
          <p:cNvSpPr/>
          <p:nvPr/>
        </p:nvSpPr>
        <p:spPr>
          <a:xfrm>
            <a:off x="2041538" y="3771414"/>
            <a:ext cx="923138"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Education</a:t>
            </a:r>
          </a:p>
        </p:txBody>
      </p:sp>
      <p:sp>
        <p:nvSpPr>
          <p:cNvPr id="38" name="Rectangle 37"/>
          <p:cNvSpPr/>
          <p:nvPr/>
        </p:nvSpPr>
        <p:spPr>
          <a:xfrm>
            <a:off x="6158106" y="3794420"/>
            <a:ext cx="1120178"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Government</a:t>
            </a:r>
          </a:p>
        </p:txBody>
      </p:sp>
      <p:sp>
        <p:nvSpPr>
          <p:cNvPr id="39" name="Rectangle 38"/>
          <p:cNvSpPr/>
          <p:nvPr/>
        </p:nvSpPr>
        <p:spPr>
          <a:xfrm>
            <a:off x="1787006" y="4305099"/>
            <a:ext cx="855940"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Research</a:t>
            </a:r>
          </a:p>
        </p:txBody>
      </p:sp>
      <p:sp>
        <p:nvSpPr>
          <p:cNvPr id="40" name="Rectangle 39"/>
          <p:cNvSpPr/>
          <p:nvPr/>
        </p:nvSpPr>
        <p:spPr>
          <a:xfrm>
            <a:off x="6246514" y="5354838"/>
            <a:ext cx="682430"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Retails</a:t>
            </a:r>
          </a:p>
        </p:txBody>
      </p:sp>
      <p:sp>
        <p:nvSpPr>
          <p:cNvPr id="41" name="Rectangle 40"/>
          <p:cNvSpPr/>
          <p:nvPr/>
        </p:nvSpPr>
        <p:spPr>
          <a:xfrm>
            <a:off x="2169097" y="5320651"/>
            <a:ext cx="679994"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Health</a:t>
            </a:r>
          </a:p>
        </p:txBody>
      </p:sp>
      <p:sp>
        <p:nvSpPr>
          <p:cNvPr id="42" name="Rectangle 41"/>
          <p:cNvSpPr/>
          <p:nvPr/>
        </p:nvSpPr>
        <p:spPr>
          <a:xfrm>
            <a:off x="6460884" y="4845209"/>
            <a:ext cx="787395"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Security</a:t>
            </a:r>
          </a:p>
        </p:txBody>
      </p:sp>
      <p:sp>
        <p:nvSpPr>
          <p:cNvPr id="43" name="Rectangle 42"/>
          <p:cNvSpPr/>
          <p:nvPr/>
        </p:nvSpPr>
        <p:spPr>
          <a:xfrm>
            <a:off x="4841702" y="5696282"/>
            <a:ext cx="930703"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Clustering</a:t>
            </a:r>
          </a:p>
        </p:txBody>
      </p:sp>
      <p:sp>
        <p:nvSpPr>
          <p:cNvPr id="44" name="Rectangle 43"/>
          <p:cNvSpPr/>
          <p:nvPr/>
        </p:nvSpPr>
        <p:spPr>
          <a:xfrm>
            <a:off x="1841746" y="4752466"/>
            <a:ext cx="803810"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Industry</a:t>
            </a:r>
          </a:p>
        </p:txBody>
      </p:sp>
      <p:sp>
        <p:nvSpPr>
          <p:cNvPr id="46" name="Rectangle 45"/>
          <p:cNvSpPr/>
          <p:nvPr/>
        </p:nvSpPr>
        <p:spPr>
          <a:xfrm>
            <a:off x="6477070" y="4229245"/>
            <a:ext cx="833883"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Finance/</a:t>
            </a:r>
            <a:b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b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Bank</a:t>
            </a:r>
          </a:p>
        </p:txBody>
      </p:sp>
      <p:sp>
        <p:nvSpPr>
          <p:cNvPr id="47" name="Rectangle 46"/>
          <p:cNvSpPr/>
          <p:nvPr/>
        </p:nvSpPr>
        <p:spPr>
          <a:xfrm>
            <a:off x="7015148" y="3128467"/>
            <a:ext cx="740716"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Ethics</a:t>
            </a:r>
            <a:endPar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endParaRPr>
          </a:p>
        </p:txBody>
      </p:sp>
      <p:sp>
        <p:nvSpPr>
          <p:cNvPr id="48" name="Rectangle 47"/>
          <p:cNvSpPr/>
          <p:nvPr/>
        </p:nvSpPr>
        <p:spPr>
          <a:xfrm>
            <a:off x="1431556" y="3113078"/>
            <a:ext cx="609077"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Law</a:t>
            </a:r>
            <a:endPar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endParaRPr>
          </a:p>
        </p:txBody>
      </p:sp>
      <p:sp>
        <p:nvSpPr>
          <p:cNvPr id="49" name="Rectangle 48"/>
          <p:cNvSpPr/>
          <p:nvPr/>
        </p:nvSpPr>
        <p:spPr>
          <a:xfrm>
            <a:off x="822998" y="4097200"/>
            <a:ext cx="870559"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Privacy</a:t>
            </a:r>
            <a:endPar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endParaRPr>
          </a:p>
        </p:txBody>
      </p:sp>
      <p:sp>
        <p:nvSpPr>
          <p:cNvPr id="50" name="Rectangle 49"/>
          <p:cNvSpPr/>
          <p:nvPr/>
        </p:nvSpPr>
        <p:spPr>
          <a:xfrm>
            <a:off x="7357018" y="3542372"/>
            <a:ext cx="105176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Economy</a:t>
            </a:r>
            <a:endPar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endParaRPr>
          </a:p>
        </p:txBody>
      </p:sp>
      <p:sp>
        <p:nvSpPr>
          <p:cNvPr id="52" name="Rectangle 51"/>
          <p:cNvSpPr/>
          <p:nvPr/>
        </p:nvSpPr>
        <p:spPr>
          <a:xfrm>
            <a:off x="7114157" y="6297133"/>
            <a:ext cx="1852303"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3000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a:t>
            </a:r>
            <a:r>
              <a:rPr kumimoji="0" lang="en-US" sz="1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Taufik Sutanto - 2019</a:t>
            </a:r>
          </a:p>
        </p:txBody>
      </p:sp>
      <p:sp>
        <p:nvSpPr>
          <p:cNvPr id="53" name="Rectangle 52"/>
          <p:cNvSpPr/>
          <p:nvPr/>
        </p:nvSpPr>
        <p:spPr>
          <a:xfrm>
            <a:off x="991937" y="3579107"/>
            <a:ext cx="863826"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Politics</a:t>
            </a:r>
            <a:endPar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endParaRPr>
          </a:p>
        </p:txBody>
      </p:sp>
      <p:sp>
        <p:nvSpPr>
          <p:cNvPr id="54" name="Rectangle 53"/>
          <p:cNvSpPr/>
          <p:nvPr/>
        </p:nvSpPr>
        <p:spPr>
          <a:xfrm>
            <a:off x="7423465" y="4011620"/>
            <a:ext cx="1248803" cy="369332"/>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Democracy</a:t>
            </a:r>
            <a:endPar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endParaRPr>
          </a:p>
        </p:txBody>
      </p:sp>
      <p:grpSp>
        <p:nvGrpSpPr>
          <p:cNvPr id="57" name="Group 56">
            <a:extLst>
              <a:ext uri="{FF2B5EF4-FFF2-40B4-BE49-F238E27FC236}">
                <a16:creationId xmlns:a16="http://schemas.microsoft.com/office/drawing/2014/main" id="{B965DF5C-8FA5-4FD7-ABAD-8247DB1E3B80}"/>
              </a:ext>
            </a:extLst>
          </p:cNvPr>
          <p:cNvGrpSpPr/>
          <p:nvPr/>
        </p:nvGrpSpPr>
        <p:grpSpPr>
          <a:xfrm>
            <a:off x="-20638" y="0"/>
            <a:ext cx="9164638" cy="1872329"/>
            <a:chOff x="-20638" y="0"/>
            <a:chExt cx="9164638" cy="1872329"/>
          </a:xfrm>
        </p:grpSpPr>
        <p:graphicFrame>
          <p:nvGraphicFramePr>
            <p:cNvPr id="58" name="Object 27">
              <a:extLst>
                <a:ext uri="{FF2B5EF4-FFF2-40B4-BE49-F238E27FC236}">
                  <a16:creationId xmlns:a16="http://schemas.microsoft.com/office/drawing/2014/main" id="{6C40A20D-88D9-4201-B505-69C8B68C7ECD}"/>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68667" name="Image" r:id="rId3" imgW="9561905" imgH="1600000" progId="">
                    <p:embed/>
                  </p:oleObj>
                </mc:Choice>
                <mc:Fallback>
                  <p:oleObj name="Image" r:id="rId3" imgW="9561905" imgH="1600000" progId="">
                    <p:embed/>
                    <p:pic>
                      <p:nvPicPr>
                        <p:cNvPr id="58" name="Object 27">
                          <a:extLst>
                            <a:ext uri="{FF2B5EF4-FFF2-40B4-BE49-F238E27FC236}">
                              <a16:creationId xmlns:a16="http://schemas.microsoft.com/office/drawing/2014/main" id="{6C40A20D-88D9-4201-B505-69C8B68C7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59" name="Freeform 16">
              <a:extLst>
                <a:ext uri="{FF2B5EF4-FFF2-40B4-BE49-F238E27FC236}">
                  <a16:creationId xmlns:a16="http://schemas.microsoft.com/office/drawing/2014/main" id="{3F3BDA15-20C4-42AF-AF8D-8E6CF6B052B5}"/>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60" name="Freeform 17">
              <a:extLst>
                <a:ext uri="{FF2B5EF4-FFF2-40B4-BE49-F238E27FC236}">
                  <a16:creationId xmlns:a16="http://schemas.microsoft.com/office/drawing/2014/main" id="{B99B07D1-FD42-4DC5-BDF6-43AB8E5F2529}"/>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61" name="Group 18">
              <a:extLst>
                <a:ext uri="{FF2B5EF4-FFF2-40B4-BE49-F238E27FC236}">
                  <a16:creationId xmlns:a16="http://schemas.microsoft.com/office/drawing/2014/main" id="{8ACE0069-1A43-4ABF-9AD1-6EC0CDF9BD30}"/>
                </a:ext>
              </a:extLst>
            </p:cNvPr>
            <p:cNvGrpSpPr>
              <a:grpSpLocks/>
            </p:cNvGrpSpPr>
            <p:nvPr/>
          </p:nvGrpSpPr>
          <p:grpSpPr bwMode="auto">
            <a:xfrm>
              <a:off x="7740650" y="347663"/>
              <a:ext cx="387350" cy="366712"/>
              <a:chOff x="4752" y="1200"/>
              <a:chExt cx="288" cy="288"/>
            </a:xfrm>
          </p:grpSpPr>
          <p:sp>
            <p:nvSpPr>
              <p:cNvPr id="68" name="Oval 19">
                <a:extLst>
                  <a:ext uri="{FF2B5EF4-FFF2-40B4-BE49-F238E27FC236}">
                    <a16:creationId xmlns:a16="http://schemas.microsoft.com/office/drawing/2014/main" id="{1E42AA4C-16C0-48E1-B62C-A2F5FAE1EB20}"/>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69" name="Oval 20">
                <a:extLst>
                  <a:ext uri="{FF2B5EF4-FFF2-40B4-BE49-F238E27FC236}">
                    <a16:creationId xmlns:a16="http://schemas.microsoft.com/office/drawing/2014/main" id="{9539EA2D-575F-45C4-B56A-A702C590E427}"/>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62" name="Group 21">
              <a:extLst>
                <a:ext uri="{FF2B5EF4-FFF2-40B4-BE49-F238E27FC236}">
                  <a16:creationId xmlns:a16="http://schemas.microsoft.com/office/drawing/2014/main" id="{B1EB2D01-E5FC-47B6-A476-C40CC3BBE8F4}"/>
                </a:ext>
              </a:extLst>
            </p:cNvPr>
            <p:cNvGrpSpPr>
              <a:grpSpLocks/>
            </p:cNvGrpSpPr>
            <p:nvPr/>
          </p:nvGrpSpPr>
          <p:grpSpPr bwMode="auto">
            <a:xfrm>
              <a:off x="8153400" y="53975"/>
              <a:ext cx="609600" cy="592138"/>
              <a:chOff x="4992" y="816"/>
              <a:chExt cx="576" cy="576"/>
            </a:xfrm>
          </p:grpSpPr>
          <p:sp>
            <p:nvSpPr>
              <p:cNvPr id="66" name="Oval 22">
                <a:extLst>
                  <a:ext uri="{FF2B5EF4-FFF2-40B4-BE49-F238E27FC236}">
                    <a16:creationId xmlns:a16="http://schemas.microsoft.com/office/drawing/2014/main" id="{8D5059BF-2F15-4E71-AEAE-0048E066DAA5}"/>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67" name="Oval 23">
                <a:extLst>
                  <a:ext uri="{FF2B5EF4-FFF2-40B4-BE49-F238E27FC236}">
                    <a16:creationId xmlns:a16="http://schemas.microsoft.com/office/drawing/2014/main" id="{49FF3B67-B781-4780-B5BA-80F93E331E28}"/>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63" name="Group 24">
              <a:extLst>
                <a:ext uri="{FF2B5EF4-FFF2-40B4-BE49-F238E27FC236}">
                  <a16:creationId xmlns:a16="http://schemas.microsoft.com/office/drawing/2014/main" id="{857FC39F-EC7E-4EA6-9CEE-E472DB536BFE}"/>
                </a:ext>
              </a:extLst>
            </p:cNvPr>
            <p:cNvGrpSpPr>
              <a:grpSpLocks/>
            </p:cNvGrpSpPr>
            <p:nvPr/>
          </p:nvGrpSpPr>
          <p:grpSpPr bwMode="auto">
            <a:xfrm>
              <a:off x="171450" y="789654"/>
              <a:ext cx="720725" cy="762000"/>
              <a:chOff x="4992" y="816"/>
              <a:chExt cx="576" cy="576"/>
            </a:xfrm>
          </p:grpSpPr>
          <p:sp>
            <p:nvSpPr>
              <p:cNvPr id="64" name="Oval 25">
                <a:extLst>
                  <a:ext uri="{FF2B5EF4-FFF2-40B4-BE49-F238E27FC236}">
                    <a16:creationId xmlns:a16="http://schemas.microsoft.com/office/drawing/2014/main" id="{305817BC-F898-4AB0-A077-FA155BB96B6A}"/>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65" name="Oval 26">
                <a:extLst>
                  <a:ext uri="{FF2B5EF4-FFF2-40B4-BE49-F238E27FC236}">
                    <a16:creationId xmlns:a16="http://schemas.microsoft.com/office/drawing/2014/main" id="{3A71DEFA-D7C4-4F43-807D-29C4E9A2987F}"/>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70" name="TextBox 69">
            <a:extLst>
              <a:ext uri="{FF2B5EF4-FFF2-40B4-BE49-F238E27FC236}">
                <a16:creationId xmlns:a16="http://schemas.microsoft.com/office/drawing/2014/main" id="{B388C0EF-892F-4A3B-8C13-34693B884FF7}"/>
              </a:ext>
            </a:extLst>
          </p:cNvPr>
          <p:cNvSpPr txBox="1"/>
          <p:nvPr/>
        </p:nvSpPr>
        <p:spPr>
          <a:xfrm>
            <a:off x="313853" y="489130"/>
            <a:ext cx="8820472"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Big Data Spectrum</a:t>
            </a:r>
            <a:endParaRPr kumimoji="0" lang="en-US" sz="6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40720585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93886" y="1678654"/>
            <a:ext cx="8570602" cy="3499652"/>
            <a:chOff x="1440633" y="865761"/>
            <a:chExt cx="6628374" cy="2488067"/>
          </a:xfrm>
        </p:grpSpPr>
        <p:sp>
          <p:nvSpPr>
            <p:cNvPr id="4" name="Hexagon 3"/>
            <p:cNvSpPr/>
            <p:nvPr/>
          </p:nvSpPr>
          <p:spPr>
            <a:xfrm>
              <a:off x="3439837" y="1748079"/>
              <a:ext cx="2085473" cy="866272"/>
            </a:xfrm>
            <a:prstGeom prst="hexagon">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rPr>
                <a:t>Big Data</a:t>
              </a:r>
              <a:br>
                <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rPr>
                <a:t>Applications</a:t>
              </a:r>
            </a:p>
          </p:txBody>
        </p:sp>
        <p:sp>
          <p:nvSpPr>
            <p:cNvPr id="5" name="Rounded Rectangle 4"/>
            <p:cNvSpPr/>
            <p:nvPr/>
          </p:nvSpPr>
          <p:spPr>
            <a:xfrm>
              <a:off x="1630155" y="1594571"/>
              <a:ext cx="1122947" cy="336882"/>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i="0" u="none" strike="noStrike" kern="1200" cap="none" spc="0" normalizeH="0" baseline="0" noProof="0" dirty="0">
                  <a:ln>
                    <a:noFill/>
                  </a:ln>
                  <a:solidFill>
                    <a:prstClr val="black"/>
                  </a:solidFill>
                  <a:effectLst/>
                  <a:uLnTx/>
                  <a:uFillTx/>
                  <a:latin typeface="Calibri" panose="020F0502020204030204"/>
                  <a:ea typeface="+mn-ea"/>
                  <a:cs typeface="+mn-cs"/>
                </a:rPr>
                <a:t>Retail</a:t>
              </a:r>
            </a:p>
          </p:txBody>
        </p:sp>
        <p:sp>
          <p:nvSpPr>
            <p:cNvPr id="6" name="Rounded Rectangle 5"/>
            <p:cNvSpPr/>
            <p:nvPr/>
          </p:nvSpPr>
          <p:spPr>
            <a:xfrm>
              <a:off x="3074880" y="2824438"/>
              <a:ext cx="1299409" cy="52939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tx1"/>
                  </a:solidFill>
                  <a:effectLst/>
                  <a:uLnTx/>
                  <a:uFillTx/>
                  <a:latin typeface="Calibri" panose="020F0502020204030204"/>
                  <a:ea typeface="+mn-ea"/>
                  <a:cs typeface="+mn-cs"/>
                </a:rPr>
                <a:t>Energy &amp; Utilities</a:t>
              </a:r>
            </a:p>
          </p:txBody>
        </p:sp>
        <p:sp>
          <p:nvSpPr>
            <p:cNvPr id="7" name="Rounded Rectangle 6"/>
            <p:cNvSpPr/>
            <p:nvPr/>
          </p:nvSpPr>
          <p:spPr>
            <a:xfrm>
              <a:off x="6239184" y="1465205"/>
              <a:ext cx="1620255" cy="52939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tx1"/>
                  </a:solidFill>
                  <a:effectLst/>
                  <a:uLnTx/>
                  <a:uFillTx/>
                  <a:latin typeface="Calibri" panose="020F0502020204030204"/>
                  <a:ea typeface="+mn-ea"/>
                  <a:cs typeface="+mn-cs"/>
                </a:rPr>
                <a:t>Healthcare &amp; Research</a:t>
              </a:r>
            </a:p>
          </p:txBody>
        </p:sp>
        <p:sp>
          <p:nvSpPr>
            <p:cNvPr id="8" name="Rounded Rectangle 7"/>
            <p:cNvSpPr/>
            <p:nvPr/>
          </p:nvSpPr>
          <p:spPr>
            <a:xfrm>
              <a:off x="1440633" y="2000741"/>
              <a:ext cx="1427747" cy="364959"/>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i="0" u="none" strike="noStrike" kern="1200" cap="none" spc="0" normalizeH="0" baseline="0" noProof="0" dirty="0">
                  <a:ln>
                    <a:noFill/>
                  </a:ln>
                  <a:solidFill>
                    <a:prstClr val="black"/>
                  </a:solidFill>
                  <a:effectLst/>
                  <a:uLnTx/>
                  <a:uFillTx/>
                  <a:latin typeface="Calibri" panose="020F0502020204030204"/>
                  <a:ea typeface="+mn-ea"/>
                  <a:cs typeface="+mn-cs"/>
                </a:rPr>
                <a:t>Automotive</a:t>
              </a:r>
            </a:p>
          </p:txBody>
        </p:sp>
        <p:sp>
          <p:nvSpPr>
            <p:cNvPr id="9" name="Rounded Rectangle 8"/>
            <p:cNvSpPr/>
            <p:nvPr/>
          </p:nvSpPr>
          <p:spPr>
            <a:xfrm>
              <a:off x="2737998" y="1038215"/>
              <a:ext cx="1427747" cy="52939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Bank &amp; Insurance</a:t>
              </a:r>
            </a:p>
          </p:txBody>
        </p:sp>
        <p:sp>
          <p:nvSpPr>
            <p:cNvPr id="10" name="Rounded Rectangle 9"/>
            <p:cNvSpPr/>
            <p:nvPr/>
          </p:nvSpPr>
          <p:spPr>
            <a:xfrm>
              <a:off x="5919366" y="2062776"/>
              <a:ext cx="2149641" cy="264695"/>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i="0" u="none" strike="noStrike" kern="1200" cap="none" spc="0" normalizeH="0" baseline="0" noProof="0" dirty="0">
                  <a:ln>
                    <a:noFill/>
                  </a:ln>
                  <a:solidFill>
                    <a:prstClr val="black"/>
                  </a:solidFill>
                  <a:effectLst/>
                  <a:uLnTx/>
                  <a:uFillTx/>
                  <a:latin typeface="Calibri" panose="020F0502020204030204"/>
                  <a:ea typeface="+mn-ea"/>
                  <a:cs typeface="+mn-cs"/>
                </a:rPr>
                <a:t>telecommunication</a:t>
              </a:r>
            </a:p>
          </p:txBody>
        </p:sp>
        <p:sp>
          <p:nvSpPr>
            <p:cNvPr id="11" name="Rounded Rectangle 10"/>
            <p:cNvSpPr/>
            <p:nvPr/>
          </p:nvSpPr>
          <p:spPr>
            <a:xfrm>
              <a:off x="6239183" y="2381658"/>
              <a:ext cx="1620255" cy="593559"/>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Government/</a:t>
              </a:r>
              <a:b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sp>
          <p:nvSpPr>
            <p:cNvPr id="12" name="Rounded Rectangle 11"/>
            <p:cNvSpPr/>
            <p:nvPr/>
          </p:nvSpPr>
          <p:spPr>
            <a:xfrm>
              <a:off x="1678213" y="2614351"/>
              <a:ext cx="1307433" cy="344905"/>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chemeClr val="tx1"/>
                  </a:solidFill>
                  <a:effectLst/>
                  <a:uLnTx/>
                  <a:uFillTx/>
                  <a:latin typeface="Calibri" panose="020F0502020204030204"/>
                  <a:ea typeface="+mn-ea"/>
                  <a:cs typeface="+mn-cs"/>
                </a:rPr>
                <a:t>Education</a:t>
              </a:r>
            </a:p>
          </p:txBody>
        </p:sp>
        <p:sp>
          <p:nvSpPr>
            <p:cNvPr id="13" name="Rounded Rectangle 12"/>
            <p:cNvSpPr/>
            <p:nvPr/>
          </p:nvSpPr>
          <p:spPr>
            <a:xfrm>
              <a:off x="4713178" y="865761"/>
              <a:ext cx="1467852" cy="786066"/>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Security /</a:t>
              </a:r>
              <a:b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AU" sz="1800" b="0" i="0" u="none" strike="noStrike" kern="1200" cap="none" spc="0" normalizeH="0" baseline="0" noProof="0" dirty="0">
                  <a:ln>
                    <a:noFill/>
                  </a:ln>
                  <a:solidFill>
                    <a:schemeClr val="tx1"/>
                  </a:solidFill>
                  <a:effectLst/>
                  <a:uLnTx/>
                  <a:uFillTx/>
                  <a:latin typeface="Calibri" panose="020F0502020204030204"/>
                  <a:ea typeface="+mn-ea"/>
                  <a:cs typeface="+mn-cs"/>
                </a:rPr>
                <a:t>Counter Terrorism</a:t>
              </a:r>
            </a:p>
          </p:txBody>
        </p:sp>
        <p:sp>
          <p:nvSpPr>
            <p:cNvPr id="14" name="Rounded Rectangle 13"/>
            <p:cNvSpPr/>
            <p:nvPr/>
          </p:nvSpPr>
          <p:spPr>
            <a:xfrm>
              <a:off x="4552757" y="2824438"/>
              <a:ext cx="1628273" cy="52939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Web &amp; </a:t>
              </a:r>
              <a:b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Digital media</a:t>
              </a:r>
            </a:p>
          </p:txBody>
        </p:sp>
        <p:cxnSp>
          <p:nvCxnSpPr>
            <p:cNvPr id="16" name="Straight Connector 15"/>
            <p:cNvCxnSpPr>
              <a:stCxn id="9" idx="2"/>
              <a:endCxn id="4" idx="4"/>
            </p:cNvCxnSpPr>
            <p:nvPr/>
          </p:nvCxnSpPr>
          <p:spPr>
            <a:xfrm>
              <a:off x="3451872" y="1567605"/>
              <a:ext cx="204533" cy="1804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4" idx="3"/>
            </p:cNvCxnSpPr>
            <p:nvPr/>
          </p:nvCxnSpPr>
          <p:spPr>
            <a:xfrm>
              <a:off x="2753102" y="1763012"/>
              <a:ext cx="686735" cy="4182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3"/>
              <a:endCxn id="4" idx="3"/>
            </p:cNvCxnSpPr>
            <p:nvPr/>
          </p:nvCxnSpPr>
          <p:spPr>
            <a:xfrm flipV="1">
              <a:off x="2868380" y="2181215"/>
              <a:ext cx="571457" cy="20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3"/>
              <a:endCxn id="4" idx="3"/>
            </p:cNvCxnSpPr>
            <p:nvPr/>
          </p:nvCxnSpPr>
          <p:spPr>
            <a:xfrm flipV="1">
              <a:off x="2985646" y="2181215"/>
              <a:ext cx="454191" cy="6055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0"/>
              <a:endCxn id="4" idx="2"/>
            </p:cNvCxnSpPr>
            <p:nvPr/>
          </p:nvCxnSpPr>
          <p:spPr>
            <a:xfrm flipH="1" flipV="1">
              <a:off x="3656405" y="2614351"/>
              <a:ext cx="68180" cy="210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4" idx="0"/>
              <a:endCxn id="4" idx="1"/>
            </p:cNvCxnSpPr>
            <p:nvPr/>
          </p:nvCxnSpPr>
          <p:spPr>
            <a:xfrm flipH="1" flipV="1">
              <a:off x="5308742" y="2614351"/>
              <a:ext cx="58152" cy="210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1" idx="1"/>
              <a:endCxn id="4" idx="0"/>
            </p:cNvCxnSpPr>
            <p:nvPr/>
          </p:nvCxnSpPr>
          <p:spPr>
            <a:xfrm flipH="1" flipV="1">
              <a:off x="5525310" y="2181215"/>
              <a:ext cx="713873" cy="4972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0" idx="1"/>
              <a:endCxn id="4" idx="0"/>
            </p:cNvCxnSpPr>
            <p:nvPr/>
          </p:nvCxnSpPr>
          <p:spPr>
            <a:xfrm flipH="1" flipV="1">
              <a:off x="5525310" y="2181215"/>
              <a:ext cx="394056" cy="1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1"/>
              <a:endCxn id="4" idx="0"/>
            </p:cNvCxnSpPr>
            <p:nvPr/>
          </p:nvCxnSpPr>
          <p:spPr>
            <a:xfrm flipH="1">
              <a:off x="5525310" y="1729900"/>
              <a:ext cx="713874" cy="4513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3" idx="2"/>
              <a:endCxn id="4" idx="5"/>
            </p:cNvCxnSpPr>
            <p:nvPr/>
          </p:nvCxnSpPr>
          <p:spPr>
            <a:xfrm flipH="1">
              <a:off x="5308742" y="1651827"/>
              <a:ext cx="138362" cy="96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86" y="5354623"/>
            <a:ext cx="1898221" cy="1067749"/>
          </a:xfrm>
          <a:prstGeom prst="rect">
            <a:avLst/>
          </a:prstGeom>
        </p:spPr>
      </p:pic>
      <p:sp>
        <p:nvSpPr>
          <p:cNvPr id="33" name="Rectangle 32"/>
          <p:cNvSpPr/>
          <p:nvPr/>
        </p:nvSpPr>
        <p:spPr>
          <a:xfrm>
            <a:off x="281466" y="6465492"/>
            <a:ext cx="4572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https://commons.wikimedia.org/wiki/File:Panamapapers_1.jpg</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344" y="5330515"/>
            <a:ext cx="2223657" cy="1091857"/>
          </a:xfrm>
          <a:prstGeom prst="rect">
            <a:avLst/>
          </a:prstGeom>
        </p:spPr>
      </p:pic>
      <p:sp>
        <p:nvSpPr>
          <p:cNvPr id="36" name="Rectangle 35"/>
          <p:cNvSpPr/>
          <p:nvPr/>
        </p:nvSpPr>
        <p:spPr>
          <a:xfrm>
            <a:off x="1709213" y="6608181"/>
            <a:ext cx="4572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https://commons.wikimedia.org/wiki/File:Socialmedia-pm.png</a:t>
            </a:r>
          </a:p>
        </p:txBody>
      </p: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8237" y="5341624"/>
            <a:ext cx="2346580" cy="1093745"/>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1055" y="5321257"/>
            <a:ext cx="1592431" cy="1101114"/>
          </a:xfrm>
          <a:prstGeom prst="rect">
            <a:avLst/>
          </a:prstGeom>
        </p:spPr>
      </p:pic>
      <p:sp>
        <p:nvSpPr>
          <p:cNvPr id="39" name="Rectangle 38"/>
          <p:cNvSpPr/>
          <p:nvPr/>
        </p:nvSpPr>
        <p:spPr>
          <a:xfrm>
            <a:off x="4572000" y="6462642"/>
            <a:ext cx="4572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http://www.infobdg.com/v2/bandung-command-center-ruang-kontrol-ala-film-star-trek/</a:t>
            </a:r>
          </a:p>
        </p:txBody>
      </p:sp>
      <p:grpSp>
        <p:nvGrpSpPr>
          <p:cNvPr id="42" name="Group 41">
            <a:extLst>
              <a:ext uri="{FF2B5EF4-FFF2-40B4-BE49-F238E27FC236}">
                <a16:creationId xmlns:a16="http://schemas.microsoft.com/office/drawing/2014/main" id="{D171F6EE-B36F-437B-A19A-1967F0540197}"/>
              </a:ext>
            </a:extLst>
          </p:cNvPr>
          <p:cNvGrpSpPr/>
          <p:nvPr/>
        </p:nvGrpSpPr>
        <p:grpSpPr>
          <a:xfrm>
            <a:off x="-20638" y="0"/>
            <a:ext cx="9164638" cy="1872329"/>
            <a:chOff x="-20638" y="0"/>
            <a:chExt cx="9164638" cy="1872329"/>
          </a:xfrm>
        </p:grpSpPr>
        <p:graphicFrame>
          <p:nvGraphicFramePr>
            <p:cNvPr id="43" name="Object 27">
              <a:extLst>
                <a:ext uri="{FF2B5EF4-FFF2-40B4-BE49-F238E27FC236}">
                  <a16:creationId xmlns:a16="http://schemas.microsoft.com/office/drawing/2014/main" id="{CCBD8CDB-21D4-46A3-AC13-D35583F54655}"/>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69691" name="Image" r:id="rId8" imgW="9561905" imgH="1600000" progId="">
                    <p:embed/>
                  </p:oleObj>
                </mc:Choice>
                <mc:Fallback>
                  <p:oleObj name="Image" r:id="rId8" imgW="9561905" imgH="1600000" progId="">
                    <p:embed/>
                    <p:pic>
                      <p:nvPicPr>
                        <p:cNvPr id="43" name="Object 27">
                          <a:extLst>
                            <a:ext uri="{FF2B5EF4-FFF2-40B4-BE49-F238E27FC236}">
                              <a16:creationId xmlns:a16="http://schemas.microsoft.com/office/drawing/2014/main" id="{CCBD8CDB-21D4-46A3-AC13-D35583F546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44" name="Freeform 16">
              <a:extLst>
                <a:ext uri="{FF2B5EF4-FFF2-40B4-BE49-F238E27FC236}">
                  <a16:creationId xmlns:a16="http://schemas.microsoft.com/office/drawing/2014/main" id="{9127ABB7-2F01-4AAA-AAE3-FF335FB80035}"/>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45" name="Freeform 17">
              <a:extLst>
                <a:ext uri="{FF2B5EF4-FFF2-40B4-BE49-F238E27FC236}">
                  <a16:creationId xmlns:a16="http://schemas.microsoft.com/office/drawing/2014/main" id="{6D0E96A4-EF02-46F7-8E83-1A85BD4A2C7A}"/>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46" name="Group 18">
              <a:extLst>
                <a:ext uri="{FF2B5EF4-FFF2-40B4-BE49-F238E27FC236}">
                  <a16:creationId xmlns:a16="http://schemas.microsoft.com/office/drawing/2014/main" id="{1CD333C6-2F3D-4D69-B121-1FBBF1F139DC}"/>
                </a:ext>
              </a:extLst>
            </p:cNvPr>
            <p:cNvGrpSpPr>
              <a:grpSpLocks/>
            </p:cNvGrpSpPr>
            <p:nvPr/>
          </p:nvGrpSpPr>
          <p:grpSpPr bwMode="auto">
            <a:xfrm>
              <a:off x="7740650" y="347663"/>
              <a:ext cx="387350" cy="366712"/>
              <a:chOff x="4752" y="1200"/>
              <a:chExt cx="288" cy="288"/>
            </a:xfrm>
          </p:grpSpPr>
          <p:sp>
            <p:nvSpPr>
              <p:cNvPr id="53" name="Oval 19">
                <a:extLst>
                  <a:ext uri="{FF2B5EF4-FFF2-40B4-BE49-F238E27FC236}">
                    <a16:creationId xmlns:a16="http://schemas.microsoft.com/office/drawing/2014/main" id="{66C15506-57B2-4CA1-AA05-CD34E0CD6801}"/>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54" name="Oval 20">
                <a:extLst>
                  <a:ext uri="{FF2B5EF4-FFF2-40B4-BE49-F238E27FC236}">
                    <a16:creationId xmlns:a16="http://schemas.microsoft.com/office/drawing/2014/main" id="{CBADB041-E9EC-4632-9D19-8ADBB3D8B607}"/>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47" name="Group 21">
              <a:extLst>
                <a:ext uri="{FF2B5EF4-FFF2-40B4-BE49-F238E27FC236}">
                  <a16:creationId xmlns:a16="http://schemas.microsoft.com/office/drawing/2014/main" id="{BD27232C-5610-45FF-9FB5-C3FF058F45E7}"/>
                </a:ext>
              </a:extLst>
            </p:cNvPr>
            <p:cNvGrpSpPr>
              <a:grpSpLocks/>
            </p:cNvGrpSpPr>
            <p:nvPr/>
          </p:nvGrpSpPr>
          <p:grpSpPr bwMode="auto">
            <a:xfrm>
              <a:off x="8153400" y="53975"/>
              <a:ext cx="609600" cy="592138"/>
              <a:chOff x="4992" y="816"/>
              <a:chExt cx="576" cy="576"/>
            </a:xfrm>
          </p:grpSpPr>
          <p:sp>
            <p:nvSpPr>
              <p:cNvPr id="51" name="Oval 22">
                <a:extLst>
                  <a:ext uri="{FF2B5EF4-FFF2-40B4-BE49-F238E27FC236}">
                    <a16:creationId xmlns:a16="http://schemas.microsoft.com/office/drawing/2014/main" id="{096C7A0A-D0D0-4F6E-B103-6F34AEB7272A}"/>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52" name="Oval 23">
                <a:extLst>
                  <a:ext uri="{FF2B5EF4-FFF2-40B4-BE49-F238E27FC236}">
                    <a16:creationId xmlns:a16="http://schemas.microsoft.com/office/drawing/2014/main" id="{09166FBC-7BA9-4237-8061-FE1172A5C546}"/>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48" name="Group 24">
              <a:extLst>
                <a:ext uri="{FF2B5EF4-FFF2-40B4-BE49-F238E27FC236}">
                  <a16:creationId xmlns:a16="http://schemas.microsoft.com/office/drawing/2014/main" id="{34B70BD7-ED60-4840-89D9-C503C38D3C54}"/>
                </a:ext>
              </a:extLst>
            </p:cNvPr>
            <p:cNvGrpSpPr>
              <a:grpSpLocks/>
            </p:cNvGrpSpPr>
            <p:nvPr/>
          </p:nvGrpSpPr>
          <p:grpSpPr bwMode="auto">
            <a:xfrm>
              <a:off x="171450" y="789654"/>
              <a:ext cx="720725" cy="762000"/>
              <a:chOff x="4992" y="816"/>
              <a:chExt cx="576" cy="576"/>
            </a:xfrm>
          </p:grpSpPr>
          <p:sp>
            <p:nvSpPr>
              <p:cNvPr id="49" name="Oval 25">
                <a:extLst>
                  <a:ext uri="{FF2B5EF4-FFF2-40B4-BE49-F238E27FC236}">
                    <a16:creationId xmlns:a16="http://schemas.microsoft.com/office/drawing/2014/main" id="{2AF5DC05-7805-4747-914B-C590797815BE}"/>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50" name="Oval 26">
                <a:extLst>
                  <a:ext uri="{FF2B5EF4-FFF2-40B4-BE49-F238E27FC236}">
                    <a16:creationId xmlns:a16="http://schemas.microsoft.com/office/drawing/2014/main" id="{54BA8DC1-F728-4F1A-A620-CDC12EEE9659}"/>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55" name="TextBox 54">
            <a:extLst>
              <a:ext uri="{FF2B5EF4-FFF2-40B4-BE49-F238E27FC236}">
                <a16:creationId xmlns:a16="http://schemas.microsoft.com/office/drawing/2014/main" id="{3D686819-2E0F-4AD7-BBDE-D284DEE8F93C}"/>
              </a:ext>
            </a:extLst>
          </p:cNvPr>
          <p:cNvSpPr txBox="1"/>
          <p:nvPr/>
        </p:nvSpPr>
        <p:spPr>
          <a:xfrm>
            <a:off x="313853" y="489130"/>
            <a:ext cx="8820472"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Big Data Applications</a:t>
            </a:r>
            <a:endParaRPr kumimoji="0" lang="en-US" sz="6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201424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5F6B38-75E8-45FC-A900-1231278B06DE}"/>
              </a:ext>
            </a:extLst>
          </p:cNvPr>
          <p:cNvGrpSpPr/>
          <p:nvPr/>
        </p:nvGrpSpPr>
        <p:grpSpPr>
          <a:xfrm>
            <a:off x="-20638" y="0"/>
            <a:ext cx="9164638" cy="1872329"/>
            <a:chOff x="-20638" y="0"/>
            <a:chExt cx="9164638" cy="1872329"/>
          </a:xfrm>
        </p:grpSpPr>
        <p:graphicFrame>
          <p:nvGraphicFramePr>
            <p:cNvPr id="8" name="Object 27">
              <a:extLst>
                <a:ext uri="{FF2B5EF4-FFF2-40B4-BE49-F238E27FC236}">
                  <a16:creationId xmlns:a16="http://schemas.microsoft.com/office/drawing/2014/main" id="{46D2062E-5B40-4B92-AB16-072185FB4641}"/>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71739" name="Image" r:id="rId4" imgW="9561905" imgH="1600000" progId="">
                    <p:embed/>
                  </p:oleObj>
                </mc:Choice>
                <mc:Fallback>
                  <p:oleObj name="Image" r:id="rId4" imgW="9561905" imgH="1600000" progId="">
                    <p:embed/>
                    <p:pic>
                      <p:nvPicPr>
                        <p:cNvPr id="8" name="Object 27">
                          <a:extLst>
                            <a:ext uri="{FF2B5EF4-FFF2-40B4-BE49-F238E27FC236}">
                              <a16:creationId xmlns:a16="http://schemas.microsoft.com/office/drawing/2014/main" id="{46D2062E-5B40-4B92-AB16-072185FB4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1" name="Freeform 16">
              <a:extLst>
                <a:ext uri="{FF2B5EF4-FFF2-40B4-BE49-F238E27FC236}">
                  <a16:creationId xmlns:a16="http://schemas.microsoft.com/office/drawing/2014/main" id="{FC6587B4-8AE1-4273-B357-FD5F918C7561}"/>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2" name="Freeform 17">
              <a:extLst>
                <a:ext uri="{FF2B5EF4-FFF2-40B4-BE49-F238E27FC236}">
                  <a16:creationId xmlns:a16="http://schemas.microsoft.com/office/drawing/2014/main" id="{D00FE310-8834-474B-A5D5-FB473E40CB5B}"/>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3" name="Group 18">
              <a:extLst>
                <a:ext uri="{FF2B5EF4-FFF2-40B4-BE49-F238E27FC236}">
                  <a16:creationId xmlns:a16="http://schemas.microsoft.com/office/drawing/2014/main" id="{9A8A90B4-43F0-4E36-8CA4-FD11E6B00F54}"/>
                </a:ext>
              </a:extLst>
            </p:cNvPr>
            <p:cNvGrpSpPr>
              <a:grpSpLocks/>
            </p:cNvGrpSpPr>
            <p:nvPr/>
          </p:nvGrpSpPr>
          <p:grpSpPr bwMode="auto">
            <a:xfrm>
              <a:off x="7740650" y="347663"/>
              <a:ext cx="387350" cy="366712"/>
              <a:chOff x="4752" y="1200"/>
              <a:chExt cx="288" cy="288"/>
            </a:xfrm>
          </p:grpSpPr>
          <p:sp>
            <p:nvSpPr>
              <p:cNvPr id="20" name="Oval 19">
                <a:extLst>
                  <a:ext uri="{FF2B5EF4-FFF2-40B4-BE49-F238E27FC236}">
                    <a16:creationId xmlns:a16="http://schemas.microsoft.com/office/drawing/2014/main" id="{297580F4-95FB-4003-8A7B-BA65433ACBB7}"/>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21" name="Oval 20">
                <a:extLst>
                  <a:ext uri="{FF2B5EF4-FFF2-40B4-BE49-F238E27FC236}">
                    <a16:creationId xmlns:a16="http://schemas.microsoft.com/office/drawing/2014/main" id="{C84F7BDC-BAED-4B3E-AC27-BAC2622499C1}"/>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4" name="Group 21">
              <a:extLst>
                <a:ext uri="{FF2B5EF4-FFF2-40B4-BE49-F238E27FC236}">
                  <a16:creationId xmlns:a16="http://schemas.microsoft.com/office/drawing/2014/main" id="{82929C3E-A5C2-450F-A968-54C7489098A3}"/>
                </a:ext>
              </a:extLst>
            </p:cNvPr>
            <p:cNvGrpSpPr>
              <a:grpSpLocks/>
            </p:cNvGrpSpPr>
            <p:nvPr/>
          </p:nvGrpSpPr>
          <p:grpSpPr bwMode="auto">
            <a:xfrm>
              <a:off x="8153400" y="53975"/>
              <a:ext cx="609600" cy="592138"/>
              <a:chOff x="4992" y="816"/>
              <a:chExt cx="576" cy="576"/>
            </a:xfrm>
          </p:grpSpPr>
          <p:sp>
            <p:nvSpPr>
              <p:cNvPr id="18" name="Oval 22">
                <a:extLst>
                  <a:ext uri="{FF2B5EF4-FFF2-40B4-BE49-F238E27FC236}">
                    <a16:creationId xmlns:a16="http://schemas.microsoft.com/office/drawing/2014/main" id="{CFFFF97B-1643-4A6F-A3CB-590C897BCF02}"/>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9" name="Oval 23">
                <a:extLst>
                  <a:ext uri="{FF2B5EF4-FFF2-40B4-BE49-F238E27FC236}">
                    <a16:creationId xmlns:a16="http://schemas.microsoft.com/office/drawing/2014/main" id="{7EC7F87D-6CF4-40FF-AD30-7E238B9854E3}"/>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5" name="Group 24">
              <a:extLst>
                <a:ext uri="{FF2B5EF4-FFF2-40B4-BE49-F238E27FC236}">
                  <a16:creationId xmlns:a16="http://schemas.microsoft.com/office/drawing/2014/main" id="{3EFCC6FE-0312-4A15-96EF-EACA12058595}"/>
                </a:ext>
              </a:extLst>
            </p:cNvPr>
            <p:cNvGrpSpPr>
              <a:grpSpLocks/>
            </p:cNvGrpSpPr>
            <p:nvPr/>
          </p:nvGrpSpPr>
          <p:grpSpPr bwMode="auto">
            <a:xfrm>
              <a:off x="171450" y="789654"/>
              <a:ext cx="720725" cy="762000"/>
              <a:chOff x="4992" y="816"/>
              <a:chExt cx="576" cy="576"/>
            </a:xfrm>
          </p:grpSpPr>
          <p:sp>
            <p:nvSpPr>
              <p:cNvPr id="16" name="Oval 25">
                <a:extLst>
                  <a:ext uri="{FF2B5EF4-FFF2-40B4-BE49-F238E27FC236}">
                    <a16:creationId xmlns:a16="http://schemas.microsoft.com/office/drawing/2014/main" id="{1C11C24E-8B83-4B8E-9F27-124ACBA50E0E}"/>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7" name="Oval 26">
                <a:extLst>
                  <a:ext uri="{FF2B5EF4-FFF2-40B4-BE49-F238E27FC236}">
                    <a16:creationId xmlns:a16="http://schemas.microsoft.com/office/drawing/2014/main" id="{962765D4-2E4A-420C-BC55-F79C9EB34EAC}"/>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22" name="TextBox 21">
            <a:extLst>
              <a:ext uri="{FF2B5EF4-FFF2-40B4-BE49-F238E27FC236}">
                <a16:creationId xmlns:a16="http://schemas.microsoft.com/office/drawing/2014/main" id="{DF95FB49-6E3A-4AB4-81D7-D1315B488A3B}"/>
              </a:ext>
            </a:extLst>
          </p:cNvPr>
          <p:cNvSpPr txBox="1"/>
          <p:nvPr/>
        </p:nvSpPr>
        <p:spPr>
          <a:xfrm>
            <a:off x="320353" y="632882"/>
            <a:ext cx="8820472" cy="707886"/>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Industries that leverage Big Data</a:t>
            </a:r>
            <a:endPar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4" name="Content Placeholder 3">
            <a:extLst>
              <a:ext uri="{FF2B5EF4-FFF2-40B4-BE49-F238E27FC236}">
                <a16:creationId xmlns:a16="http://schemas.microsoft.com/office/drawing/2014/main" id="{84FE2B2A-7AF2-49AE-B1FB-53BACED21730}"/>
              </a:ext>
            </a:extLst>
          </p:cNvPr>
          <p:cNvPicPr>
            <a:picLocks noGrp="1" noChangeAspect="1"/>
          </p:cNvPicPr>
          <p:nvPr>
            <p:ph idx="1"/>
          </p:nvPr>
        </p:nvPicPr>
        <p:blipFill>
          <a:blip r:embed="rId6"/>
          <a:stretch>
            <a:fillRect/>
          </a:stretch>
        </p:blipFill>
        <p:spPr>
          <a:xfrm>
            <a:off x="892175" y="1581311"/>
            <a:ext cx="7538836" cy="5250931"/>
          </a:xfrm>
          <a:prstGeom prst="rect">
            <a:avLst/>
          </a:prstGeom>
        </p:spPr>
      </p:pic>
    </p:spTree>
    <p:extLst>
      <p:ext uri="{BB962C8B-B14F-4D97-AF65-F5344CB8AC3E}">
        <p14:creationId xmlns:p14="http://schemas.microsoft.com/office/powerpoint/2010/main" val="11103333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5F6B38-75E8-45FC-A900-1231278B06DE}"/>
              </a:ext>
            </a:extLst>
          </p:cNvPr>
          <p:cNvGrpSpPr/>
          <p:nvPr/>
        </p:nvGrpSpPr>
        <p:grpSpPr>
          <a:xfrm>
            <a:off x="-20638" y="0"/>
            <a:ext cx="9164638" cy="1872329"/>
            <a:chOff x="-20638" y="0"/>
            <a:chExt cx="9164638" cy="1872329"/>
          </a:xfrm>
        </p:grpSpPr>
        <p:graphicFrame>
          <p:nvGraphicFramePr>
            <p:cNvPr id="8" name="Object 27">
              <a:extLst>
                <a:ext uri="{FF2B5EF4-FFF2-40B4-BE49-F238E27FC236}">
                  <a16:creationId xmlns:a16="http://schemas.microsoft.com/office/drawing/2014/main" id="{46D2062E-5B40-4B92-AB16-072185FB4641}"/>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72763" name="Image" r:id="rId4" imgW="9561905" imgH="1600000" progId="">
                    <p:embed/>
                  </p:oleObj>
                </mc:Choice>
                <mc:Fallback>
                  <p:oleObj name="Image" r:id="rId4" imgW="9561905" imgH="1600000" progId="">
                    <p:embed/>
                    <p:pic>
                      <p:nvPicPr>
                        <p:cNvPr id="8" name="Object 27">
                          <a:extLst>
                            <a:ext uri="{FF2B5EF4-FFF2-40B4-BE49-F238E27FC236}">
                              <a16:creationId xmlns:a16="http://schemas.microsoft.com/office/drawing/2014/main" id="{46D2062E-5B40-4B92-AB16-072185FB4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1" name="Freeform 16">
              <a:extLst>
                <a:ext uri="{FF2B5EF4-FFF2-40B4-BE49-F238E27FC236}">
                  <a16:creationId xmlns:a16="http://schemas.microsoft.com/office/drawing/2014/main" id="{FC6587B4-8AE1-4273-B357-FD5F918C7561}"/>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2" name="Freeform 17">
              <a:extLst>
                <a:ext uri="{FF2B5EF4-FFF2-40B4-BE49-F238E27FC236}">
                  <a16:creationId xmlns:a16="http://schemas.microsoft.com/office/drawing/2014/main" id="{D00FE310-8834-474B-A5D5-FB473E40CB5B}"/>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3" name="Group 18">
              <a:extLst>
                <a:ext uri="{FF2B5EF4-FFF2-40B4-BE49-F238E27FC236}">
                  <a16:creationId xmlns:a16="http://schemas.microsoft.com/office/drawing/2014/main" id="{9A8A90B4-43F0-4E36-8CA4-FD11E6B00F54}"/>
                </a:ext>
              </a:extLst>
            </p:cNvPr>
            <p:cNvGrpSpPr>
              <a:grpSpLocks/>
            </p:cNvGrpSpPr>
            <p:nvPr/>
          </p:nvGrpSpPr>
          <p:grpSpPr bwMode="auto">
            <a:xfrm>
              <a:off x="7740650" y="347663"/>
              <a:ext cx="387350" cy="366712"/>
              <a:chOff x="4752" y="1200"/>
              <a:chExt cx="288" cy="288"/>
            </a:xfrm>
          </p:grpSpPr>
          <p:sp>
            <p:nvSpPr>
              <p:cNvPr id="20" name="Oval 19">
                <a:extLst>
                  <a:ext uri="{FF2B5EF4-FFF2-40B4-BE49-F238E27FC236}">
                    <a16:creationId xmlns:a16="http://schemas.microsoft.com/office/drawing/2014/main" id="{297580F4-95FB-4003-8A7B-BA65433ACBB7}"/>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21" name="Oval 20">
                <a:extLst>
                  <a:ext uri="{FF2B5EF4-FFF2-40B4-BE49-F238E27FC236}">
                    <a16:creationId xmlns:a16="http://schemas.microsoft.com/office/drawing/2014/main" id="{C84F7BDC-BAED-4B3E-AC27-BAC2622499C1}"/>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4" name="Group 21">
              <a:extLst>
                <a:ext uri="{FF2B5EF4-FFF2-40B4-BE49-F238E27FC236}">
                  <a16:creationId xmlns:a16="http://schemas.microsoft.com/office/drawing/2014/main" id="{82929C3E-A5C2-450F-A968-54C7489098A3}"/>
                </a:ext>
              </a:extLst>
            </p:cNvPr>
            <p:cNvGrpSpPr>
              <a:grpSpLocks/>
            </p:cNvGrpSpPr>
            <p:nvPr/>
          </p:nvGrpSpPr>
          <p:grpSpPr bwMode="auto">
            <a:xfrm>
              <a:off x="8153400" y="53975"/>
              <a:ext cx="609600" cy="592138"/>
              <a:chOff x="4992" y="816"/>
              <a:chExt cx="576" cy="576"/>
            </a:xfrm>
          </p:grpSpPr>
          <p:sp>
            <p:nvSpPr>
              <p:cNvPr id="18" name="Oval 22">
                <a:extLst>
                  <a:ext uri="{FF2B5EF4-FFF2-40B4-BE49-F238E27FC236}">
                    <a16:creationId xmlns:a16="http://schemas.microsoft.com/office/drawing/2014/main" id="{CFFFF97B-1643-4A6F-A3CB-590C897BCF02}"/>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9" name="Oval 23">
                <a:extLst>
                  <a:ext uri="{FF2B5EF4-FFF2-40B4-BE49-F238E27FC236}">
                    <a16:creationId xmlns:a16="http://schemas.microsoft.com/office/drawing/2014/main" id="{7EC7F87D-6CF4-40FF-AD30-7E238B9854E3}"/>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5" name="Group 24">
              <a:extLst>
                <a:ext uri="{FF2B5EF4-FFF2-40B4-BE49-F238E27FC236}">
                  <a16:creationId xmlns:a16="http://schemas.microsoft.com/office/drawing/2014/main" id="{3EFCC6FE-0312-4A15-96EF-EACA12058595}"/>
                </a:ext>
              </a:extLst>
            </p:cNvPr>
            <p:cNvGrpSpPr>
              <a:grpSpLocks/>
            </p:cNvGrpSpPr>
            <p:nvPr/>
          </p:nvGrpSpPr>
          <p:grpSpPr bwMode="auto">
            <a:xfrm>
              <a:off x="171450" y="789654"/>
              <a:ext cx="720725" cy="762000"/>
              <a:chOff x="4992" y="816"/>
              <a:chExt cx="576" cy="576"/>
            </a:xfrm>
          </p:grpSpPr>
          <p:sp>
            <p:nvSpPr>
              <p:cNvPr id="16" name="Oval 25">
                <a:extLst>
                  <a:ext uri="{FF2B5EF4-FFF2-40B4-BE49-F238E27FC236}">
                    <a16:creationId xmlns:a16="http://schemas.microsoft.com/office/drawing/2014/main" id="{1C11C24E-8B83-4B8E-9F27-124ACBA50E0E}"/>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7" name="Oval 26">
                <a:extLst>
                  <a:ext uri="{FF2B5EF4-FFF2-40B4-BE49-F238E27FC236}">
                    <a16:creationId xmlns:a16="http://schemas.microsoft.com/office/drawing/2014/main" id="{962765D4-2E4A-420C-BC55-F79C9EB34EAC}"/>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22" name="TextBox 21">
            <a:extLst>
              <a:ext uri="{FF2B5EF4-FFF2-40B4-BE49-F238E27FC236}">
                <a16:creationId xmlns:a16="http://schemas.microsoft.com/office/drawing/2014/main" id="{DF95FB49-6E3A-4AB4-81D7-D1315B488A3B}"/>
              </a:ext>
            </a:extLst>
          </p:cNvPr>
          <p:cNvSpPr txBox="1"/>
          <p:nvPr/>
        </p:nvSpPr>
        <p:spPr>
          <a:xfrm>
            <a:off x="320353" y="632882"/>
            <a:ext cx="8820472" cy="707886"/>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 dirty="0">
                <a:ln w="9000" cmpd="sng">
                  <a:solidFill>
                    <a:srgbClr val="060BC6"/>
                  </a:solidFill>
                  <a:prstDash val="solid"/>
                </a:ln>
                <a:solidFill>
                  <a:srgbClr val="FFC000"/>
                </a:solidFill>
                <a:effectLst>
                  <a:reflection blurRad="12700" stA="28000" endPos="45000" dist="1000" dir="5400000" sy="-100000" algn="bl" rotWithShape="0"/>
                </a:effectLst>
              </a:rPr>
              <a:t>Pro dan </a:t>
            </a:r>
            <a:r>
              <a:rPr lang="en-US" sz="4000" dirty="0" err="1">
                <a:ln w="9000" cmpd="sng">
                  <a:solidFill>
                    <a:srgbClr val="060BC6"/>
                  </a:solidFill>
                  <a:prstDash val="solid"/>
                </a:ln>
                <a:solidFill>
                  <a:srgbClr val="FFC000"/>
                </a:solidFill>
                <a:effectLst>
                  <a:reflection blurRad="12700" stA="28000" endPos="45000" dist="1000" dir="5400000" sy="-100000" algn="bl" rotWithShape="0"/>
                </a:effectLst>
              </a:rPr>
              <a:t>Kontra</a:t>
            </a:r>
            <a:endPar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10" name="Content Placeholder 9">
            <a:extLst>
              <a:ext uri="{FF2B5EF4-FFF2-40B4-BE49-F238E27FC236}">
                <a16:creationId xmlns:a16="http://schemas.microsoft.com/office/drawing/2014/main" id="{A55931AF-D29B-434D-946B-83B963907643}"/>
              </a:ext>
            </a:extLst>
          </p:cNvPr>
          <p:cNvPicPr>
            <a:picLocks noGrp="1" noChangeAspect="1"/>
          </p:cNvPicPr>
          <p:nvPr>
            <p:ph idx="1"/>
          </p:nvPr>
        </p:nvPicPr>
        <p:blipFill rotWithShape="1">
          <a:blip r:embed="rId6"/>
          <a:srcRect b="52501"/>
          <a:stretch/>
        </p:blipFill>
        <p:spPr>
          <a:xfrm>
            <a:off x="-23814" y="1844824"/>
            <a:ext cx="4984841" cy="2723814"/>
          </a:xfrm>
          <a:prstGeom prst="rect">
            <a:avLst/>
          </a:prstGeom>
        </p:spPr>
      </p:pic>
      <p:pic>
        <p:nvPicPr>
          <p:cNvPr id="23" name="Content Placeholder 9">
            <a:extLst>
              <a:ext uri="{FF2B5EF4-FFF2-40B4-BE49-F238E27FC236}">
                <a16:creationId xmlns:a16="http://schemas.microsoft.com/office/drawing/2014/main" id="{AEB66401-9210-4F66-9C18-F81BB91B251D}"/>
              </a:ext>
            </a:extLst>
          </p:cNvPr>
          <p:cNvPicPr>
            <a:picLocks noChangeAspect="1"/>
          </p:cNvPicPr>
          <p:nvPr/>
        </p:nvPicPr>
        <p:blipFill rotWithShape="1">
          <a:blip r:embed="rId6"/>
          <a:srcRect t="47377"/>
          <a:stretch/>
        </p:blipFill>
        <p:spPr>
          <a:xfrm>
            <a:off x="3711205" y="3717032"/>
            <a:ext cx="5429620" cy="3119272"/>
          </a:xfrm>
          <a:prstGeom prst="rect">
            <a:avLst/>
          </a:prstGeom>
        </p:spPr>
      </p:pic>
    </p:spTree>
    <p:extLst>
      <p:ext uri="{BB962C8B-B14F-4D97-AF65-F5344CB8AC3E}">
        <p14:creationId xmlns:p14="http://schemas.microsoft.com/office/powerpoint/2010/main" val="92931481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p:txBody>
          <a:bodyPr>
            <a:noAutofit/>
          </a:bodyPr>
          <a:lstStyle/>
          <a:p>
            <a:pPr eaLnBrk="1" hangingPunct="1"/>
            <a:r>
              <a:rPr lang="en-US" sz="2600" dirty="0"/>
              <a:t> </a:t>
            </a:r>
          </a:p>
        </p:txBody>
      </p:sp>
      <p:sp>
        <p:nvSpPr>
          <p:cNvPr id="7" name="TextBox 6">
            <a:extLst>
              <a:ext uri="{FF2B5EF4-FFF2-40B4-BE49-F238E27FC236}">
                <a16:creationId xmlns:a16="http://schemas.microsoft.com/office/drawing/2014/main" id="{60FF6F45-D76B-48C2-A1BF-9AC832E728C0}"/>
              </a:ext>
            </a:extLst>
          </p:cNvPr>
          <p:cNvSpPr txBox="1"/>
          <p:nvPr/>
        </p:nvSpPr>
        <p:spPr>
          <a:xfrm>
            <a:off x="323528" y="2590588"/>
            <a:ext cx="8820472" cy="1015663"/>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Science ?</a:t>
            </a:r>
          </a:p>
        </p:txBody>
      </p:sp>
    </p:spTree>
    <p:extLst>
      <p:ext uri="{BB962C8B-B14F-4D97-AF65-F5344CB8AC3E}">
        <p14:creationId xmlns:p14="http://schemas.microsoft.com/office/powerpoint/2010/main" val="13729542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54C491-7DAD-4B0C-9CB1-D7F0E152A2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9712" y="1680830"/>
            <a:ext cx="5184576" cy="5177170"/>
          </a:xfrm>
        </p:spPr>
      </p:pic>
      <p:sp>
        <p:nvSpPr>
          <p:cNvPr id="8" name="TextBox 7">
            <a:extLst>
              <a:ext uri="{FF2B5EF4-FFF2-40B4-BE49-F238E27FC236}">
                <a16:creationId xmlns:a16="http://schemas.microsoft.com/office/drawing/2014/main" id="{C7EA7A47-9878-4ACC-81E8-3921B5ECFC7C}"/>
              </a:ext>
            </a:extLst>
          </p:cNvPr>
          <p:cNvSpPr txBox="1"/>
          <p:nvPr/>
        </p:nvSpPr>
        <p:spPr>
          <a:xfrm>
            <a:off x="755576" y="571327"/>
            <a:ext cx="838842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Science = Statistics?</a:t>
            </a:r>
          </a:p>
        </p:txBody>
      </p:sp>
    </p:spTree>
    <p:extLst>
      <p:ext uri="{BB962C8B-B14F-4D97-AF65-F5344CB8AC3E}">
        <p14:creationId xmlns:p14="http://schemas.microsoft.com/office/powerpoint/2010/main" val="333178307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5F6B38-75E8-45FC-A900-1231278B06DE}"/>
              </a:ext>
            </a:extLst>
          </p:cNvPr>
          <p:cNvGrpSpPr/>
          <p:nvPr/>
        </p:nvGrpSpPr>
        <p:grpSpPr>
          <a:xfrm>
            <a:off x="-20638" y="0"/>
            <a:ext cx="9164638" cy="1872329"/>
            <a:chOff x="-20638" y="0"/>
            <a:chExt cx="9164638" cy="1872329"/>
          </a:xfrm>
        </p:grpSpPr>
        <p:graphicFrame>
          <p:nvGraphicFramePr>
            <p:cNvPr id="8" name="Object 27">
              <a:extLst>
                <a:ext uri="{FF2B5EF4-FFF2-40B4-BE49-F238E27FC236}">
                  <a16:creationId xmlns:a16="http://schemas.microsoft.com/office/drawing/2014/main" id="{46D2062E-5B40-4B92-AB16-072185FB4641}"/>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62524" name="Image" r:id="rId4" imgW="9561905" imgH="1600000" progId="">
                    <p:embed/>
                  </p:oleObj>
                </mc:Choice>
                <mc:Fallback>
                  <p:oleObj name="Image" r:id="rId4" imgW="9561905" imgH="1600000" progId="">
                    <p:embed/>
                    <p:pic>
                      <p:nvPicPr>
                        <p:cNvPr id="8" name="Object 27">
                          <a:extLst>
                            <a:ext uri="{FF2B5EF4-FFF2-40B4-BE49-F238E27FC236}">
                              <a16:creationId xmlns:a16="http://schemas.microsoft.com/office/drawing/2014/main" id="{46D2062E-5B40-4B92-AB16-072185FB4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1" name="Freeform 16">
              <a:extLst>
                <a:ext uri="{FF2B5EF4-FFF2-40B4-BE49-F238E27FC236}">
                  <a16:creationId xmlns:a16="http://schemas.microsoft.com/office/drawing/2014/main" id="{FC6587B4-8AE1-4273-B357-FD5F918C7561}"/>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2" name="Freeform 17">
              <a:extLst>
                <a:ext uri="{FF2B5EF4-FFF2-40B4-BE49-F238E27FC236}">
                  <a16:creationId xmlns:a16="http://schemas.microsoft.com/office/drawing/2014/main" id="{D00FE310-8834-474B-A5D5-FB473E40CB5B}"/>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3" name="Group 18">
              <a:extLst>
                <a:ext uri="{FF2B5EF4-FFF2-40B4-BE49-F238E27FC236}">
                  <a16:creationId xmlns:a16="http://schemas.microsoft.com/office/drawing/2014/main" id="{9A8A90B4-43F0-4E36-8CA4-FD11E6B00F54}"/>
                </a:ext>
              </a:extLst>
            </p:cNvPr>
            <p:cNvGrpSpPr>
              <a:grpSpLocks/>
            </p:cNvGrpSpPr>
            <p:nvPr/>
          </p:nvGrpSpPr>
          <p:grpSpPr bwMode="auto">
            <a:xfrm>
              <a:off x="7740650" y="347663"/>
              <a:ext cx="387350" cy="366712"/>
              <a:chOff x="4752" y="1200"/>
              <a:chExt cx="288" cy="288"/>
            </a:xfrm>
          </p:grpSpPr>
          <p:sp>
            <p:nvSpPr>
              <p:cNvPr id="20" name="Oval 19">
                <a:extLst>
                  <a:ext uri="{FF2B5EF4-FFF2-40B4-BE49-F238E27FC236}">
                    <a16:creationId xmlns:a16="http://schemas.microsoft.com/office/drawing/2014/main" id="{297580F4-95FB-4003-8A7B-BA65433ACBB7}"/>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21" name="Oval 20">
                <a:extLst>
                  <a:ext uri="{FF2B5EF4-FFF2-40B4-BE49-F238E27FC236}">
                    <a16:creationId xmlns:a16="http://schemas.microsoft.com/office/drawing/2014/main" id="{C84F7BDC-BAED-4B3E-AC27-BAC2622499C1}"/>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4" name="Group 21">
              <a:extLst>
                <a:ext uri="{FF2B5EF4-FFF2-40B4-BE49-F238E27FC236}">
                  <a16:creationId xmlns:a16="http://schemas.microsoft.com/office/drawing/2014/main" id="{82929C3E-A5C2-450F-A968-54C7489098A3}"/>
                </a:ext>
              </a:extLst>
            </p:cNvPr>
            <p:cNvGrpSpPr>
              <a:grpSpLocks/>
            </p:cNvGrpSpPr>
            <p:nvPr/>
          </p:nvGrpSpPr>
          <p:grpSpPr bwMode="auto">
            <a:xfrm>
              <a:off x="8153400" y="53975"/>
              <a:ext cx="609600" cy="592138"/>
              <a:chOff x="4992" y="816"/>
              <a:chExt cx="576" cy="576"/>
            </a:xfrm>
          </p:grpSpPr>
          <p:sp>
            <p:nvSpPr>
              <p:cNvPr id="18" name="Oval 22">
                <a:extLst>
                  <a:ext uri="{FF2B5EF4-FFF2-40B4-BE49-F238E27FC236}">
                    <a16:creationId xmlns:a16="http://schemas.microsoft.com/office/drawing/2014/main" id="{CFFFF97B-1643-4A6F-A3CB-590C897BCF02}"/>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9" name="Oval 23">
                <a:extLst>
                  <a:ext uri="{FF2B5EF4-FFF2-40B4-BE49-F238E27FC236}">
                    <a16:creationId xmlns:a16="http://schemas.microsoft.com/office/drawing/2014/main" id="{7EC7F87D-6CF4-40FF-AD30-7E238B9854E3}"/>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5" name="Group 24">
              <a:extLst>
                <a:ext uri="{FF2B5EF4-FFF2-40B4-BE49-F238E27FC236}">
                  <a16:creationId xmlns:a16="http://schemas.microsoft.com/office/drawing/2014/main" id="{3EFCC6FE-0312-4A15-96EF-EACA12058595}"/>
                </a:ext>
              </a:extLst>
            </p:cNvPr>
            <p:cNvGrpSpPr>
              <a:grpSpLocks/>
            </p:cNvGrpSpPr>
            <p:nvPr/>
          </p:nvGrpSpPr>
          <p:grpSpPr bwMode="auto">
            <a:xfrm>
              <a:off x="171450" y="789654"/>
              <a:ext cx="720725" cy="762000"/>
              <a:chOff x="4992" y="816"/>
              <a:chExt cx="576" cy="576"/>
            </a:xfrm>
          </p:grpSpPr>
          <p:sp>
            <p:nvSpPr>
              <p:cNvPr id="16" name="Oval 25">
                <a:extLst>
                  <a:ext uri="{FF2B5EF4-FFF2-40B4-BE49-F238E27FC236}">
                    <a16:creationId xmlns:a16="http://schemas.microsoft.com/office/drawing/2014/main" id="{1C11C24E-8B83-4B8E-9F27-124ACBA50E0E}"/>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7" name="Oval 26">
                <a:extLst>
                  <a:ext uri="{FF2B5EF4-FFF2-40B4-BE49-F238E27FC236}">
                    <a16:creationId xmlns:a16="http://schemas.microsoft.com/office/drawing/2014/main" id="{962765D4-2E4A-420C-BC55-F79C9EB34EAC}"/>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22" name="TextBox 21">
            <a:extLst>
              <a:ext uri="{FF2B5EF4-FFF2-40B4-BE49-F238E27FC236}">
                <a16:creationId xmlns:a16="http://schemas.microsoft.com/office/drawing/2014/main" id="{DF95FB49-6E3A-4AB4-81D7-D1315B488A3B}"/>
              </a:ext>
            </a:extLst>
          </p:cNvPr>
          <p:cNvSpPr txBox="1"/>
          <p:nvPr/>
        </p:nvSpPr>
        <p:spPr>
          <a:xfrm>
            <a:off x="320353" y="44624"/>
            <a:ext cx="8820472" cy="156966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Science =  Mathematics?</a:t>
            </a:r>
            <a:endPar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6" name="Content Placeholder 5">
            <a:extLst>
              <a:ext uri="{FF2B5EF4-FFF2-40B4-BE49-F238E27FC236}">
                <a16:creationId xmlns:a16="http://schemas.microsoft.com/office/drawing/2014/main" id="{240E92A3-0EA7-4F5E-9943-46F29BE5D1FB}"/>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38356" y="1896192"/>
            <a:ext cx="8510108" cy="4428408"/>
          </a:xfrm>
        </p:spPr>
      </p:pic>
    </p:spTree>
    <p:extLst>
      <p:ext uri="{BB962C8B-B14F-4D97-AF65-F5344CB8AC3E}">
        <p14:creationId xmlns:p14="http://schemas.microsoft.com/office/powerpoint/2010/main" val="106881345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5F6B38-75E8-45FC-A900-1231278B06DE}"/>
              </a:ext>
            </a:extLst>
          </p:cNvPr>
          <p:cNvGrpSpPr/>
          <p:nvPr/>
        </p:nvGrpSpPr>
        <p:grpSpPr>
          <a:xfrm>
            <a:off x="-20638" y="0"/>
            <a:ext cx="9164638" cy="1872329"/>
            <a:chOff x="-20638" y="0"/>
            <a:chExt cx="9164638" cy="1872329"/>
          </a:xfrm>
        </p:grpSpPr>
        <p:graphicFrame>
          <p:nvGraphicFramePr>
            <p:cNvPr id="8" name="Object 27">
              <a:extLst>
                <a:ext uri="{FF2B5EF4-FFF2-40B4-BE49-F238E27FC236}">
                  <a16:creationId xmlns:a16="http://schemas.microsoft.com/office/drawing/2014/main" id="{46D2062E-5B40-4B92-AB16-072185FB4641}"/>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63548" name="Image" r:id="rId4" imgW="9561905" imgH="1600000" progId="">
                    <p:embed/>
                  </p:oleObj>
                </mc:Choice>
                <mc:Fallback>
                  <p:oleObj name="Image" r:id="rId4" imgW="9561905" imgH="1600000" progId="">
                    <p:embed/>
                    <p:pic>
                      <p:nvPicPr>
                        <p:cNvPr id="8" name="Object 27">
                          <a:extLst>
                            <a:ext uri="{FF2B5EF4-FFF2-40B4-BE49-F238E27FC236}">
                              <a16:creationId xmlns:a16="http://schemas.microsoft.com/office/drawing/2014/main" id="{46D2062E-5B40-4B92-AB16-072185FB4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1" name="Freeform 16">
              <a:extLst>
                <a:ext uri="{FF2B5EF4-FFF2-40B4-BE49-F238E27FC236}">
                  <a16:creationId xmlns:a16="http://schemas.microsoft.com/office/drawing/2014/main" id="{FC6587B4-8AE1-4273-B357-FD5F918C7561}"/>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2" name="Freeform 17">
              <a:extLst>
                <a:ext uri="{FF2B5EF4-FFF2-40B4-BE49-F238E27FC236}">
                  <a16:creationId xmlns:a16="http://schemas.microsoft.com/office/drawing/2014/main" id="{D00FE310-8834-474B-A5D5-FB473E40CB5B}"/>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3" name="Group 18">
              <a:extLst>
                <a:ext uri="{FF2B5EF4-FFF2-40B4-BE49-F238E27FC236}">
                  <a16:creationId xmlns:a16="http://schemas.microsoft.com/office/drawing/2014/main" id="{9A8A90B4-43F0-4E36-8CA4-FD11E6B00F54}"/>
                </a:ext>
              </a:extLst>
            </p:cNvPr>
            <p:cNvGrpSpPr>
              <a:grpSpLocks/>
            </p:cNvGrpSpPr>
            <p:nvPr/>
          </p:nvGrpSpPr>
          <p:grpSpPr bwMode="auto">
            <a:xfrm>
              <a:off x="7740650" y="347663"/>
              <a:ext cx="387350" cy="366712"/>
              <a:chOff x="4752" y="1200"/>
              <a:chExt cx="288" cy="288"/>
            </a:xfrm>
          </p:grpSpPr>
          <p:sp>
            <p:nvSpPr>
              <p:cNvPr id="20" name="Oval 19">
                <a:extLst>
                  <a:ext uri="{FF2B5EF4-FFF2-40B4-BE49-F238E27FC236}">
                    <a16:creationId xmlns:a16="http://schemas.microsoft.com/office/drawing/2014/main" id="{297580F4-95FB-4003-8A7B-BA65433ACBB7}"/>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21" name="Oval 20">
                <a:extLst>
                  <a:ext uri="{FF2B5EF4-FFF2-40B4-BE49-F238E27FC236}">
                    <a16:creationId xmlns:a16="http://schemas.microsoft.com/office/drawing/2014/main" id="{C84F7BDC-BAED-4B3E-AC27-BAC2622499C1}"/>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4" name="Group 21">
              <a:extLst>
                <a:ext uri="{FF2B5EF4-FFF2-40B4-BE49-F238E27FC236}">
                  <a16:creationId xmlns:a16="http://schemas.microsoft.com/office/drawing/2014/main" id="{82929C3E-A5C2-450F-A968-54C7489098A3}"/>
                </a:ext>
              </a:extLst>
            </p:cNvPr>
            <p:cNvGrpSpPr>
              <a:grpSpLocks/>
            </p:cNvGrpSpPr>
            <p:nvPr/>
          </p:nvGrpSpPr>
          <p:grpSpPr bwMode="auto">
            <a:xfrm>
              <a:off x="8153400" y="53975"/>
              <a:ext cx="609600" cy="592138"/>
              <a:chOff x="4992" y="816"/>
              <a:chExt cx="576" cy="576"/>
            </a:xfrm>
          </p:grpSpPr>
          <p:sp>
            <p:nvSpPr>
              <p:cNvPr id="18" name="Oval 22">
                <a:extLst>
                  <a:ext uri="{FF2B5EF4-FFF2-40B4-BE49-F238E27FC236}">
                    <a16:creationId xmlns:a16="http://schemas.microsoft.com/office/drawing/2014/main" id="{CFFFF97B-1643-4A6F-A3CB-590C897BCF02}"/>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9" name="Oval 23">
                <a:extLst>
                  <a:ext uri="{FF2B5EF4-FFF2-40B4-BE49-F238E27FC236}">
                    <a16:creationId xmlns:a16="http://schemas.microsoft.com/office/drawing/2014/main" id="{7EC7F87D-6CF4-40FF-AD30-7E238B9854E3}"/>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5" name="Group 24">
              <a:extLst>
                <a:ext uri="{FF2B5EF4-FFF2-40B4-BE49-F238E27FC236}">
                  <a16:creationId xmlns:a16="http://schemas.microsoft.com/office/drawing/2014/main" id="{3EFCC6FE-0312-4A15-96EF-EACA12058595}"/>
                </a:ext>
              </a:extLst>
            </p:cNvPr>
            <p:cNvGrpSpPr>
              <a:grpSpLocks/>
            </p:cNvGrpSpPr>
            <p:nvPr/>
          </p:nvGrpSpPr>
          <p:grpSpPr bwMode="auto">
            <a:xfrm>
              <a:off x="171450" y="789654"/>
              <a:ext cx="720725" cy="762000"/>
              <a:chOff x="4992" y="816"/>
              <a:chExt cx="576" cy="576"/>
            </a:xfrm>
          </p:grpSpPr>
          <p:sp>
            <p:nvSpPr>
              <p:cNvPr id="16" name="Oval 25">
                <a:extLst>
                  <a:ext uri="{FF2B5EF4-FFF2-40B4-BE49-F238E27FC236}">
                    <a16:creationId xmlns:a16="http://schemas.microsoft.com/office/drawing/2014/main" id="{1C11C24E-8B83-4B8E-9F27-124ACBA50E0E}"/>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7" name="Oval 26">
                <a:extLst>
                  <a:ext uri="{FF2B5EF4-FFF2-40B4-BE49-F238E27FC236}">
                    <a16:creationId xmlns:a16="http://schemas.microsoft.com/office/drawing/2014/main" id="{962765D4-2E4A-420C-BC55-F79C9EB34EAC}"/>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22" name="TextBox 21">
            <a:extLst>
              <a:ext uri="{FF2B5EF4-FFF2-40B4-BE49-F238E27FC236}">
                <a16:creationId xmlns:a16="http://schemas.microsoft.com/office/drawing/2014/main" id="{DF95FB49-6E3A-4AB4-81D7-D1315B488A3B}"/>
              </a:ext>
            </a:extLst>
          </p:cNvPr>
          <p:cNvSpPr txBox="1"/>
          <p:nvPr/>
        </p:nvSpPr>
        <p:spPr>
          <a:xfrm>
            <a:off x="380414" y="751409"/>
            <a:ext cx="8820472" cy="52322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It needs Mathematics/Statistics …. “Thinking”</a:t>
            </a:r>
            <a:endPar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5" name="Content Placeholder 4">
            <a:extLst>
              <a:ext uri="{FF2B5EF4-FFF2-40B4-BE49-F238E27FC236}">
                <a16:creationId xmlns:a16="http://schemas.microsoft.com/office/drawing/2014/main" id="{5FC4B04E-7EF4-4D59-8AD6-0DBD5DF32CBF}"/>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t="22038"/>
          <a:stretch/>
        </p:blipFill>
        <p:spPr>
          <a:xfrm>
            <a:off x="765378" y="1859752"/>
            <a:ext cx="7623045" cy="4779237"/>
          </a:xfrm>
        </p:spPr>
      </p:pic>
    </p:spTree>
    <p:extLst>
      <p:ext uri="{BB962C8B-B14F-4D97-AF65-F5344CB8AC3E}">
        <p14:creationId xmlns:p14="http://schemas.microsoft.com/office/powerpoint/2010/main" val="198341450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C65F53-E123-420C-8A4A-2D2648550DE1}"/>
              </a:ext>
            </a:extLst>
          </p:cNvPr>
          <p:cNvSpPr>
            <a:spLocks noGrp="1"/>
          </p:cNvSpPr>
          <p:nvPr>
            <p:ph type="title"/>
          </p:nvPr>
        </p:nvSpPr>
        <p:spPr>
          <a:xfrm>
            <a:off x="0" y="-27383"/>
            <a:ext cx="9144000" cy="720080"/>
          </a:xfrm>
        </p:spPr>
        <p:txBody>
          <a:bodyPr>
            <a:noAutofit/>
          </a:bodyPr>
          <a:lstStyle/>
          <a:p>
            <a:pPr algn="ctr"/>
            <a:r>
              <a:rPr lang="en-US" sz="4200" noProof="1">
                <a:ln w="9000" cmpd="sng">
                  <a:solidFill>
                    <a:srgbClr val="060BC6"/>
                  </a:solidFill>
                  <a:prstDash val="solid"/>
                </a:ln>
                <a:solidFill>
                  <a:srgbClr val="FFC000"/>
                </a:solidFill>
                <a:effectLst>
                  <a:reflection blurRad="12700" stA="28000" endPos="45000" dist="1000" dir="5400000" sy="-100000" algn="bl" rotWithShape="0"/>
                </a:effectLst>
                <a:latin typeface="Arial" charset="0"/>
                <a:ea typeface="굴림" pitchFamily="50" charset="-127"/>
              </a:rPr>
              <a:t>Data Science?</a:t>
            </a:r>
            <a:endParaRPr lang="id-ID" sz="4200" dirty="0"/>
          </a:p>
        </p:txBody>
      </p:sp>
      <p:pic>
        <p:nvPicPr>
          <p:cNvPr id="2" name="Content Placeholder 1">
            <a:extLst>
              <a:ext uri="{FF2B5EF4-FFF2-40B4-BE49-F238E27FC236}">
                <a16:creationId xmlns:a16="http://schemas.microsoft.com/office/drawing/2014/main" id="{ED25026F-B2BA-4EC1-AA8C-3935AC353EDE}"/>
              </a:ext>
            </a:extLst>
          </p:cNvPr>
          <p:cNvPicPr>
            <a:picLocks noGrp="1" noChangeAspect="1"/>
          </p:cNvPicPr>
          <p:nvPr>
            <p:ph idx="1"/>
          </p:nvPr>
        </p:nvPicPr>
        <p:blipFill>
          <a:blip r:embed="rId3"/>
          <a:stretch>
            <a:fillRect/>
          </a:stretch>
        </p:blipFill>
        <p:spPr>
          <a:xfrm>
            <a:off x="35496" y="620688"/>
            <a:ext cx="9108504" cy="6237312"/>
          </a:xfrm>
          <a:prstGeom prst="rect">
            <a:avLst/>
          </a:prstGeom>
        </p:spPr>
      </p:pic>
    </p:spTree>
    <p:extLst>
      <p:ext uri="{BB962C8B-B14F-4D97-AF65-F5344CB8AC3E}">
        <p14:creationId xmlns:p14="http://schemas.microsoft.com/office/powerpoint/2010/main" val="3449728440"/>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EE983B-3A68-40D1-8E98-C6897B4C4EA0}"/>
              </a:ext>
            </a:extLst>
          </p:cNvPr>
          <p:cNvPicPr>
            <a:picLocks noGrp="1" noChangeAspect="1"/>
          </p:cNvPicPr>
          <p:nvPr>
            <p:ph idx="1"/>
          </p:nvPr>
        </p:nvPicPr>
        <p:blipFill>
          <a:blip r:embed="rId3"/>
          <a:stretch>
            <a:fillRect/>
          </a:stretch>
        </p:blipFill>
        <p:spPr>
          <a:xfrm>
            <a:off x="60702" y="1196752"/>
            <a:ext cx="9047802" cy="4896544"/>
          </a:xfrm>
          <a:prstGeom prst="rect">
            <a:avLst/>
          </a:prstGeom>
        </p:spPr>
      </p:pic>
      <p:sp>
        <p:nvSpPr>
          <p:cNvPr id="7" name="TextBox 6">
            <a:extLst>
              <a:ext uri="{FF2B5EF4-FFF2-40B4-BE49-F238E27FC236}">
                <a16:creationId xmlns:a16="http://schemas.microsoft.com/office/drawing/2014/main" id="{D496D85E-6FB6-4231-AE21-92093244A7BD}"/>
              </a:ext>
            </a:extLst>
          </p:cNvPr>
          <p:cNvSpPr txBox="1"/>
          <p:nvPr/>
        </p:nvSpPr>
        <p:spPr>
          <a:xfrm>
            <a:off x="0" y="-171400"/>
            <a:ext cx="9252520"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Industri 4.0?</a:t>
            </a:r>
            <a:endParaRPr kumimoji="0" lang="id-ID" sz="72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8" name="Rectangle 7">
            <a:extLst>
              <a:ext uri="{FF2B5EF4-FFF2-40B4-BE49-F238E27FC236}">
                <a16:creationId xmlns:a16="http://schemas.microsoft.com/office/drawing/2014/main" id="{96B8B4FD-75B3-48D1-9AB4-9ED9C6FBEEDB}"/>
              </a:ext>
            </a:extLst>
          </p:cNvPr>
          <p:cNvSpPr/>
          <p:nvPr/>
        </p:nvSpPr>
        <p:spPr>
          <a:xfrm>
            <a:off x="-36502" y="847587"/>
            <a:ext cx="2194832" cy="707886"/>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t>Mechanical Loom</a:t>
            </a:r>
            <a:b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br>
            <a: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t>1784</a:t>
            </a:r>
          </a:p>
        </p:txBody>
      </p:sp>
      <p:sp>
        <p:nvSpPr>
          <p:cNvPr id="9" name="Rectangle 8">
            <a:extLst>
              <a:ext uri="{FF2B5EF4-FFF2-40B4-BE49-F238E27FC236}">
                <a16:creationId xmlns:a16="http://schemas.microsoft.com/office/drawing/2014/main" id="{EE31B7A4-F5F4-46A3-9BF0-0FD17ADF104F}"/>
              </a:ext>
            </a:extLst>
          </p:cNvPr>
          <p:cNvSpPr/>
          <p:nvPr/>
        </p:nvSpPr>
        <p:spPr>
          <a:xfrm>
            <a:off x="85195" y="6016236"/>
            <a:ext cx="2095445" cy="707886"/>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t>Slaughter House</a:t>
            </a:r>
            <a:b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br>
            <a:r>
              <a:rPr kumimoji="0" lang="en-US" sz="2000" b="0" i="0" u="none" strike="noStrike" kern="1200" cap="none" spc="0" normalizeH="0" baseline="0" noProof="0" dirty="0" err="1">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t>Cincinati</a:t>
            </a:r>
            <a: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t> -1870</a:t>
            </a:r>
          </a:p>
        </p:txBody>
      </p:sp>
      <p:sp>
        <p:nvSpPr>
          <p:cNvPr id="10" name="Rectangle 9">
            <a:extLst>
              <a:ext uri="{FF2B5EF4-FFF2-40B4-BE49-F238E27FC236}">
                <a16:creationId xmlns:a16="http://schemas.microsoft.com/office/drawing/2014/main" id="{03C8D1AB-3373-41FE-9CDC-65124F1C15C8}"/>
              </a:ext>
            </a:extLst>
          </p:cNvPr>
          <p:cNvSpPr/>
          <p:nvPr/>
        </p:nvSpPr>
        <p:spPr>
          <a:xfrm>
            <a:off x="2256140" y="6016236"/>
            <a:ext cx="2621230" cy="707886"/>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t>Programmable Logic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t>Controller - 1969</a:t>
            </a:r>
          </a:p>
        </p:txBody>
      </p:sp>
      <p:sp>
        <p:nvSpPr>
          <p:cNvPr id="11" name="Rectangle 10">
            <a:extLst>
              <a:ext uri="{FF2B5EF4-FFF2-40B4-BE49-F238E27FC236}">
                <a16:creationId xmlns:a16="http://schemas.microsoft.com/office/drawing/2014/main" id="{6C872DE6-FC5E-4FEF-A24A-4C417D4BBC70}"/>
              </a:ext>
            </a:extLst>
          </p:cNvPr>
          <p:cNvSpPr/>
          <p:nvPr/>
        </p:nvSpPr>
        <p:spPr>
          <a:xfrm>
            <a:off x="4805950" y="794582"/>
            <a:ext cx="3017429" cy="707886"/>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t>Cyber Physical System </a:t>
            </a:r>
            <a:b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br>
            <a:r>
              <a:rPr kumimoji="0" lang="en-US" sz="2000" b="0" i="0" u="none" strike="noStrike" kern="1200" cap="none" spc="0" normalizeH="0" baseline="0" noProof="0" dirty="0">
                <a:ln w="0"/>
                <a:solidFill>
                  <a:srgbClr val="060BC6"/>
                </a:solidFill>
                <a:effectLst>
                  <a:outerShdw blurRad="38100" dist="19050" dir="2700000" algn="tl" rotWithShape="0">
                    <a:prstClr val="black">
                      <a:alpha val="40000"/>
                    </a:prstClr>
                  </a:outerShdw>
                </a:effectLst>
                <a:uLnTx/>
                <a:uFillTx/>
                <a:latin typeface="Arial" charset="0"/>
                <a:ea typeface="굴림" pitchFamily="50" charset="-127"/>
                <a:cs typeface="+mn-cs"/>
              </a:rPr>
              <a:t>Smart Automation - 2015</a:t>
            </a:r>
          </a:p>
        </p:txBody>
      </p:sp>
    </p:spTree>
    <p:extLst>
      <p:ext uri="{BB962C8B-B14F-4D97-AF65-F5344CB8AC3E}">
        <p14:creationId xmlns:p14="http://schemas.microsoft.com/office/powerpoint/2010/main" val="4244958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5496" y="812829"/>
            <a:ext cx="5486978" cy="2332234"/>
          </a:xfrm>
        </p:spPr>
      </p:pic>
      <p:sp>
        <p:nvSpPr>
          <p:cNvPr id="5" name="Rectangle 4"/>
          <p:cNvSpPr/>
          <p:nvPr/>
        </p:nvSpPr>
        <p:spPr>
          <a:xfrm>
            <a:off x="-36512" y="3209146"/>
            <a:ext cx="5486978"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charset="0"/>
                <a:ea typeface="굴림" pitchFamily="50" charset="-127"/>
                <a:cs typeface="+mn-cs"/>
              </a:rPr>
              <a:t>https://commons.wikimedia.org/wiki/File:DataScienceDisciplines.png</a:t>
            </a:r>
          </a:p>
        </p:txBody>
      </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08104" y="692696"/>
            <a:ext cx="3600400" cy="3103856"/>
          </a:xfrm>
          <a:prstGeom prst="rect">
            <a:avLst/>
          </a:prstGeom>
        </p:spPr>
      </p:pic>
      <p:sp>
        <p:nvSpPr>
          <p:cNvPr id="7" name="Rectangle 6"/>
          <p:cNvSpPr/>
          <p:nvPr/>
        </p:nvSpPr>
        <p:spPr>
          <a:xfrm>
            <a:off x="5220072" y="3717032"/>
            <a:ext cx="3668109" cy="3693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charset="0"/>
                <a:ea typeface="굴림" pitchFamily="50" charset="-127"/>
                <a:cs typeface="+mn-cs"/>
              </a:rPr>
              <a:t>https://www.linkedin.com/today/post/article/20140625043146-111366377-data-science-bridging-the-business-it-gap</a:t>
            </a:r>
          </a:p>
        </p:txBody>
      </p:sp>
      <p:pic>
        <p:nvPicPr>
          <p:cNvPr id="3" name="Picture 2">
            <a:extLst>
              <a:ext uri="{FF2B5EF4-FFF2-40B4-BE49-F238E27FC236}">
                <a16:creationId xmlns:a16="http://schemas.microsoft.com/office/drawing/2014/main" id="{087A6986-F4B6-4FC3-8791-F0C574FA9DB4}"/>
              </a:ext>
            </a:extLst>
          </p:cNvPr>
          <p:cNvPicPr>
            <a:picLocks noChangeAspect="1"/>
          </p:cNvPicPr>
          <p:nvPr/>
        </p:nvPicPr>
        <p:blipFill rotWithShape="1">
          <a:blip r:embed="rId5">
            <a:extLst>
              <a:ext uri="{28A0092B-C50C-407E-A947-70E740481C1C}">
                <a14:useLocalDpi xmlns:a14="http://schemas.microsoft.com/office/drawing/2010/main"/>
              </a:ext>
            </a:extLst>
          </a:blip>
          <a:srcRect l="5756"/>
          <a:stretch/>
        </p:blipFill>
        <p:spPr>
          <a:xfrm>
            <a:off x="278" y="3534839"/>
            <a:ext cx="4139674" cy="3294366"/>
          </a:xfrm>
          <a:prstGeom prst="rect">
            <a:avLst/>
          </a:prstGeom>
        </p:spPr>
      </p:pic>
      <p:sp>
        <p:nvSpPr>
          <p:cNvPr id="8" name="Rectangle 7">
            <a:extLst>
              <a:ext uri="{FF2B5EF4-FFF2-40B4-BE49-F238E27FC236}">
                <a16:creationId xmlns:a16="http://schemas.microsoft.com/office/drawing/2014/main" id="{EC72D326-DEF1-411D-9D9F-2DCF58C12D50}"/>
              </a:ext>
            </a:extLst>
          </p:cNvPr>
          <p:cNvSpPr/>
          <p:nvPr/>
        </p:nvSpPr>
        <p:spPr>
          <a:xfrm>
            <a:off x="3995936" y="6345728"/>
            <a:ext cx="4572000" cy="523220"/>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1400" b="0" i="0" u="none" strike="noStrike" kern="1200" cap="none" spc="0" normalizeH="0" baseline="0" noProof="0" dirty="0">
                <a:ln>
                  <a:noFill/>
                </a:ln>
                <a:solidFill>
                  <a:prstClr val="black"/>
                </a:solidFill>
                <a:effectLst/>
                <a:uLnTx/>
                <a:uFillTx/>
                <a:latin typeface="Arial" charset="0"/>
                <a:ea typeface="굴림" pitchFamily="50" charset="-127"/>
                <a:cs typeface="+mn-cs"/>
              </a:rPr>
              <a:t>https://www.datasciencecentral.com/profiles/blogs/data-science-summarized-in-one-picture</a:t>
            </a:r>
          </a:p>
        </p:txBody>
      </p:sp>
      <p:sp>
        <p:nvSpPr>
          <p:cNvPr id="11" name="TextBox 10">
            <a:extLst>
              <a:ext uri="{FF2B5EF4-FFF2-40B4-BE49-F238E27FC236}">
                <a16:creationId xmlns:a16="http://schemas.microsoft.com/office/drawing/2014/main" id="{AE716CA8-DF31-4B25-9884-EE2EA843B814}"/>
              </a:ext>
            </a:extLst>
          </p:cNvPr>
          <p:cNvSpPr txBox="1"/>
          <p:nvPr/>
        </p:nvSpPr>
        <p:spPr>
          <a:xfrm>
            <a:off x="198342" y="-76745"/>
            <a:ext cx="8820472"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Science When we Google it</a:t>
            </a:r>
          </a:p>
        </p:txBody>
      </p:sp>
      <p:sp>
        <p:nvSpPr>
          <p:cNvPr id="9" name="TextBox 8">
            <a:extLst>
              <a:ext uri="{FF2B5EF4-FFF2-40B4-BE49-F238E27FC236}">
                <a16:creationId xmlns:a16="http://schemas.microsoft.com/office/drawing/2014/main" id="{1C349223-C0F9-442E-960F-424EB329E1A3}"/>
              </a:ext>
            </a:extLst>
          </p:cNvPr>
          <p:cNvSpPr txBox="1"/>
          <p:nvPr/>
        </p:nvSpPr>
        <p:spPr>
          <a:xfrm>
            <a:off x="4572000" y="5581689"/>
            <a:ext cx="4368121"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0" dirty="0">
                <a:ln w="6600">
                  <a:solidFill>
                    <a:srgbClr val="060BC6"/>
                  </a:solidFill>
                  <a:prstDash val="solid"/>
                </a:ln>
                <a:solidFill>
                  <a:srgbClr val="FFFFFF"/>
                </a:solidFill>
                <a:effectLst>
                  <a:glow rad="101600">
                    <a:srgbClr val="ED7D31">
                      <a:satMod val="175000"/>
                      <a:alpha val="40000"/>
                    </a:srgbClr>
                  </a:glow>
                  <a:outerShdw dist="38100" dir="2700000" algn="tl" rotWithShape="0">
                    <a:srgbClr val="ED7D31"/>
                  </a:outerShdw>
                </a:effectLst>
                <a:uLnTx/>
                <a:uFillTx/>
                <a:latin typeface="Arial" charset="0"/>
                <a:ea typeface="굴림" pitchFamily="50" charset="-127"/>
                <a:cs typeface="+mn-cs"/>
              </a:rPr>
              <a:t>But wait!...</a:t>
            </a:r>
          </a:p>
        </p:txBody>
      </p:sp>
      <p:pic>
        <p:nvPicPr>
          <p:cNvPr id="2" name="Picture 1">
            <a:extLst>
              <a:ext uri="{FF2B5EF4-FFF2-40B4-BE49-F238E27FC236}">
                <a16:creationId xmlns:a16="http://schemas.microsoft.com/office/drawing/2014/main" id="{311DA66C-CE1E-46BE-9CCB-4CF5A874A115}"/>
              </a:ext>
            </a:extLst>
          </p:cNvPr>
          <p:cNvPicPr>
            <a:picLocks noChangeAspect="1"/>
          </p:cNvPicPr>
          <p:nvPr/>
        </p:nvPicPr>
        <p:blipFill>
          <a:blip r:embed="rId6"/>
          <a:stretch>
            <a:fillRect/>
          </a:stretch>
        </p:blipFill>
        <p:spPr>
          <a:xfrm>
            <a:off x="4132310" y="4086365"/>
            <a:ext cx="5011689" cy="1718900"/>
          </a:xfrm>
          <a:prstGeom prst="rect">
            <a:avLst/>
          </a:prstGeom>
        </p:spPr>
      </p:pic>
      <p:sp>
        <p:nvSpPr>
          <p:cNvPr id="10" name="Rectangle 9">
            <a:extLst>
              <a:ext uri="{FF2B5EF4-FFF2-40B4-BE49-F238E27FC236}">
                <a16:creationId xmlns:a16="http://schemas.microsoft.com/office/drawing/2014/main" id="{5F264AD6-6DAE-4886-9573-218175588004}"/>
              </a:ext>
            </a:extLst>
          </p:cNvPr>
          <p:cNvSpPr/>
          <p:nvPr/>
        </p:nvSpPr>
        <p:spPr>
          <a:xfrm>
            <a:off x="35496" y="1707135"/>
            <a:ext cx="9108504" cy="3570208"/>
          </a:xfrm>
          <a:prstGeom prst="rect">
            <a:avLst/>
          </a:prstGeom>
          <a:solidFill>
            <a:schemeClr val="bg1"/>
          </a:solid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w="13462">
                  <a:solidFill>
                    <a:prstClr val="white"/>
                  </a:solidFill>
                  <a:prstDash val="solid"/>
                </a:ln>
                <a:solidFill>
                  <a:srgbClr val="FF0000"/>
                </a:solidFill>
                <a:effectLst>
                  <a:outerShdw dist="38100" dir="2700000" algn="bl" rotWithShape="0">
                    <a:srgbClr val="4472C4"/>
                  </a:outerShdw>
                </a:effectLst>
                <a:uLnTx/>
                <a:uFillTx/>
                <a:latin typeface="Arial" charset="0"/>
                <a:ea typeface="굴림" pitchFamily="50" charset="-127"/>
                <a:cs typeface="+mn-cs"/>
              </a:rPr>
              <a:t>This is </a:t>
            </a:r>
            <a:r>
              <a:rPr kumimoji="0" lang="en-US" sz="5400" b="1" i="0" u="sng" strike="noStrike" kern="1200" cap="none" spc="0" normalizeH="0" baseline="0" noProof="0" dirty="0">
                <a:ln w="13462">
                  <a:solidFill>
                    <a:prstClr val="white"/>
                  </a:solidFill>
                  <a:prstDash val="solid"/>
                </a:ln>
                <a:solidFill>
                  <a:srgbClr val="FF0000"/>
                </a:solidFill>
                <a:effectLst>
                  <a:outerShdw dist="38100" dir="2700000" algn="bl" rotWithShape="0">
                    <a:srgbClr val="4472C4"/>
                  </a:outerShdw>
                </a:effectLst>
                <a:uLnTx/>
                <a:uFillTx/>
                <a:latin typeface="Arial" charset="0"/>
                <a:ea typeface="굴림" pitchFamily="50" charset="-127"/>
                <a:cs typeface="+mn-cs"/>
              </a:rPr>
              <a:t>NOT</a:t>
            </a:r>
            <a:r>
              <a:rPr kumimoji="0" lang="en-US" sz="5400" b="0" i="0" u="none" strike="noStrike" kern="1200" cap="none" spc="0" normalizeH="0" baseline="0" noProof="0" dirty="0">
                <a:ln w="13462">
                  <a:solidFill>
                    <a:prstClr val="white"/>
                  </a:solidFill>
                  <a:prstDash val="solid"/>
                </a:ln>
                <a:solidFill>
                  <a:srgbClr val="FF0000"/>
                </a:solidFill>
                <a:effectLst>
                  <a:outerShdw dist="38100" dir="2700000" algn="bl" rotWithShape="0">
                    <a:srgbClr val="4472C4"/>
                  </a:outerShdw>
                </a:effectLst>
                <a:uLnTx/>
                <a:uFillTx/>
                <a:latin typeface="Arial" charset="0"/>
                <a:ea typeface="굴림" pitchFamily="50" charset="-127"/>
                <a:cs typeface="+mn-cs"/>
              </a:rPr>
              <a:t> the right way </a:t>
            </a:r>
            <a:br>
              <a:rPr kumimoji="0" lang="en-US" sz="5400" b="0" i="0" u="none" strike="noStrike" kern="1200" cap="none" spc="0" normalizeH="0" baseline="0" noProof="0" dirty="0">
                <a:ln w="13462">
                  <a:solidFill>
                    <a:prstClr val="white"/>
                  </a:solidFill>
                  <a:prstDash val="solid"/>
                </a:ln>
                <a:solidFill>
                  <a:srgbClr val="FF0000"/>
                </a:solidFill>
                <a:effectLst>
                  <a:outerShdw dist="38100" dir="2700000" algn="bl" rotWithShape="0">
                    <a:srgbClr val="4472C4"/>
                  </a:outerShdw>
                </a:effectLst>
                <a:uLnTx/>
                <a:uFillTx/>
                <a:latin typeface="Arial" charset="0"/>
                <a:ea typeface="굴림" pitchFamily="50" charset="-127"/>
                <a:cs typeface="+mn-cs"/>
              </a:rPr>
            </a:br>
            <a:r>
              <a:rPr kumimoji="0" lang="en-US" sz="5400" b="0" i="0" u="none" strike="noStrike" kern="1200" cap="none" spc="0" normalizeH="0" baseline="0" noProof="0" dirty="0">
                <a:ln w="13462">
                  <a:solidFill>
                    <a:prstClr val="white"/>
                  </a:solidFill>
                  <a:prstDash val="solid"/>
                </a:ln>
                <a:solidFill>
                  <a:srgbClr val="FF0000"/>
                </a:solidFill>
                <a:effectLst>
                  <a:outerShdw dist="38100" dir="2700000" algn="bl" rotWithShape="0">
                    <a:srgbClr val="4472C4"/>
                  </a:outerShdw>
                </a:effectLst>
                <a:uLnTx/>
                <a:uFillTx/>
                <a:latin typeface="Arial" charset="0"/>
                <a:ea typeface="굴림" pitchFamily="50" charset="-127"/>
                <a:cs typeface="+mn-cs"/>
              </a:rPr>
              <a:t>to explain what is Data Science</a:t>
            </a:r>
            <a:br>
              <a:rPr kumimoji="0" lang="en-US" sz="5400" b="0" i="0" u="none" strike="noStrike" kern="1200" cap="none" spc="0" normalizeH="0" baseline="0" noProof="0" dirty="0">
                <a:ln w="13462">
                  <a:solidFill>
                    <a:prstClr val="white"/>
                  </a:solidFill>
                  <a:prstDash val="solid"/>
                </a:ln>
                <a:solidFill>
                  <a:srgbClr val="FF0000"/>
                </a:solidFill>
                <a:effectLst>
                  <a:outerShdw dist="38100" dir="2700000" algn="bl" rotWithShape="0">
                    <a:srgbClr val="4472C4"/>
                  </a:outerShdw>
                </a:effectLst>
                <a:uLnTx/>
                <a:uFillTx/>
                <a:latin typeface="Arial" charset="0"/>
                <a:ea typeface="굴림" pitchFamily="50" charset="-127"/>
                <a:cs typeface="+mn-cs"/>
              </a:rPr>
            </a:br>
            <a:r>
              <a:rPr kumimoji="0" lang="en-US" sz="3200" b="0" i="0" u="none" strike="noStrike" kern="1200" cap="none" spc="0" normalizeH="0" baseline="0" noProof="0" dirty="0">
                <a:ln>
                  <a:noFill/>
                </a:ln>
                <a:solidFill>
                  <a:srgbClr val="060BC6"/>
                </a:solidFill>
                <a:effectLst/>
                <a:uLnTx/>
                <a:uFillTx/>
                <a:latin typeface="Arial" charset="0"/>
                <a:ea typeface="굴림" pitchFamily="50" charset="-127"/>
                <a:cs typeface="+mn-cs"/>
                <a:hlinkClick r:id="rId7">
                  <a:extLst>
                    <a:ext uri="{A12FA001-AC4F-418D-AE19-62706E023703}">
                      <ahyp:hlinkClr xmlns:ahyp="http://schemas.microsoft.com/office/drawing/2018/hyperlinkcolor" val="tx"/>
                    </a:ext>
                  </a:extLst>
                </a:hlinkClick>
              </a:rPr>
              <a:t>https://www.kdnuggets.com/2016/10/battle-data-science-venn-diagrams.html</a:t>
            </a:r>
            <a:endParaRPr kumimoji="0" lang="en-US" sz="5400" b="0" i="0" u="none" strike="noStrike" kern="1200" cap="none" spc="0" normalizeH="0" baseline="0" noProof="0" dirty="0">
              <a:ln w="13462">
                <a:solidFill>
                  <a:prstClr val="white"/>
                </a:solidFill>
                <a:prstDash val="solid"/>
              </a:ln>
              <a:solidFill>
                <a:srgbClr val="FF0000"/>
              </a:solidFill>
              <a:effectLst>
                <a:outerShdw dist="38100" dir="2700000" algn="bl" rotWithShape="0">
                  <a:srgbClr val="4472C4"/>
                </a:outerShdw>
              </a:effectLst>
              <a:uLnTx/>
              <a:uFillTx/>
              <a:latin typeface="Arial" charset="0"/>
              <a:ea typeface="굴림" pitchFamily="50" charset="-127"/>
              <a:cs typeface="+mn-cs"/>
            </a:endParaRPr>
          </a:p>
        </p:txBody>
      </p:sp>
    </p:spTree>
    <p:extLst>
      <p:ext uri="{BB962C8B-B14F-4D97-AF65-F5344CB8AC3E}">
        <p14:creationId xmlns:p14="http://schemas.microsoft.com/office/powerpoint/2010/main" val="3092435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40CAB84-EB16-4B72-9FF6-348F3CAE15D4}"/>
              </a:ext>
            </a:extLst>
          </p:cNvPr>
          <p:cNvGrpSpPr/>
          <p:nvPr/>
        </p:nvGrpSpPr>
        <p:grpSpPr>
          <a:xfrm>
            <a:off x="-20638" y="0"/>
            <a:ext cx="9164638" cy="1872329"/>
            <a:chOff x="-20638" y="0"/>
            <a:chExt cx="9164638" cy="1872329"/>
          </a:xfrm>
        </p:grpSpPr>
        <p:graphicFrame>
          <p:nvGraphicFramePr>
            <p:cNvPr id="7" name="Object 27">
              <a:extLst>
                <a:ext uri="{FF2B5EF4-FFF2-40B4-BE49-F238E27FC236}">
                  <a16:creationId xmlns:a16="http://schemas.microsoft.com/office/drawing/2014/main" id="{CCA872E9-7271-469E-894A-C20DE22B8626}"/>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64572" name="Image" r:id="rId4" imgW="9561905" imgH="1600000" progId="">
                    <p:embed/>
                  </p:oleObj>
                </mc:Choice>
                <mc:Fallback>
                  <p:oleObj name="Image" r:id="rId4" imgW="9561905" imgH="1600000" progId="">
                    <p:embed/>
                    <p:pic>
                      <p:nvPicPr>
                        <p:cNvPr id="7" name="Object 27">
                          <a:extLst>
                            <a:ext uri="{FF2B5EF4-FFF2-40B4-BE49-F238E27FC236}">
                              <a16:creationId xmlns:a16="http://schemas.microsoft.com/office/drawing/2014/main" id="{CCA872E9-7271-469E-894A-C20DE22B8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8" name="Freeform 16">
              <a:extLst>
                <a:ext uri="{FF2B5EF4-FFF2-40B4-BE49-F238E27FC236}">
                  <a16:creationId xmlns:a16="http://schemas.microsoft.com/office/drawing/2014/main" id="{3A041BFE-72BD-4F62-AB1A-4F0C877E5FC8}"/>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9" name="Freeform 17">
              <a:extLst>
                <a:ext uri="{FF2B5EF4-FFF2-40B4-BE49-F238E27FC236}">
                  <a16:creationId xmlns:a16="http://schemas.microsoft.com/office/drawing/2014/main" id="{DB19AAC8-2831-40A4-BEC9-FAB3F0D011B4}"/>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0" name="Group 18">
              <a:extLst>
                <a:ext uri="{FF2B5EF4-FFF2-40B4-BE49-F238E27FC236}">
                  <a16:creationId xmlns:a16="http://schemas.microsoft.com/office/drawing/2014/main" id="{525FB157-7654-4A05-A55E-A1BCE2F02B11}"/>
                </a:ext>
              </a:extLst>
            </p:cNvPr>
            <p:cNvGrpSpPr>
              <a:grpSpLocks/>
            </p:cNvGrpSpPr>
            <p:nvPr/>
          </p:nvGrpSpPr>
          <p:grpSpPr bwMode="auto">
            <a:xfrm>
              <a:off x="7740650" y="347663"/>
              <a:ext cx="387350" cy="366712"/>
              <a:chOff x="4752" y="1200"/>
              <a:chExt cx="288" cy="288"/>
            </a:xfrm>
          </p:grpSpPr>
          <p:sp>
            <p:nvSpPr>
              <p:cNvPr id="17" name="Oval 19">
                <a:extLst>
                  <a:ext uri="{FF2B5EF4-FFF2-40B4-BE49-F238E27FC236}">
                    <a16:creationId xmlns:a16="http://schemas.microsoft.com/office/drawing/2014/main" id="{36FCEF66-8DC5-4A1D-9E98-D09BA66B2AC6}"/>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8" name="Oval 20">
                <a:extLst>
                  <a:ext uri="{FF2B5EF4-FFF2-40B4-BE49-F238E27FC236}">
                    <a16:creationId xmlns:a16="http://schemas.microsoft.com/office/drawing/2014/main" id="{2F27471F-D1EE-4A96-B506-8575AACE7497}"/>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1" name="Group 21">
              <a:extLst>
                <a:ext uri="{FF2B5EF4-FFF2-40B4-BE49-F238E27FC236}">
                  <a16:creationId xmlns:a16="http://schemas.microsoft.com/office/drawing/2014/main" id="{01130571-01DA-4C4B-A047-35FEA8E399B6}"/>
                </a:ext>
              </a:extLst>
            </p:cNvPr>
            <p:cNvGrpSpPr>
              <a:grpSpLocks/>
            </p:cNvGrpSpPr>
            <p:nvPr/>
          </p:nvGrpSpPr>
          <p:grpSpPr bwMode="auto">
            <a:xfrm>
              <a:off x="8153400" y="53975"/>
              <a:ext cx="609600" cy="592138"/>
              <a:chOff x="4992" y="816"/>
              <a:chExt cx="576" cy="576"/>
            </a:xfrm>
          </p:grpSpPr>
          <p:sp>
            <p:nvSpPr>
              <p:cNvPr id="15" name="Oval 22">
                <a:extLst>
                  <a:ext uri="{FF2B5EF4-FFF2-40B4-BE49-F238E27FC236}">
                    <a16:creationId xmlns:a16="http://schemas.microsoft.com/office/drawing/2014/main" id="{DFDC6A55-64BD-4029-AA75-C03B4E651923}"/>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6" name="Oval 23">
                <a:extLst>
                  <a:ext uri="{FF2B5EF4-FFF2-40B4-BE49-F238E27FC236}">
                    <a16:creationId xmlns:a16="http://schemas.microsoft.com/office/drawing/2014/main" id="{F9E7213C-BFE7-4DA0-AB07-8E3178B314BD}"/>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2" name="Group 24">
              <a:extLst>
                <a:ext uri="{FF2B5EF4-FFF2-40B4-BE49-F238E27FC236}">
                  <a16:creationId xmlns:a16="http://schemas.microsoft.com/office/drawing/2014/main" id="{68C90367-7F17-452D-B0DA-ECCDC30A542D}"/>
                </a:ext>
              </a:extLst>
            </p:cNvPr>
            <p:cNvGrpSpPr>
              <a:grpSpLocks/>
            </p:cNvGrpSpPr>
            <p:nvPr/>
          </p:nvGrpSpPr>
          <p:grpSpPr bwMode="auto">
            <a:xfrm>
              <a:off x="171450" y="789654"/>
              <a:ext cx="720725" cy="762000"/>
              <a:chOff x="4992" y="816"/>
              <a:chExt cx="576" cy="576"/>
            </a:xfrm>
          </p:grpSpPr>
          <p:sp>
            <p:nvSpPr>
              <p:cNvPr id="13" name="Oval 25">
                <a:extLst>
                  <a:ext uri="{FF2B5EF4-FFF2-40B4-BE49-F238E27FC236}">
                    <a16:creationId xmlns:a16="http://schemas.microsoft.com/office/drawing/2014/main" id="{0980DC33-B974-4AB9-9BD1-FBAEA4EDF79D}"/>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4" name="Oval 26">
                <a:extLst>
                  <a:ext uri="{FF2B5EF4-FFF2-40B4-BE49-F238E27FC236}">
                    <a16:creationId xmlns:a16="http://schemas.microsoft.com/office/drawing/2014/main" id="{3C36C5B6-F217-4885-9002-8FC96A9C2634}"/>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5" name="TextBox 4">
            <a:extLst>
              <a:ext uri="{FF2B5EF4-FFF2-40B4-BE49-F238E27FC236}">
                <a16:creationId xmlns:a16="http://schemas.microsoft.com/office/drawing/2014/main" id="{1FAEA34E-929A-4438-8913-96AF6AD3AE2E}"/>
              </a:ext>
            </a:extLst>
          </p:cNvPr>
          <p:cNvSpPr txBox="1"/>
          <p:nvPr/>
        </p:nvSpPr>
        <p:spPr>
          <a:xfrm>
            <a:off x="-39189" y="309283"/>
            <a:ext cx="9164443"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Science = Menyelesaikan masalah dengan science melalui data</a:t>
            </a:r>
            <a:endParaRPr kumimoji="0" lang="en-US"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19" name="Content Placeholder 1">
            <a:extLst>
              <a:ext uri="{FF2B5EF4-FFF2-40B4-BE49-F238E27FC236}">
                <a16:creationId xmlns:a16="http://schemas.microsoft.com/office/drawing/2014/main" id="{4A7D7485-D7A9-4CAD-9E0B-11997503C20A}"/>
              </a:ext>
            </a:extLst>
          </p:cNvPr>
          <p:cNvPicPr>
            <a:picLocks noGrp="1" noChangeAspect="1"/>
          </p:cNvPicPr>
          <p:nvPr>
            <p:ph idx="1"/>
          </p:nvPr>
        </p:nvPicPr>
        <p:blipFill>
          <a:blip r:embed="rId6"/>
          <a:stretch>
            <a:fillRect/>
          </a:stretch>
        </p:blipFill>
        <p:spPr>
          <a:xfrm>
            <a:off x="18746" y="1655569"/>
            <a:ext cx="3585170" cy="3063384"/>
          </a:xfrm>
          <a:prstGeom prst="rect">
            <a:avLst/>
          </a:prstGeom>
        </p:spPr>
      </p:pic>
      <p:pic>
        <p:nvPicPr>
          <p:cNvPr id="20" name="Picture 19">
            <a:extLst>
              <a:ext uri="{FF2B5EF4-FFF2-40B4-BE49-F238E27FC236}">
                <a16:creationId xmlns:a16="http://schemas.microsoft.com/office/drawing/2014/main" id="{636C97F4-B682-445E-9461-954F58A4FC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92080" y="1707246"/>
            <a:ext cx="1501112" cy="1335124"/>
          </a:xfrm>
          <a:prstGeom prst="rect">
            <a:avLst/>
          </a:prstGeom>
        </p:spPr>
      </p:pic>
      <p:pic>
        <p:nvPicPr>
          <p:cNvPr id="21" name="Picture 20">
            <a:extLst>
              <a:ext uri="{FF2B5EF4-FFF2-40B4-BE49-F238E27FC236}">
                <a16:creationId xmlns:a16="http://schemas.microsoft.com/office/drawing/2014/main" id="{F2A8AFB3-37F9-4150-9136-C66F4521CDF2}"/>
              </a:ext>
            </a:extLst>
          </p:cNvPr>
          <p:cNvPicPr>
            <a:picLocks noChangeAspect="1"/>
          </p:cNvPicPr>
          <p:nvPr/>
        </p:nvPicPr>
        <p:blipFill rotWithShape="1">
          <a:blip r:embed="rId8"/>
          <a:srcRect l="1509" t="1168" r="44226" b="6203"/>
          <a:stretch/>
        </p:blipFill>
        <p:spPr>
          <a:xfrm>
            <a:off x="3659291" y="1708688"/>
            <a:ext cx="1452165" cy="1412656"/>
          </a:xfrm>
          <a:prstGeom prst="rect">
            <a:avLst/>
          </a:prstGeom>
        </p:spPr>
      </p:pic>
      <p:pic>
        <p:nvPicPr>
          <p:cNvPr id="22" name="Content Placeholder 1">
            <a:extLst>
              <a:ext uri="{FF2B5EF4-FFF2-40B4-BE49-F238E27FC236}">
                <a16:creationId xmlns:a16="http://schemas.microsoft.com/office/drawing/2014/main" id="{2EB1A5A2-CA0A-4FF4-B06E-9DDD97290F9D}"/>
              </a:ext>
            </a:extLst>
          </p:cNvPr>
          <p:cNvPicPr>
            <a:picLocks noChangeAspect="1"/>
          </p:cNvPicPr>
          <p:nvPr/>
        </p:nvPicPr>
        <p:blipFill rotWithShape="1">
          <a:blip r:embed="rId9"/>
          <a:srcRect l="6942" t="3509" r="7703" b="3613"/>
          <a:stretch/>
        </p:blipFill>
        <p:spPr>
          <a:xfrm>
            <a:off x="7049564" y="5156086"/>
            <a:ext cx="2100591" cy="1729346"/>
          </a:xfrm>
          <a:prstGeom prst="rect">
            <a:avLst/>
          </a:prstGeom>
        </p:spPr>
      </p:pic>
      <p:pic>
        <p:nvPicPr>
          <p:cNvPr id="23" name="Picture 22">
            <a:extLst>
              <a:ext uri="{FF2B5EF4-FFF2-40B4-BE49-F238E27FC236}">
                <a16:creationId xmlns:a16="http://schemas.microsoft.com/office/drawing/2014/main" id="{2211D2E2-F3FC-4CD3-B3F0-C98E7CC122DC}"/>
              </a:ext>
            </a:extLst>
          </p:cNvPr>
          <p:cNvPicPr>
            <a:picLocks noChangeAspect="1"/>
          </p:cNvPicPr>
          <p:nvPr/>
        </p:nvPicPr>
        <p:blipFill>
          <a:blip r:embed="rId10"/>
          <a:stretch>
            <a:fillRect/>
          </a:stretch>
        </p:blipFill>
        <p:spPr>
          <a:xfrm>
            <a:off x="-20637" y="5257800"/>
            <a:ext cx="2144365" cy="1600200"/>
          </a:xfrm>
          <a:prstGeom prst="rect">
            <a:avLst/>
          </a:prstGeom>
        </p:spPr>
      </p:pic>
      <p:pic>
        <p:nvPicPr>
          <p:cNvPr id="24" name="Picture 23">
            <a:extLst>
              <a:ext uri="{FF2B5EF4-FFF2-40B4-BE49-F238E27FC236}">
                <a16:creationId xmlns:a16="http://schemas.microsoft.com/office/drawing/2014/main" id="{FF346431-F2E6-43AA-9608-EE9E0562E007}"/>
              </a:ext>
            </a:extLst>
          </p:cNvPr>
          <p:cNvPicPr>
            <a:picLocks noChangeAspect="1"/>
          </p:cNvPicPr>
          <p:nvPr/>
        </p:nvPicPr>
        <p:blipFill>
          <a:blip r:embed="rId11"/>
          <a:stretch>
            <a:fillRect/>
          </a:stretch>
        </p:blipFill>
        <p:spPr>
          <a:xfrm>
            <a:off x="2094435" y="5257800"/>
            <a:ext cx="2369645" cy="1600200"/>
          </a:xfrm>
          <a:prstGeom prst="rect">
            <a:avLst/>
          </a:prstGeom>
        </p:spPr>
      </p:pic>
      <p:pic>
        <p:nvPicPr>
          <p:cNvPr id="25" name="Picture 24">
            <a:extLst>
              <a:ext uri="{FF2B5EF4-FFF2-40B4-BE49-F238E27FC236}">
                <a16:creationId xmlns:a16="http://schemas.microsoft.com/office/drawing/2014/main" id="{4056EAC6-CB78-4977-9B52-A2E3ADB5FA19}"/>
              </a:ext>
            </a:extLst>
          </p:cNvPr>
          <p:cNvPicPr>
            <a:picLocks noChangeAspect="1"/>
          </p:cNvPicPr>
          <p:nvPr/>
        </p:nvPicPr>
        <p:blipFill rotWithShape="1">
          <a:blip r:embed="rId12"/>
          <a:srcRect l="9208" b="29899"/>
          <a:stretch/>
        </p:blipFill>
        <p:spPr>
          <a:xfrm>
            <a:off x="6949212" y="1820639"/>
            <a:ext cx="2176042" cy="1221731"/>
          </a:xfrm>
          <a:prstGeom prst="rect">
            <a:avLst/>
          </a:prstGeom>
        </p:spPr>
      </p:pic>
      <p:pic>
        <p:nvPicPr>
          <p:cNvPr id="26" name="Picture 25">
            <a:extLst>
              <a:ext uri="{FF2B5EF4-FFF2-40B4-BE49-F238E27FC236}">
                <a16:creationId xmlns:a16="http://schemas.microsoft.com/office/drawing/2014/main" id="{87CED187-6B42-4A52-B35B-0AB31222146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17221" y="3384201"/>
            <a:ext cx="1731090" cy="1729346"/>
          </a:xfrm>
          <a:prstGeom prst="rect">
            <a:avLst/>
          </a:prstGeom>
        </p:spPr>
      </p:pic>
      <p:pic>
        <p:nvPicPr>
          <p:cNvPr id="27" name="Picture 26">
            <a:extLst>
              <a:ext uri="{FF2B5EF4-FFF2-40B4-BE49-F238E27FC236}">
                <a16:creationId xmlns:a16="http://schemas.microsoft.com/office/drawing/2014/main" id="{140D632C-D51F-46C7-BA1E-09F275D2572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23749" y="5141159"/>
            <a:ext cx="2525815" cy="1666315"/>
          </a:xfrm>
          <a:prstGeom prst="rect">
            <a:avLst/>
          </a:prstGeom>
        </p:spPr>
      </p:pic>
      <p:pic>
        <p:nvPicPr>
          <p:cNvPr id="28" name="Picture 27">
            <a:extLst>
              <a:ext uri="{FF2B5EF4-FFF2-40B4-BE49-F238E27FC236}">
                <a16:creationId xmlns:a16="http://schemas.microsoft.com/office/drawing/2014/main" id="{5963DE09-B107-448F-9544-27B1CD974D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87378" y="3238488"/>
            <a:ext cx="2705416" cy="1714290"/>
          </a:xfrm>
          <a:prstGeom prst="rect">
            <a:avLst/>
          </a:prstGeom>
        </p:spPr>
      </p:pic>
    </p:spTree>
    <p:extLst>
      <p:ext uri="{BB962C8B-B14F-4D97-AF65-F5344CB8AC3E}">
        <p14:creationId xmlns:p14="http://schemas.microsoft.com/office/powerpoint/2010/main" val="3699967163"/>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40CAB84-EB16-4B72-9FF6-348F3CAE15D4}"/>
              </a:ext>
            </a:extLst>
          </p:cNvPr>
          <p:cNvGrpSpPr/>
          <p:nvPr/>
        </p:nvGrpSpPr>
        <p:grpSpPr>
          <a:xfrm>
            <a:off x="-20638" y="0"/>
            <a:ext cx="9164638" cy="1872329"/>
            <a:chOff x="-20638" y="0"/>
            <a:chExt cx="9164638" cy="1872329"/>
          </a:xfrm>
        </p:grpSpPr>
        <p:graphicFrame>
          <p:nvGraphicFramePr>
            <p:cNvPr id="7" name="Object 27">
              <a:extLst>
                <a:ext uri="{FF2B5EF4-FFF2-40B4-BE49-F238E27FC236}">
                  <a16:creationId xmlns:a16="http://schemas.microsoft.com/office/drawing/2014/main" id="{CCA872E9-7271-469E-894A-C20DE22B8626}"/>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73785" name="Image" r:id="rId4" imgW="9561905" imgH="1600000" progId="">
                    <p:embed/>
                  </p:oleObj>
                </mc:Choice>
                <mc:Fallback>
                  <p:oleObj name="Image" r:id="rId4" imgW="9561905" imgH="1600000" progId="">
                    <p:embed/>
                    <p:pic>
                      <p:nvPicPr>
                        <p:cNvPr id="7" name="Object 27">
                          <a:extLst>
                            <a:ext uri="{FF2B5EF4-FFF2-40B4-BE49-F238E27FC236}">
                              <a16:creationId xmlns:a16="http://schemas.microsoft.com/office/drawing/2014/main" id="{CCA872E9-7271-469E-894A-C20DE22B8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8" name="Freeform 16">
              <a:extLst>
                <a:ext uri="{FF2B5EF4-FFF2-40B4-BE49-F238E27FC236}">
                  <a16:creationId xmlns:a16="http://schemas.microsoft.com/office/drawing/2014/main" id="{3A041BFE-72BD-4F62-AB1A-4F0C877E5FC8}"/>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9" name="Freeform 17">
              <a:extLst>
                <a:ext uri="{FF2B5EF4-FFF2-40B4-BE49-F238E27FC236}">
                  <a16:creationId xmlns:a16="http://schemas.microsoft.com/office/drawing/2014/main" id="{DB19AAC8-2831-40A4-BEC9-FAB3F0D011B4}"/>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0" name="Group 18">
              <a:extLst>
                <a:ext uri="{FF2B5EF4-FFF2-40B4-BE49-F238E27FC236}">
                  <a16:creationId xmlns:a16="http://schemas.microsoft.com/office/drawing/2014/main" id="{525FB157-7654-4A05-A55E-A1BCE2F02B11}"/>
                </a:ext>
              </a:extLst>
            </p:cNvPr>
            <p:cNvGrpSpPr>
              <a:grpSpLocks/>
            </p:cNvGrpSpPr>
            <p:nvPr/>
          </p:nvGrpSpPr>
          <p:grpSpPr bwMode="auto">
            <a:xfrm>
              <a:off x="7740650" y="347663"/>
              <a:ext cx="387350" cy="366712"/>
              <a:chOff x="4752" y="1200"/>
              <a:chExt cx="288" cy="288"/>
            </a:xfrm>
          </p:grpSpPr>
          <p:sp>
            <p:nvSpPr>
              <p:cNvPr id="17" name="Oval 19">
                <a:extLst>
                  <a:ext uri="{FF2B5EF4-FFF2-40B4-BE49-F238E27FC236}">
                    <a16:creationId xmlns:a16="http://schemas.microsoft.com/office/drawing/2014/main" id="{36FCEF66-8DC5-4A1D-9E98-D09BA66B2AC6}"/>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8" name="Oval 20">
                <a:extLst>
                  <a:ext uri="{FF2B5EF4-FFF2-40B4-BE49-F238E27FC236}">
                    <a16:creationId xmlns:a16="http://schemas.microsoft.com/office/drawing/2014/main" id="{2F27471F-D1EE-4A96-B506-8575AACE7497}"/>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1" name="Group 21">
              <a:extLst>
                <a:ext uri="{FF2B5EF4-FFF2-40B4-BE49-F238E27FC236}">
                  <a16:creationId xmlns:a16="http://schemas.microsoft.com/office/drawing/2014/main" id="{01130571-01DA-4C4B-A047-35FEA8E399B6}"/>
                </a:ext>
              </a:extLst>
            </p:cNvPr>
            <p:cNvGrpSpPr>
              <a:grpSpLocks/>
            </p:cNvGrpSpPr>
            <p:nvPr/>
          </p:nvGrpSpPr>
          <p:grpSpPr bwMode="auto">
            <a:xfrm>
              <a:off x="8153400" y="53975"/>
              <a:ext cx="609600" cy="592138"/>
              <a:chOff x="4992" y="816"/>
              <a:chExt cx="576" cy="576"/>
            </a:xfrm>
          </p:grpSpPr>
          <p:sp>
            <p:nvSpPr>
              <p:cNvPr id="15" name="Oval 22">
                <a:extLst>
                  <a:ext uri="{FF2B5EF4-FFF2-40B4-BE49-F238E27FC236}">
                    <a16:creationId xmlns:a16="http://schemas.microsoft.com/office/drawing/2014/main" id="{DFDC6A55-64BD-4029-AA75-C03B4E651923}"/>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6" name="Oval 23">
                <a:extLst>
                  <a:ext uri="{FF2B5EF4-FFF2-40B4-BE49-F238E27FC236}">
                    <a16:creationId xmlns:a16="http://schemas.microsoft.com/office/drawing/2014/main" id="{F9E7213C-BFE7-4DA0-AB07-8E3178B314BD}"/>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2" name="Group 24">
              <a:extLst>
                <a:ext uri="{FF2B5EF4-FFF2-40B4-BE49-F238E27FC236}">
                  <a16:creationId xmlns:a16="http://schemas.microsoft.com/office/drawing/2014/main" id="{68C90367-7F17-452D-B0DA-ECCDC30A542D}"/>
                </a:ext>
              </a:extLst>
            </p:cNvPr>
            <p:cNvGrpSpPr>
              <a:grpSpLocks/>
            </p:cNvGrpSpPr>
            <p:nvPr/>
          </p:nvGrpSpPr>
          <p:grpSpPr bwMode="auto">
            <a:xfrm>
              <a:off x="171450" y="789654"/>
              <a:ext cx="720725" cy="762000"/>
              <a:chOff x="4992" y="816"/>
              <a:chExt cx="576" cy="576"/>
            </a:xfrm>
          </p:grpSpPr>
          <p:sp>
            <p:nvSpPr>
              <p:cNvPr id="13" name="Oval 25">
                <a:extLst>
                  <a:ext uri="{FF2B5EF4-FFF2-40B4-BE49-F238E27FC236}">
                    <a16:creationId xmlns:a16="http://schemas.microsoft.com/office/drawing/2014/main" id="{0980DC33-B974-4AB9-9BD1-FBAEA4EDF79D}"/>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4" name="Oval 26">
                <a:extLst>
                  <a:ext uri="{FF2B5EF4-FFF2-40B4-BE49-F238E27FC236}">
                    <a16:creationId xmlns:a16="http://schemas.microsoft.com/office/drawing/2014/main" id="{3C36C5B6-F217-4885-9002-8FC96A9C2634}"/>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5" name="TextBox 4">
            <a:extLst>
              <a:ext uri="{FF2B5EF4-FFF2-40B4-BE49-F238E27FC236}">
                <a16:creationId xmlns:a16="http://schemas.microsoft.com/office/drawing/2014/main" id="{1FAEA34E-929A-4438-8913-96AF6AD3AE2E}"/>
              </a:ext>
            </a:extLst>
          </p:cNvPr>
          <p:cNvSpPr txBox="1"/>
          <p:nvPr/>
        </p:nvSpPr>
        <p:spPr>
          <a:xfrm>
            <a:off x="471752" y="477274"/>
            <a:ext cx="8820472"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Social Event Detection</a:t>
            </a:r>
          </a:p>
        </p:txBody>
      </p:sp>
      <p:pic>
        <p:nvPicPr>
          <p:cNvPr id="2" name="Content Placeholder 1">
            <a:extLst>
              <a:ext uri="{FF2B5EF4-FFF2-40B4-BE49-F238E27FC236}">
                <a16:creationId xmlns:a16="http://schemas.microsoft.com/office/drawing/2014/main" id="{60902044-4A09-4D44-8E9E-5C5DE5DB2138}"/>
              </a:ext>
            </a:extLst>
          </p:cNvPr>
          <p:cNvPicPr>
            <a:picLocks noGrp="1" noChangeAspect="1"/>
          </p:cNvPicPr>
          <p:nvPr>
            <p:ph idx="1"/>
          </p:nvPr>
        </p:nvPicPr>
        <p:blipFill>
          <a:blip r:embed="rId6"/>
          <a:stretch>
            <a:fillRect/>
          </a:stretch>
        </p:blipFill>
        <p:spPr>
          <a:xfrm>
            <a:off x="18746" y="1655569"/>
            <a:ext cx="3585170" cy="3063384"/>
          </a:xfrm>
          <a:prstGeom prst="rect">
            <a:avLst/>
          </a:prstGeom>
        </p:spPr>
      </p:pic>
      <p:sp>
        <p:nvSpPr>
          <p:cNvPr id="21" name="TextBox 20">
            <a:extLst>
              <a:ext uri="{FF2B5EF4-FFF2-40B4-BE49-F238E27FC236}">
                <a16:creationId xmlns:a16="http://schemas.microsoft.com/office/drawing/2014/main" id="{B6A7026C-CDA0-415D-A169-6FEE9ED2BA9C}"/>
              </a:ext>
            </a:extLst>
          </p:cNvPr>
          <p:cNvSpPr txBox="1"/>
          <p:nvPr/>
        </p:nvSpPr>
        <p:spPr>
          <a:xfrm>
            <a:off x="38727" y="4718953"/>
            <a:ext cx="9066546" cy="2139047"/>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ts val="600"/>
              </a:spcBef>
              <a:spcAft>
                <a:spcPct val="0"/>
              </a:spcAft>
              <a:buClrTx/>
              <a:buSzTx/>
              <a:buFont typeface="Wingdings" pitchFamily="2" charset="2"/>
              <a:buChar char="v"/>
              <a:tabLst/>
              <a:defRPr/>
            </a:pPr>
            <a:r>
              <a:rPr kumimoji="0" lang="en-US" sz="1800" b="0" i="0" u="none" strike="noStrike" kern="1200" cap="none" spc="0" normalizeH="0" baseline="0" noProof="0" dirty="0">
                <a:ln>
                  <a:noFill/>
                </a:ln>
                <a:solidFill>
                  <a:prstClr val="black"/>
                </a:solidFill>
                <a:effectLst/>
                <a:uLnTx/>
                <a:uFillTx/>
                <a:latin typeface="Arial" charset="0"/>
                <a:ea typeface="굴림" pitchFamily="50" charset="-127"/>
                <a:cs typeface="+mn-cs"/>
              </a:rPr>
              <a:t>Significant number of documents (437,370)</a:t>
            </a:r>
          </a:p>
          <a:p>
            <a:pPr marL="342900" marR="0" lvl="0" indent="-342900" algn="l" defTabSz="914400" rtl="0" eaLnBrk="1" fontAlgn="base" latinLnBrk="0" hangingPunct="1">
              <a:lnSpc>
                <a:spcPct val="100000"/>
              </a:lnSpc>
              <a:spcBef>
                <a:spcPts val="600"/>
              </a:spcBef>
              <a:spcAft>
                <a:spcPct val="0"/>
              </a:spcAft>
              <a:buClrTx/>
              <a:buSzTx/>
              <a:buFont typeface="Wingdings" pitchFamily="2" charset="2"/>
              <a:buChar char="v"/>
              <a:tabLst/>
              <a:defRPr/>
            </a:pPr>
            <a:r>
              <a:rPr kumimoji="0" lang="en-US" sz="1800" b="0" i="0" u="none" strike="noStrike" kern="1200" cap="none" spc="0" normalizeH="0" baseline="0" noProof="0" dirty="0">
                <a:ln>
                  <a:noFill/>
                </a:ln>
                <a:solidFill>
                  <a:prstClr val="black"/>
                </a:solidFill>
                <a:effectLst/>
                <a:uLnTx/>
                <a:uFillTx/>
                <a:latin typeface="Arial" charset="0"/>
                <a:ea typeface="굴림" pitchFamily="50" charset="-127"/>
                <a:cs typeface="+mn-cs"/>
              </a:rPr>
              <a:t>High-dimensional data (&gt;60,000) </a:t>
            </a:r>
          </a:p>
          <a:p>
            <a:pPr marL="342900" marR="0" lvl="0" indent="-342900" algn="l" defTabSz="914400" rtl="0" eaLnBrk="1" fontAlgn="base" latinLnBrk="0" hangingPunct="1">
              <a:lnSpc>
                <a:spcPct val="100000"/>
              </a:lnSpc>
              <a:spcBef>
                <a:spcPts val="600"/>
              </a:spcBef>
              <a:spcAft>
                <a:spcPct val="0"/>
              </a:spcAft>
              <a:buClrTx/>
              <a:buSzTx/>
              <a:buFont typeface="Wingdings" pitchFamily="2" charset="2"/>
              <a:buChar char="v"/>
              <a:tabLst/>
              <a:defRPr/>
            </a:pPr>
            <a:r>
              <a:rPr kumimoji="0" lang="en-US" sz="1800" b="0" i="0" u="none" strike="noStrike" kern="1200" cap="none" spc="0" normalizeH="0" baseline="0" noProof="0" dirty="0">
                <a:ln>
                  <a:noFill/>
                </a:ln>
                <a:solidFill>
                  <a:prstClr val="black"/>
                </a:solidFill>
                <a:effectLst/>
                <a:uLnTx/>
                <a:uFillTx/>
                <a:latin typeface="Arial" charset="0"/>
                <a:ea typeface="굴림" pitchFamily="50" charset="-127"/>
                <a:cs typeface="+mn-cs"/>
              </a:rPr>
              <a:t>Significant amount of noise &amp; missing values</a:t>
            </a:r>
          </a:p>
          <a:p>
            <a:pPr marL="342900" marR="0" lvl="0" indent="-342900" algn="l" defTabSz="914400" rtl="0" eaLnBrk="1" fontAlgn="base" latinLnBrk="0" hangingPunct="1">
              <a:lnSpc>
                <a:spcPct val="100000"/>
              </a:lnSpc>
              <a:spcBef>
                <a:spcPts val="600"/>
              </a:spcBef>
              <a:spcAft>
                <a:spcPct val="0"/>
              </a:spcAft>
              <a:buClrTx/>
              <a:buSzTx/>
              <a:buFont typeface="Wingdings" pitchFamily="2" charset="2"/>
              <a:buChar char="v"/>
              <a:tabLst/>
              <a:defRPr/>
            </a:pPr>
            <a:r>
              <a:rPr kumimoji="0" lang="en-US" sz="1800" b="1" i="0" u="none" strike="noStrike" kern="1200" cap="none" spc="0" normalizeH="0" baseline="0" noProof="0" dirty="0">
                <a:ln>
                  <a:noFill/>
                </a:ln>
                <a:solidFill>
                  <a:srgbClr val="060BC6"/>
                </a:solidFill>
                <a:effectLst/>
                <a:uLnTx/>
                <a:uFillTx/>
                <a:latin typeface="Arial" charset="0"/>
                <a:ea typeface="굴림" pitchFamily="50" charset="-127"/>
                <a:cs typeface="+mn-cs"/>
              </a:rPr>
              <a:t>Multiple domain data</a:t>
            </a:r>
            <a:r>
              <a:rPr kumimoji="0" lang="en-US" sz="1800" b="0" i="0" u="none" strike="noStrike" kern="1200" cap="none" spc="0" normalizeH="0" baseline="0" noProof="0" dirty="0">
                <a:ln>
                  <a:noFill/>
                </a:ln>
                <a:solidFill>
                  <a:prstClr val="black"/>
                </a:solidFill>
                <a:effectLst/>
                <a:uLnTx/>
                <a:uFillTx/>
                <a:latin typeface="Arial" charset="0"/>
                <a:ea typeface="굴림" pitchFamily="50" charset="-127"/>
                <a:cs typeface="+mn-cs"/>
              </a:rPr>
              <a:t> (text, time, and spatial)</a:t>
            </a:r>
          </a:p>
          <a:p>
            <a:pPr marL="342900" marR="0" lvl="0" indent="-342900" algn="l" defTabSz="914400" rtl="0" eaLnBrk="1" fontAlgn="base" latinLnBrk="0" hangingPunct="1">
              <a:lnSpc>
                <a:spcPct val="100000"/>
              </a:lnSpc>
              <a:spcBef>
                <a:spcPts val="600"/>
              </a:spcBef>
              <a:spcAft>
                <a:spcPct val="0"/>
              </a:spcAft>
              <a:buClrTx/>
              <a:buSzTx/>
              <a:buFont typeface="Wingdings" pitchFamily="2" charset="2"/>
              <a:buChar char="v"/>
              <a:tabLst/>
              <a:defRPr/>
            </a:pPr>
            <a:r>
              <a:rPr kumimoji="0" lang="en-US" sz="1800" b="0" i="0" u="none" strike="noStrike" kern="1200" cap="none" spc="0" normalizeH="0" baseline="0" noProof="0" dirty="0">
                <a:ln>
                  <a:noFill/>
                </a:ln>
                <a:solidFill>
                  <a:prstClr val="black"/>
                </a:solidFill>
                <a:effectLst/>
                <a:uLnTx/>
                <a:uFillTx/>
                <a:latin typeface="Arial" charset="0"/>
                <a:ea typeface="굴림" pitchFamily="50" charset="-127"/>
                <a:cs typeface="+mn-cs"/>
              </a:rPr>
              <a:t>Relatively </a:t>
            </a:r>
            <a:r>
              <a:rPr kumimoji="0" lang="en-US" sz="1800" b="0" i="0" u="sng" strike="noStrike" kern="1200" cap="none" spc="0" normalizeH="0" baseline="0" noProof="0" dirty="0">
                <a:ln>
                  <a:noFill/>
                </a:ln>
                <a:solidFill>
                  <a:prstClr val="black"/>
                </a:solidFill>
                <a:effectLst/>
                <a:uLnTx/>
                <a:uFillTx/>
                <a:latin typeface="Arial" charset="0"/>
                <a:ea typeface="굴림" pitchFamily="50" charset="-127"/>
                <a:cs typeface="+mn-cs"/>
              </a:rPr>
              <a:t>large number of clusters (</a:t>
            </a:r>
            <a:r>
              <a:rPr kumimoji="0" lang="en-US" sz="1800" b="1" i="0" u="sng" strike="noStrike" kern="1200" cap="none" spc="0" normalizeH="0" baseline="0" noProof="0" dirty="0">
                <a:ln>
                  <a:noFill/>
                </a:ln>
                <a:solidFill>
                  <a:srgbClr val="060BC6"/>
                </a:solidFill>
                <a:effectLst/>
                <a:uLnTx/>
                <a:uFillTx/>
                <a:latin typeface="Arial" charset="0"/>
                <a:ea typeface="굴림" pitchFamily="50" charset="-127"/>
                <a:cs typeface="+mn-cs"/>
              </a:rPr>
              <a:t>fine-grained</a:t>
            </a:r>
            <a:r>
              <a:rPr kumimoji="0" lang="en-US" sz="1800" b="0" i="0" u="sng" strike="noStrike" kern="1200" cap="none" spc="0" normalizeH="0" baseline="0" noProof="0" dirty="0">
                <a:ln>
                  <a:noFill/>
                </a:ln>
                <a:solidFill>
                  <a:prstClr val="black"/>
                </a:solidFill>
                <a:effectLst/>
                <a:uLnTx/>
                <a:uFillTx/>
                <a:latin typeface="Arial" charset="0"/>
                <a:ea typeface="굴림" pitchFamily="50" charset="-127"/>
                <a:cs typeface="+mn-cs"/>
              </a:rPr>
              <a:t>) </a:t>
            </a:r>
            <a:r>
              <a:rPr kumimoji="0" lang="en-US" sz="1800" b="0" i="0" u="none" strike="noStrike" kern="1200" cap="none" spc="0" normalizeH="0" baseline="0" noProof="0" dirty="0">
                <a:ln>
                  <a:noFill/>
                </a:ln>
                <a:solidFill>
                  <a:prstClr val="black"/>
                </a:solidFill>
                <a:effectLst/>
                <a:uLnTx/>
                <a:uFillTx/>
                <a:latin typeface="Arial" charset="0"/>
                <a:ea typeface="굴림" pitchFamily="50" charset="-127"/>
                <a:cs typeface="+mn-cs"/>
              </a:rPr>
              <a:t>(&gt;20.000)</a:t>
            </a:r>
          </a:p>
          <a:p>
            <a:pPr marL="342900" marR="0" lvl="0" indent="-342900" algn="l" defTabSz="914400" rtl="0" eaLnBrk="1" fontAlgn="base" latinLnBrk="0" hangingPunct="1">
              <a:lnSpc>
                <a:spcPct val="100000"/>
              </a:lnSpc>
              <a:spcBef>
                <a:spcPts val="600"/>
              </a:spcBef>
              <a:spcAft>
                <a:spcPct val="0"/>
              </a:spcAft>
              <a:buClrTx/>
              <a:buSzTx/>
              <a:buFont typeface="Wingdings" pitchFamily="2" charset="2"/>
              <a:buChar char="v"/>
              <a:tabLst/>
              <a:defRPr/>
            </a:pPr>
            <a:r>
              <a:rPr kumimoji="0" lang="en-US" sz="1800" b="0" i="0" u="none" strike="noStrike" kern="1200" cap="none" spc="0" normalizeH="0" baseline="0" noProof="0" dirty="0">
                <a:ln>
                  <a:noFill/>
                </a:ln>
                <a:solidFill>
                  <a:prstClr val="black"/>
                </a:solidFill>
                <a:effectLst/>
                <a:uLnTx/>
                <a:uFillTx/>
                <a:latin typeface="Arial" charset="0"/>
                <a:ea typeface="굴림" pitchFamily="50" charset="-127"/>
                <a:cs typeface="+mn-cs"/>
              </a:rPr>
              <a:t>Varying cluster sizes, significant number of singletons &amp; small clusters</a:t>
            </a:r>
          </a:p>
        </p:txBody>
      </p:sp>
      <p:pic>
        <p:nvPicPr>
          <p:cNvPr id="22" name="Picture 21">
            <a:extLst>
              <a:ext uri="{FF2B5EF4-FFF2-40B4-BE49-F238E27FC236}">
                <a16:creationId xmlns:a16="http://schemas.microsoft.com/office/drawing/2014/main" id="{1C908827-BBC6-41A0-8CBF-09C464EE72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93602" y="4686164"/>
            <a:ext cx="1501112" cy="1335124"/>
          </a:xfrm>
          <a:prstGeom prst="rect">
            <a:avLst/>
          </a:prstGeom>
        </p:spPr>
      </p:pic>
      <p:pic>
        <p:nvPicPr>
          <p:cNvPr id="4" name="Picture 3">
            <a:extLst>
              <a:ext uri="{FF2B5EF4-FFF2-40B4-BE49-F238E27FC236}">
                <a16:creationId xmlns:a16="http://schemas.microsoft.com/office/drawing/2014/main" id="{69C8854E-26A1-4B1B-824D-752EDCC77FCF}"/>
              </a:ext>
            </a:extLst>
          </p:cNvPr>
          <p:cNvPicPr>
            <a:picLocks noChangeAspect="1"/>
          </p:cNvPicPr>
          <p:nvPr/>
        </p:nvPicPr>
        <p:blipFill rotWithShape="1">
          <a:blip r:embed="rId8"/>
          <a:srcRect l="1509" t="1168" r="44226" b="6203"/>
          <a:stretch/>
        </p:blipFill>
        <p:spPr>
          <a:xfrm>
            <a:off x="6156176" y="4751742"/>
            <a:ext cx="1452165" cy="1412656"/>
          </a:xfrm>
          <a:prstGeom prst="rect">
            <a:avLst/>
          </a:prstGeom>
        </p:spPr>
      </p:pic>
      <p:pic>
        <p:nvPicPr>
          <p:cNvPr id="3" name="Picture 2">
            <a:extLst>
              <a:ext uri="{FF2B5EF4-FFF2-40B4-BE49-F238E27FC236}">
                <a16:creationId xmlns:a16="http://schemas.microsoft.com/office/drawing/2014/main" id="{872812D3-3769-44FD-AF51-8013FE2A8159}"/>
              </a:ext>
            </a:extLst>
          </p:cNvPr>
          <p:cNvPicPr>
            <a:picLocks noChangeAspect="1"/>
          </p:cNvPicPr>
          <p:nvPr/>
        </p:nvPicPr>
        <p:blipFill>
          <a:blip r:embed="rId9"/>
          <a:stretch>
            <a:fillRect/>
          </a:stretch>
        </p:blipFill>
        <p:spPr>
          <a:xfrm>
            <a:off x="3669673" y="1572664"/>
            <a:ext cx="5483851" cy="3179078"/>
          </a:xfrm>
          <a:prstGeom prst="rect">
            <a:avLst/>
          </a:prstGeom>
        </p:spPr>
      </p:pic>
    </p:spTree>
    <p:extLst>
      <p:ext uri="{BB962C8B-B14F-4D97-AF65-F5344CB8AC3E}">
        <p14:creationId xmlns:p14="http://schemas.microsoft.com/office/powerpoint/2010/main" val="3125463742"/>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4A5EACA-F3DC-46E7-A1D1-FF1DDBC7FE55}"/>
              </a:ext>
            </a:extLst>
          </p:cNvPr>
          <p:cNvPicPr>
            <a:picLocks noGrp="1" noChangeAspect="1"/>
          </p:cNvPicPr>
          <p:nvPr>
            <p:ph idx="1"/>
          </p:nvPr>
        </p:nvPicPr>
        <p:blipFill rotWithShape="1">
          <a:blip r:embed="rId4"/>
          <a:srcRect l="6942" t="3509" r="7703" b="3613"/>
          <a:stretch/>
        </p:blipFill>
        <p:spPr>
          <a:xfrm>
            <a:off x="625846" y="1556793"/>
            <a:ext cx="3586114" cy="2952328"/>
          </a:xfrm>
          <a:prstGeom prst="rect">
            <a:avLst/>
          </a:prstGeom>
        </p:spPr>
      </p:pic>
      <p:grpSp>
        <p:nvGrpSpPr>
          <p:cNvPr id="6" name="Group 5">
            <a:extLst>
              <a:ext uri="{FF2B5EF4-FFF2-40B4-BE49-F238E27FC236}">
                <a16:creationId xmlns:a16="http://schemas.microsoft.com/office/drawing/2014/main" id="{140CAB84-EB16-4B72-9FF6-348F3CAE15D4}"/>
              </a:ext>
            </a:extLst>
          </p:cNvPr>
          <p:cNvGrpSpPr/>
          <p:nvPr/>
        </p:nvGrpSpPr>
        <p:grpSpPr>
          <a:xfrm>
            <a:off x="-20638" y="0"/>
            <a:ext cx="9164638" cy="1872329"/>
            <a:chOff x="-20638" y="0"/>
            <a:chExt cx="9164638" cy="1872329"/>
          </a:xfrm>
        </p:grpSpPr>
        <p:graphicFrame>
          <p:nvGraphicFramePr>
            <p:cNvPr id="7" name="Object 27">
              <a:extLst>
                <a:ext uri="{FF2B5EF4-FFF2-40B4-BE49-F238E27FC236}">
                  <a16:creationId xmlns:a16="http://schemas.microsoft.com/office/drawing/2014/main" id="{CCA872E9-7271-469E-894A-C20DE22B8626}"/>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74809" name="Image" r:id="rId5" imgW="9561905" imgH="1600000" progId="">
                    <p:embed/>
                  </p:oleObj>
                </mc:Choice>
                <mc:Fallback>
                  <p:oleObj name="Image" r:id="rId5" imgW="9561905" imgH="1600000" progId="">
                    <p:embed/>
                    <p:pic>
                      <p:nvPicPr>
                        <p:cNvPr id="7" name="Object 27">
                          <a:extLst>
                            <a:ext uri="{FF2B5EF4-FFF2-40B4-BE49-F238E27FC236}">
                              <a16:creationId xmlns:a16="http://schemas.microsoft.com/office/drawing/2014/main" id="{CCA872E9-7271-469E-894A-C20DE22B8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8" name="Freeform 16">
              <a:extLst>
                <a:ext uri="{FF2B5EF4-FFF2-40B4-BE49-F238E27FC236}">
                  <a16:creationId xmlns:a16="http://schemas.microsoft.com/office/drawing/2014/main" id="{3A041BFE-72BD-4F62-AB1A-4F0C877E5FC8}"/>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9" name="Freeform 17">
              <a:extLst>
                <a:ext uri="{FF2B5EF4-FFF2-40B4-BE49-F238E27FC236}">
                  <a16:creationId xmlns:a16="http://schemas.microsoft.com/office/drawing/2014/main" id="{DB19AAC8-2831-40A4-BEC9-FAB3F0D011B4}"/>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0" name="Group 18">
              <a:extLst>
                <a:ext uri="{FF2B5EF4-FFF2-40B4-BE49-F238E27FC236}">
                  <a16:creationId xmlns:a16="http://schemas.microsoft.com/office/drawing/2014/main" id="{525FB157-7654-4A05-A55E-A1BCE2F02B11}"/>
                </a:ext>
              </a:extLst>
            </p:cNvPr>
            <p:cNvGrpSpPr>
              <a:grpSpLocks/>
            </p:cNvGrpSpPr>
            <p:nvPr/>
          </p:nvGrpSpPr>
          <p:grpSpPr bwMode="auto">
            <a:xfrm>
              <a:off x="7740650" y="347663"/>
              <a:ext cx="387350" cy="366712"/>
              <a:chOff x="4752" y="1200"/>
              <a:chExt cx="288" cy="288"/>
            </a:xfrm>
          </p:grpSpPr>
          <p:sp>
            <p:nvSpPr>
              <p:cNvPr id="17" name="Oval 19">
                <a:extLst>
                  <a:ext uri="{FF2B5EF4-FFF2-40B4-BE49-F238E27FC236}">
                    <a16:creationId xmlns:a16="http://schemas.microsoft.com/office/drawing/2014/main" id="{36FCEF66-8DC5-4A1D-9E98-D09BA66B2AC6}"/>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8" name="Oval 20">
                <a:extLst>
                  <a:ext uri="{FF2B5EF4-FFF2-40B4-BE49-F238E27FC236}">
                    <a16:creationId xmlns:a16="http://schemas.microsoft.com/office/drawing/2014/main" id="{2F27471F-D1EE-4A96-B506-8575AACE7497}"/>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1" name="Group 21">
              <a:extLst>
                <a:ext uri="{FF2B5EF4-FFF2-40B4-BE49-F238E27FC236}">
                  <a16:creationId xmlns:a16="http://schemas.microsoft.com/office/drawing/2014/main" id="{01130571-01DA-4C4B-A047-35FEA8E399B6}"/>
                </a:ext>
              </a:extLst>
            </p:cNvPr>
            <p:cNvGrpSpPr>
              <a:grpSpLocks/>
            </p:cNvGrpSpPr>
            <p:nvPr/>
          </p:nvGrpSpPr>
          <p:grpSpPr bwMode="auto">
            <a:xfrm>
              <a:off x="8153400" y="53975"/>
              <a:ext cx="609600" cy="592138"/>
              <a:chOff x="4992" y="816"/>
              <a:chExt cx="576" cy="576"/>
            </a:xfrm>
          </p:grpSpPr>
          <p:sp>
            <p:nvSpPr>
              <p:cNvPr id="15" name="Oval 22">
                <a:extLst>
                  <a:ext uri="{FF2B5EF4-FFF2-40B4-BE49-F238E27FC236}">
                    <a16:creationId xmlns:a16="http://schemas.microsoft.com/office/drawing/2014/main" id="{DFDC6A55-64BD-4029-AA75-C03B4E651923}"/>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6" name="Oval 23">
                <a:extLst>
                  <a:ext uri="{FF2B5EF4-FFF2-40B4-BE49-F238E27FC236}">
                    <a16:creationId xmlns:a16="http://schemas.microsoft.com/office/drawing/2014/main" id="{F9E7213C-BFE7-4DA0-AB07-8E3178B314BD}"/>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2" name="Group 24">
              <a:extLst>
                <a:ext uri="{FF2B5EF4-FFF2-40B4-BE49-F238E27FC236}">
                  <a16:creationId xmlns:a16="http://schemas.microsoft.com/office/drawing/2014/main" id="{68C90367-7F17-452D-B0DA-ECCDC30A542D}"/>
                </a:ext>
              </a:extLst>
            </p:cNvPr>
            <p:cNvGrpSpPr>
              <a:grpSpLocks/>
            </p:cNvGrpSpPr>
            <p:nvPr/>
          </p:nvGrpSpPr>
          <p:grpSpPr bwMode="auto">
            <a:xfrm>
              <a:off x="171450" y="789654"/>
              <a:ext cx="720725" cy="762000"/>
              <a:chOff x="4992" y="816"/>
              <a:chExt cx="576" cy="576"/>
            </a:xfrm>
          </p:grpSpPr>
          <p:sp>
            <p:nvSpPr>
              <p:cNvPr id="13" name="Oval 25">
                <a:extLst>
                  <a:ext uri="{FF2B5EF4-FFF2-40B4-BE49-F238E27FC236}">
                    <a16:creationId xmlns:a16="http://schemas.microsoft.com/office/drawing/2014/main" id="{0980DC33-B974-4AB9-9BD1-FBAEA4EDF79D}"/>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4" name="Oval 26">
                <a:extLst>
                  <a:ext uri="{FF2B5EF4-FFF2-40B4-BE49-F238E27FC236}">
                    <a16:creationId xmlns:a16="http://schemas.microsoft.com/office/drawing/2014/main" id="{3C36C5B6-F217-4885-9002-8FC96A9C2634}"/>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5" name="TextBox 4">
            <a:extLst>
              <a:ext uri="{FF2B5EF4-FFF2-40B4-BE49-F238E27FC236}">
                <a16:creationId xmlns:a16="http://schemas.microsoft.com/office/drawing/2014/main" id="{1FAEA34E-929A-4438-8913-96AF6AD3AE2E}"/>
              </a:ext>
            </a:extLst>
          </p:cNvPr>
          <p:cNvSpPr txBox="1"/>
          <p:nvPr/>
        </p:nvSpPr>
        <p:spPr>
          <a:xfrm>
            <a:off x="432048" y="-27384"/>
            <a:ext cx="8820472" cy="169277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RIRDC – CSIRO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(Clustering Analysis + Time Series)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dirty="0">
                <a:ln w="9000" cmpd="sng">
                  <a:solidFill>
                    <a:srgbClr val="060BC6"/>
                  </a:solidFill>
                  <a:prstDash val="solid"/>
                </a:ln>
                <a:solidFill>
                  <a:prstClr val="black"/>
                </a:solidFill>
                <a:effectLst>
                  <a:reflection blurRad="12700" stA="28000" endPos="45000" dist="1000" dir="5400000" sy="-100000" algn="bl" rotWithShape="0"/>
                </a:effectLst>
                <a:uLnTx/>
                <a:uFillTx/>
                <a:latin typeface="Arial" charset="0"/>
                <a:ea typeface="굴림" pitchFamily="50" charset="-127"/>
                <a:cs typeface="+mn-cs"/>
              </a:rPr>
              <a:t>Supporting the development of rural industries and agriculture in </a:t>
            </a:r>
            <a:br>
              <a:rPr kumimoji="0" lang="en-AU" sz="1800" b="1" i="0" u="none" strike="noStrike" kern="1200" cap="none" spc="0" normalizeH="0" baseline="0" noProof="0" dirty="0">
                <a:ln w="9000" cmpd="sng">
                  <a:solidFill>
                    <a:srgbClr val="060BC6"/>
                  </a:solidFill>
                  <a:prstDash val="solid"/>
                </a:ln>
                <a:solidFill>
                  <a:prstClr val="black"/>
                </a:solidFill>
                <a:effectLst>
                  <a:reflection blurRad="12700" stA="28000" endPos="45000" dist="1000" dir="5400000" sy="-100000" algn="bl" rotWithShape="0"/>
                </a:effectLst>
                <a:uLnTx/>
                <a:uFillTx/>
                <a:latin typeface="Arial" charset="0"/>
                <a:ea typeface="굴림" pitchFamily="50" charset="-127"/>
                <a:cs typeface="+mn-cs"/>
              </a:rPr>
            </a:br>
            <a:r>
              <a:rPr kumimoji="0" lang="en-AU" sz="1800" b="1" i="0" u="none" strike="noStrike" kern="1200" cap="none" spc="0" normalizeH="0" baseline="0" noProof="0" dirty="0">
                <a:ln w="9000" cmpd="sng">
                  <a:solidFill>
                    <a:srgbClr val="060BC6"/>
                  </a:solidFill>
                  <a:prstDash val="solid"/>
                </a:ln>
                <a:solidFill>
                  <a:prstClr val="black"/>
                </a:solidFill>
                <a:effectLst>
                  <a:reflection blurRad="12700" stA="28000" endPos="45000" dist="1000" dir="5400000" sy="-100000" algn="bl" rotWithShape="0"/>
                </a:effectLst>
                <a:uLnTx/>
                <a:uFillTx/>
                <a:latin typeface="Arial" charset="0"/>
                <a:ea typeface="굴림" pitchFamily="50" charset="-127"/>
                <a:cs typeface="+mn-cs"/>
              </a:rPr>
              <a:t>Australia through Big Data analytics</a:t>
            </a:r>
            <a:endParaRPr kumimoji="0" lang="en-US" sz="3600" b="1" i="0" u="none" strike="noStrike" kern="1200" cap="none" spc="0" normalizeH="0" baseline="0" noProof="0" dirty="0">
              <a:ln w="9000" cmpd="sng">
                <a:solidFill>
                  <a:srgbClr val="060BC6"/>
                </a:solidFill>
                <a:prstDash val="solid"/>
              </a:ln>
              <a:solidFill>
                <a:prstClr val="black"/>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4" name="Picture 3">
            <a:extLst>
              <a:ext uri="{FF2B5EF4-FFF2-40B4-BE49-F238E27FC236}">
                <a16:creationId xmlns:a16="http://schemas.microsoft.com/office/drawing/2014/main" id="{8C3DD186-AF62-4B87-BD78-E9C312701FAA}"/>
              </a:ext>
            </a:extLst>
          </p:cNvPr>
          <p:cNvPicPr>
            <a:picLocks noChangeAspect="1"/>
          </p:cNvPicPr>
          <p:nvPr/>
        </p:nvPicPr>
        <p:blipFill rotWithShape="1">
          <a:blip r:embed="rId7"/>
          <a:srcRect l="4130" t="3693" r="3596" b="1936"/>
          <a:stretch/>
        </p:blipFill>
        <p:spPr>
          <a:xfrm>
            <a:off x="4496999" y="1628800"/>
            <a:ext cx="4679922" cy="5229200"/>
          </a:xfrm>
          <a:prstGeom prst="rect">
            <a:avLst/>
          </a:prstGeom>
        </p:spPr>
      </p:pic>
      <p:pic>
        <p:nvPicPr>
          <p:cNvPr id="20" name="Picture 19">
            <a:extLst>
              <a:ext uri="{FF2B5EF4-FFF2-40B4-BE49-F238E27FC236}">
                <a16:creationId xmlns:a16="http://schemas.microsoft.com/office/drawing/2014/main" id="{2F40EE73-90F8-49C2-8FAC-77B4F0B9C718}"/>
              </a:ext>
            </a:extLst>
          </p:cNvPr>
          <p:cNvPicPr>
            <a:picLocks noChangeAspect="1"/>
          </p:cNvPicPr>
          <p:nvPr/>
        </p:nvPicPr>
        <p:blipFill>
          <a:blip r:embed="rId8"/>
          <a:stretch>
            <a:fillRect/>
          </a:stretch>
        </p:blipFill>
        <p:spPr>
          <a:xfrm>
            <a:off x="-20637" y="5257800"/>
            <a:ext cx="2144365" cy="1600200"/>
          </a:xfrm>
          <a:prstGeom prst="rect">
            <a:avLst/>
          </a:prstGeom>
        </p:spPr>
      </p:pic>
      <p:pic>
        <p:nvPicPr>
          <p:cNvPr id="21" name="Picture 20">
            <a:extLst>
              <a:ext uri="{FF2B5EF4-FFF2-40B4-BE49-F238E27FC236}">
                <a16:creationId xmlns:a16="http://schemas.microsoft.com/office/drawing/2014/main" id="{238DEA3D-CA2B-49EF-AF40-CBA7FE09EED8}"/>
              </a:ext>
            </a:extLst>
          </p:cNvPr>
          <p:cNvPicPr>
            <a:picLocks noChangeAspect="1"/>
          </p:cNvPicPr>
          <p:nvPr/>
        </p:nvPicPr>
        <p:blipFill>
          <a:blip r:embed="rId9"/>
          <a:stretch>
            <a:fillRect/>
          </a:stretch>
        </p:blipFill>
        <p:spPr>
          <a:xfrm>
            <a:off x="2094435" y="5257800"/>
            <a:ext cx="2369645" cy="1600200"/>
          </a:xfrm>
          <a:prstGeom prst="rect">
            <a:avLst/>
          </a:prstGeom>
        </p:spPr>
      </p:pic>
      <p:sp>
        <p:nvSpPr>
          <p:cNvPr id="22" name="TextBox 21">
            <a:extLst>
              <a:ext uri="{FF2B5EF4-FFF2-40B4-BE49-F238E27FC236}">
                <a16:creationId xmlns:a16="http://schemas.microsoft.com/office/drawing/2014/main" id="{FE70076E-7CB1-4A34-95D4-9E346818C654}"/>
              </a:ext>
            </a:extLst>
          </p:cNvPr>
          <p:cNvSpPr txBox="1"/>
          <p:nvPr/>
        </p:nvSpPr>
        <p:spPr>
          <a:xfrm>
            <a:off x="-35914" y="4521314"/>
            <a:ext cx="4679922" cy="707886"/>
          </a:xfrm>
          <a:prstGeom prst="rect">
            <a:avLst/>
          </a:prstGeom>
          <a:noFill/>
          <a:effectLst>
            <a:glow rad="101600">
              <a:schemeClr val="accent1">
                <a:satMod val="175000"/>
                <a:alpha val="40000"/>
              </a:schemeClr>
            </a:glow>
          </a:effectLst>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6600">
                  <a:solidFill>
                    <a:srgbClr val="060BC6"/>
                  </a:solidFill>
                  <a:prstDash val="solid"/>
                </a:ln>
                <a:solidFill>
                  <a:srgbClr val="FFFFFF"/>
                </a:solidFill>
                <a:effectLst>
                  <a:glow rad="101600">
                    <a:srgbClr val="ED7D31">
                      <a:satMod val="175000"/>
                      <a:alpha val="40000"/>
                    </a:srgbClr>
                  </a:glow>
                  <a:outerShdw dist="38100" dir="2700000" algn="tl" rotWithShape="0">
                    <a:srgbClr val="ED7D31"/>
                  </a:outerShdw>
                </a:effectLst>
                <a:uLnTx/>
                <a:uFillTx/>
                <a:latin typeface="Arial" charset="0"/>
                <a:ea typeface="굴림" pitchFamily="50" charset="-127"/>
                <a:cs typeface="+mn-cs"/>
              </a:rPr>
              <a:t>Temporal Clustering on Social Media Data &amp; Journal Summarizations</a:t>
            </a:r>
          </a:p>
        </p:txBody>
      </p:sp>
    </p:spTree>
    <p:extLst>
      <p:ext uri="{BB962C8B-B14F-4D97-AF65-F5344CB8AC3E}">
        <p14:creationId xmlns:p14="http://schemas.microsoft.com/office/powerpoint/2010/main" val="3473429823"/>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40CAB84-EB16-4B72-9FF6-348F3CAE15D4}"/>
              </a:ext>
            </a:extLst>
          </p:cNvPr>
          <p:cNvGrpSpPr/>
          <p:nvPr/>
        </p:nvGrpSpPr>
        <p:grpSpPr>
          <a:xfrm>
            <a:off x="-20638" y="0"/>
            <a:ext cx="9164638" cy="1872329"/>
            <a:chOff x="-20638" y="0"/>
            <a:chExt cx="9164638" cy="1872329"/>
          </a:xfrm>
        </p:grpSpPr>
        <p:graphicFrame>
          <p:nvGraphicFramePr>
            <p:cNvPr id="7" name="Object 27">
              <a:extLst>
                <a:ext uri="{FF2B5EF4-FFF2-40B4-BE49-F238E27FC236}">
                  <a16:creationId xmlns:a16="http://schemas.microsoft.com/office/drawing/2014/main" id="{CCA872E9-7271-469E-894A-C20DE22B8626}"/>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75833" name="Image" r:id="rId4" imgW="9561905" imgH="1600000" progId="">
                    <p:embed/>
                  </p:oleObj>
                </mc:Choice>
                <mc:Fallback>
                  <p:oleObj name="Image" r:id="rId4" imgW="9561905" imgH="1600000" progId="">
                    <p:embed/>
                    <p:pic>
                      <p:nvPicPr>
                        <p:cNvPr id="7" name="Object 27">
                          <a:extLst>
                            <a:ext uri="{FF2B5EF4-FFF2-40B4-BE49-F238E27FC236}">
                              <a16:creationId xmlns:a16="http://schemas.microsoft.com/office/drawing/2014/main" id="{CCA872E9-7271-469E-894A-C20DE22B8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8" name="Freeform 16">
              <a:extLst>
                <a:ext uri="{FF2B5EF4-FFF2-40B4-BE49-F238E27FC236}">
                  <a16:creationId xmlns:a16="http://schemas.microsoft.com/office/drawing/2014/main" id="{3A041BFE-72BD-4F62-AB1A-4F0C877E5FC8}"/>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9" name="Freeform 17">
              <a:extLst>
                <a:ext uri="{FF2B5EF4-FFF2-40B4-BE49-F238E27FC236}">
                  <a16:creationId xmlns:a16="http://schemas.microsoft.com/office/drawing/2014/main" id="{DB19AAC8-2831-40A4-BEC9-FAB3F0D011B4}"/>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0" name="Group 18">
              <a:extLst>
                <a:ext uri="{FF2B5EF4-FFF2-40B4-BE49-F238E27FC236}">
                  <a16:creationId xmlns:a16="http://schemas.microsoft.com/office/drawing/2014/main" id="{525FB157-7654-4A05-A55E-A1BCE2F02B11}"/>
                </a:ext>
              </a:extLst>
            </p:cNvPr>
            <p:cNvGrpSpPr>
              <a:grpSpLocks/>
            </p:cNvGrpSpPr>
            <p:nvPr/>
          </p:nvGrpSpPr>
          <p:grpSpPr bwMode="auto">
            <a:xfrm>
              <a:off x="7740650" y="347663"/>
              <a:ext cx="387350" cy="366712"/>
              <a:chOff x="4752" y="1200"/>
              <a:chExt cx="288" cy="288"/>
            </a:xfrm>
          </p:grpSpPr>
          <p:sp>
            <p:nvSpPr>
              <p:cNvPr id="17" name="Oval 19">
                <a:extLst>
                  <a:ext uri="{FF2B5EF4-FFF2-40B4-BE49-F238E27FC236}">
                    <a16:creationId xmlns:a16="http://schemas.microsoft.com/office/drawing/2014/main" id="{36FCEF66-8DC5-4A1D-9E98-D09BA66B2AC6}"/>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8" name="Oval 20">
                <a:extLst>
                  <a:ext uri="{FF2B5EF4-FFF2-40B4-BE49-F238E27FC236}">
                    <a16:creationId xmlns:a16="http://schemas.microsoft.com/office/drawing/2014/main" id="{2F27471F-D1EE-4A96-B506-8575AACE7497}"/>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1" name="Group 21">
              <a:extLst>
                <a:ext uri="{FF2B5EF4-FFF2-40B4-BE49-F238E27FC236}">
                  <a16:creationId xmlns:a16="http://schemas.microsoft.com/office/drawing/2014/main" id="{01130571-01DA-4C4B-A047-35FEA8E399B6}"/>
                </a:ext>
              </a:extLst>
            </p:cNvPr>
            <p:cNvGrpSpPr>
              <a:grpSpLocks/>
            </p:cNvGrpSpPr>
            <p:nvPr/>
          </p:nvGrpSpPr>
          <p:grpSpPr bwMode="auto">
            <a:xfrm>
              <a:off x="8153400" y="53975"/>
              <a:ext cx="609600" cy="592138"/>
              <a:chOff x="4992" y="816"/>
              <a:chExt cx="576" cy="576"/>
            </a:xfrm>
          </p:grpSpPr>
          <p:sp>
            <p:nvSpPr>
              <p:cNvPr id="15" name="Oval 22">
                <a:extLst>
                  <a:ext uri="{FF2B5EF4-FFF2-40B4-BE49-F238E27FC236}">
                    <a16:creationId xmlns:a16="http://schemas.microsoft.com/office/drawing/2014/main" id="{DFDC6A55-64BD-4029-AA75-C03B4E651923}"/>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6" name="Oval 23">
                <a:extLst>
                  <a:ext uri="{FF2B5EF4-FFF2-40B4-BE49-F238E27FC236}">
                    <a16:creationId xmlns:a16="http://schemas.microsoft.com/office/drawing/2014/main" id="{F9E7213C-BFE7-4DA0-AB07-8E3178B314BD}"/>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2" name="Group 24">
              <a:extLst>
                <a:ext uri="{FF2B5EF4-FFF2-40B4-BE49-F238E27FC236}">
                  <a16:creationId xmlns:a16="http://schemas.microsoft.com/office/drawing/2014/main" id="{68C90367-7F17-452D-B0DA-ECCDC30A542D}"/>
                </a:ext>
              </a:extLst>
            </p:cNvPr>
            <p:cNvGrpSpPr>
              <a:grpSpLocks/>
            </p:cNvGrpSpPr>
            <p:nvPr/>
          </p:nvGrpSpPr>
          <p:grpSpPr bwMode="auto">
            <a:xfrm>
              <a:off x="171450" y="789654"/>
              <a:ext cx="720725" cy="762000"/>
              <a:chOff x="4992" y="816"/>
              <a:chExt cx="576" cy="576"/>
            </a:xfrm>
          </p:grpSpPr>
          <p:sp>
            <p:nvSpPr>
              <p:cNvPr id="13" name="Oval 25">
                <a:extLst>
                  <a:ext uri="{FF2B5EF4-FFF2-40B4-BE49-F238E27FC236}">
                    <a16:creationId xmlns:a16="http://schemas.microsoft.com/office/drawing/2014/main" id="{0980DC33-B974-4AB9-9BD1-FBAEA4EDF79D}"/>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4" name="Oval 26">
                <a:extLst>
                  <a:ext uri="{FF2B5EF4-FFF2-40B4-BE49-F238E27FC236}">
                    <a16:creationId xmlns:a16="http://schemas.microsoft.com/office/drawing/2014/main" id="{3C36C5B6-F217-4885-9002-8FC96A9C2634}"/>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5" name="TextBox 4">
            <a:extLst>
              <a:ext uri="{FF2B5EF4-FFF2-40B4-BE49-F238E27FC236}">
                <a16:creationId xmlns:a16="http://schemas.microsoft.com/office/drawing/2014/main" id="{1FAEA34E-929A-4438-8913-96AF6AD3AE2E}"/>
              </a:ext>
            </a:extLst>
          </p:cNvPr>
          <p:cNvSpPr txBox="1"/>
          <p:nvPr/>
        </p:nvSpPr>
        <p:spPr>
          <a:xfrm>
            <a:off x="432048" y="-27384"/>
            <a:ext cx="8820472" cy="156966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Episodes/Temporal Mining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(Outlier Detection: Graph Theory + Time Series)</a:t>
            </a:r>
            <a:r>
              <a:rPr kumimoji="0" lang="en-US" sz="36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400" b="1" i="0" u="none" strike="noStrike" kern="1200" cap="none" spc="0" normalizeH="0" baseline="0" noProof="0" dirty="0">
                <a:ln w="9000" cmpd="sng">
                  <a:solidFill>
                    <a:srgbClr val="060BC6"/>
                  </a:solidFill>
                  <a:prstDash val="solid"/>
                </a:ln>
                <a:solidFill>
                  <a:prstClr val="black"/>
                </a:solidFill>
                <a:effectLst>
                  <a:reflection blurRad="12700" stA="28000" endPos="45000" dist="1000" dir="5400000" sy="-100000" algn="bl" rotWithShape="0"/>
                </a:effectLst>
                <a:uLnTx/>
                <a:uFillTx/>
                <a:latin typeface="Arial" charset="0"/>
                <a:ea typeface="굴림" pitchFamily="50" charset="-127"/>
                <a:cs typeface="+mn-cs"/>
              </a:rPr>
              <a:t>Supporting the Health &amp; Security of Elderly in Japan</a:t>
            </a:r>
            <a:endParaRPr kumimoji="0" lang="en-US" sz="4400" b="1" i="0" u="none" strike="noStrike" kern="1200" cap="none" spc="0" normalizeH="0" baseline="0" noProof="0" dirty="0">
              <a:ln w="9000" cmpd="sng">
                <a:solidFill>
                  <a:srgbClr val="060BC6"/>
                </a:solidFill>
                <a:prstDash val="solid"/>
              </a:ln>
              <a:solidFill>
                <a:prstClr val="black"/>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22" name="Content Placeholder 21">
            <a:extLst>
              <a:ext uri="{FF2B5EF4-FFF2-40B4-BE49-F238E27FC236}">
                <a16:creationId xmlns:a16="http://schemas.microsoft.com/office/drawing/2014/main" id="{EDE33AD8-E250-4801-A590-9DD87D3B9EE1}"/>
              </a:ext>
            </a:extLst>
          </p:cNvPr>
          <p:cNvPicPr>
            <a:picLocks noGrp="1" noChangeAspect="1"/>
          </p:cNvPicPr>
          <p:nvPr>
            <p:ph idx="1"/>
          </p:nvPr>
        </p:nvPicPr>
        <p:blipFill>
          <a:blip r:embed="rId6"/>
          <a:stretch>
            <a:fillRect/>
          </a:stretch>
        </p:blipFill>
        <p:spPr>
          <a:xfrm>
            <a:off x="153194" y="1814260"/>
            <a:ext cx="3295976" cy="1892959"/>
          </a:xfrm>
          <a:prstGeom prst="rect">
            <a:avLst/>
          </a:prstGeom>
        </p:spPr>
      </p:pic>
      <p:pic>
        <p:nvPicPr>
          <p:cNvPr id="23" name="Picture 22">
            <a:extLst>
              <a:ext uri="{FF2B5EF4-FFF2-40B4-BE49-F238E27FC236}">
                <a16:creationId xmlns:a16="http://schemas.microsoft.com/office/drawing/2014/main" id="{42191557-388C-4ABF-B500-A17855E290F9}"/>
              </a:ext>
            </a:extLst>
          </p:cNvPr>
          <p:cNvPicPr>
            <a:picLocks noChangeAspect="1"/>
          </p:cNvPicPr>
          <p:nvPr/>
        </p:nvPicPr>
        <p:blipFill>
          <a:blip r:embed="rId7"/>
          <a:stretch>
            <a:fillRect/>
          </a:stretch>
        </p:blipFill>
        <p:spPr>
          <a:xfrm>
            <a:off x="3707904" y="1725612"/>
            <a:ext cx="2952328" cy="2026321"/>
          </a:xfrm>
          <a:prstGeom prst="rect">
            <a:avLst/>
          </a:prstGeom>
        </p:spPr>
      </p:pic>
      <p:pic>
        <p:nvPicPr>
          <p:cNvPr id="24" name="Picture 23">
            <a:extLst>
              <a:ext uri="{FF2B5EF4-FFF2-40B4-BE49-F238E27FC236}">
                <a16:creationId xmlns:a16="http://schemas.microsoft.com/office/drawing/2014/main" id="{C287C6CF-016B-4B83-A09C-CC2FD0D92AB8}"/>
              </a:ext>
            </a:extLst>
          </p:cNvPr>
          <p:cNvPicPr>
            <a:picLocks noChangeAspect="1"/>
          </p:cNvPicPr>
          <p:nvPr/>
        </p:nvPicPr>
        <p:blipFill>
          <a:blip r:embed="rId8"/>
          <a:stretch>
            <a:fillRect/>
          </a:stretch>
        </p:blipFill>
        <p:spPr>
          <a:xfrm>
            <a:off x="4860032" y="3758443"/>
            <a:ext cx="4280793" cy="2946892"/>
          </a:xfrm>
          <a:prstGeom prst="rect">
            <a:avLst/>
          </a:prstGeom>
        </p:spPr>
      </p:pic>
      <p:pic>
        <p:nvPicPr>
          <p:cNvPr id="25" name="Picture 24">
            <a:extLst>
              <a:ext uri="{FF2B5EF4-FFF2-40B4-BE49-F238E27FC236}">
                <a16:creationId xmlns:a16="http://schemas.microsoft.com/office/drawing/2014/main" id="{36FB2FE6-4169-4774-86AE-2D96B7695B1D}"/>
              </a:ext>
            </a:extLst>
          </p:cNvPr>
          <p:cNvPicPr>
            <a:picLocks noChangeAspect="1"/>
          </p:cNvPicPr>
          <p:nvPr/>
        </p:nvPicPr>
        <p:blipFill rotWithShape="1">
          <a:blip r:embed="rId9"/>
          <a:srcRect l="9208" b="29899"/>
          <a:stretch/>
        </p:blipFill>
        <p:spPr>
          <a:xfrm>
            <a:off x="-20638" y="3945131"/>
            <a:ext cx="4740215" cy="2661377"/>
          </a:xfrm>
          <a:prstGeom prst="rect">
            <a:avLst/>
          </a:prstGeom>
        </p:spPr>
      </p:pic>
      <p:pic>
        <p:nvPicPr>
          <p:cNvPr id="26" name="Picture 25">
            <a:extLst>
              <a:ext uri="{FF2B5EF4-FFF2-40B4-BE49-F238E27FC236}">
                <a16:creationId xmlns:a16="http://schemas.microsoft.com/office/drawing/2014/main" id="{FB50DA40-7552-444E-9AF1-A8CFBDB1B30A}"/>
              </a:ext>
            </a:extLst>
          </p:cNvPr>
          <p:cNvPicPr>
            <a:picLocks noChangeAspect="1"/>
          </p:cNvPicPr>
          <p:nvPr/>
        </p:nvPicPr>
        <p:blipFill>
          <a:blip r:embed="rId10"/>
          <a:stretch>
            <a:fillRect/>
          </a:stretch>
        </p:blipFill>
        <p:spPr>
          <a:xfrm>
            <a:off x="6660231" y="1912811"/>
            <a:ext cx="2330575" cy="1600200"/>
          </a:xfrm>
          <a:prstGeom prst="rect">
            <a:avLst/>
          </a:prstGeom>
        </p:spPr>
      </p:pic>
    </p:spTree>
    <p:extLst>
      <p:ext uri="{BB962C8B-B14F-4D97-AF65-F5344CB8AC3E}">
        <p14:creationId xmlns:p14="http://schemas.microsoft.com/office/powerpoint/2010/main" val="1083347845"/>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40CAB84-EB16-4B72-9FF6-348F3CAE15D4}"/>
              </a:ext>
            </a:extLst>
          </p:cNvPr>
          <p:cNvGrpSpPr/>
          <p:nvPr/>
        </p:nvGrpSpPr>
        <p:grpSpPr>
          <a:xfrm>
            <a:off x="-20638" y="0"/>
            <a:ext cx="9164638" cy="1872329"/>
            <a:chOff x="-20638" y="0"/>
            <a:chExt cx="9164638" cy="1872329"/>
          </a:xfrm>
        </p:grpSpPr>
        <p:graphicFrame>
          <p:nvGraphicFramePr>
            <p:cNvPr id="7" name="Object 27">
              <a:extLst>
                <a:ext uri="{FF2B5EF4-FFF2-40B4-BE49-F238E27FC236}">
                  <a16:creationId xmlns:a16="http://schemas.microsoft.com/office/drawing/2014/main" id="{CCA872E9-7271-469E-894A-C20DE22B8626}"/>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65596" name="Image" r:id="rId4" imgW="9561905" imgH="1600000" progId="">
                    <p:embed/>
                  </p:oleObj>
                </mc:Choice>
                <mc:Fallback>
                  <p:oleObj name="Image" r:id="rId4" imgW="9561905" imgH="1600000" progId="">
                    <p:embed/>
                    <p:pic>
                      <p:nvPicPr>
                        <p:cNvPr id="7" name="Object 27">
                          <a:extLst>
                            <a:ext uri="{FF2B5EF4-FFF2-40B4-BE49-F238E27FC236}">
                              <a16:creationId xmlns:a16="http://schemas.microsoft.com/office/drawing/2014/main" id="{CCA872E9-7271-469E-894A-C20DE22B8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8" name="Freeform 16">
              <a:extLst>
                <a:ext uri="{FF2B5EF4-FFF2-40B4-BE49-F238E27FC236}">
                  <a16:creationId xmlns:a16="http://schemas.microsoft.com/office/drawing/2014/main" id="{3A041BFE-72BD-4F62-AB1A-4F0C877E5FC8}"/>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9" name="Freeform 17">
              <a:extLst>
                <a:ext uri="{FF2B5EF4-FFF2-40B4-BE49-F238E27FC236}">
                  <a16:creationId xmlns:a16="http://schemas.microsoft.com/office/drawing/2014/main" id="{DB19AAC8-2831-40A4-BEC9-FAB3F0D011B4}"/>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0" name="Group 18">
              <a:extLst>
                <a:ext uri="{FF2B5EF4-FFF2-40B4-BE49-F238E27FC236}">
                  <a16:creationId xmlns:a16="http://schemas.microsoft.com/office/drawing/2014/main" id="{525FB157-7654-4A05-A55E-A1BCE2F02B11}"/>
                </a:ext>
              </a:extLst>
            </p:cNvPr>
            <p:cNvGrpSpPr>
              <a:grpSpLocks/>
            </p:cNvGrpSpPr>
            <p:nvPr/>
          </p:nvGrpSpPr>
          <p:grpSpPr bwMode="auto">
            <a:xfrm>
              <a:off x="7740650" y="347663"/>
              <a:ext cx="387350" cy="366712"/>
              <a:chOff x="4752" y="1200"/>
              <a:chExt cx="288" cy="288"/>
            </a:xfrm>
          </p:grpSpPr>
          <p:sp>
            <p:nvSpPr>
              <p:cNvPr id="17" name="Oval 19">
                <a:extLst>
                  <a:ext uri="{FF2B5EF4-FFF2-40B4-BE49-F238E27FC236}">
                    <a16:creationId xmlns:a16="http://schemas.microsoft.com/office/drawing/2014/main" id="{36FCEF66-8DC5-4A1D-9E98-D09BA66B2AC6}"/>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8" name="Oval 20">
                <a:extLst>
                  <a:ext uri="{FF2B5EF4-FFF2-40B4-BE49-F238E27FC236}">
                    <a16:creationId xmlns:a16="http://schemas.microsoft.com/office/drawing/2014/main" id="{2F27471F-D1EE-4A96-B506-8575AACE7497}"/>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1" name="Group 21">
              <a:extLst>
                <a:ext uri="{FF2B5EF4-FFF2-40B4-BE49-F238E27FC236}">
                  <a16:creationId xmlns:a16="http://schemas.microsoft.com/office/drawing/2014/main" id="{01130571-01DA-4C4B-A047-35FEA8E399B6}"/>
                </a:ext>
              </a:extLst>
            </p:cNvPr>
            <p:cNvGrpSpPr>
              <a:grpSpLocks/>
            </p:cNvGrpSpPr>
            <p:nvPr/>
          </p:nvGrpSpPr>
          <p:grpSpPr bwMode="auto">
            <a:xfrm>
              <a:off x="8153400" y="53975"/>
              <a:ext cx="609600" cy="592138"/>
              <a:chOff x="4992" y="816"/>
              <a:chExt cx="576" cy="576"/>
            </a:xfrm>
          </p:grpSpPr>
          <p:sp>
            <p:nvSpPr>
              <p:cNvPr id="15" name="Oval 22">
                <a:extLst>
                  <a:ext uri="{FF2B5EF4-FFF2-40B4-BE49-F238E27FC236}">
                    <a16:creationId xmlns:a16="http://schemas.microsoft.com/office/drawing/2014/main" id="{DFDC6A55-64BD-4029-AA75-C03B4E651923}"/>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6" name="Oval 23">
                <a:extLst>
                  <a:ext uri="{FF2B5EF4-FFF2-40B4-BE49-F238E27FC236}">
                    <a16:creationId xmlns:a16="http://schemas.microsoft.com/office/drawing/2014/main" id="{F9E7213C-BFE7-4DA0-AB07-8E3178B314BD}"/>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2" name="Group 24">
              <a:extLst>
                <a:ext uri="{FF2B5EF4-FFF2-40B4-BE49-F238E27FC236}">
                  <a16:creationId xmlns:a16="http://schemas.microsoft.com/office/drawing/2014/main" id="{68C90367-7F17-452D-B0DA-ECCDC30A542D}"/>
                </a:ext>
              </a:extLst>
            </p:cNvPr>
            <p:cNvGrpSpPr>
              <a:grpSpLocks/>
            </p:cNvGrpSpPr>
            <p:nvPr/>
          </p:nvGrpSpPr>
          <p:grpSpPr bwMode="auto">
            <a:xfrm>
              <a:off x="171450" y="789654"/>
              <a:ext cx="720725" cy="762000"/>
              <a:chOff x="4992" y="816"/>
              <a:chExt cx="576" cy="576"/>
            </a:xfrm>
          </p:grpSpPr>
          <p:sp>
            <p:nvSpPr>
              <p:cNvPr id="13" name="Oval 25">
                <a:extLst>
                  <a:ext uri="{FF2B5EF4-FFF2-40B4-BE49-F238E27FC236}">
                    <a16:creationId xmlns:a16="http://schemas.microsoft.com/office/drawing/2014/main" id="{0980DC33-B974-4AB9-9BD1-FBAEA4EDF79D}"/>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4" name="Oval 26">
                <a:extLst>
                  <a:ext uri="{FF2B5EF4-FFF2-40B4-BE49-F238E27FC236}">
                    <a16:creationId xmlns:a16="http://schemas.microsoft.com/office/drawing/2014/main" id="{3C36C5B6-F217-4885-9002-8FC96A9C2634}"/>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5" name="TextBox 4">
            <a:extLst>
              <a:ext uri="{FF2B5EF4-FFF2-40B4-BE49-F238E27FC236}">
                <a16:creationId xmlns:a16="http://schemas.microsoft.com/office/drawing/2014/main" id="{1FAEA34E-929A-4438-8913-96AF6AD3AE2E}"/>
              </a:ext>
            </a:extLst>
          </p:cNvPr>
          <p:cNvSpPr txBox="1"/>
          <p:nvPr/>
        </p:nvSpPr>
        <p:spPr>
          <a:xfrm>
            <a:off x="0" y="643335"/>
            <a:ext cx="9144000"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Science The Essence</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3" name="Content Placeholder 2">
            <a:extLst>
              <a:ext uri="{FF2B5EF4-FFF2-40B4-BE49-F238E27FC236}">
                <a16:creationId xmlns:a16="http://schemas.microsoft.com/office/drawing/2014/main" id="{9CF5E4AA-B484-4391-BEA2-D795D955E7A3}"/>
              </a:ext>
            </a:extLst>
          </p:cNvPr>
          <p:cNvSpPr>
            <a:spLocks noGrp="1"/>
          </p:cNvSpPr>
          <p:nvPr>
            <p:ph idx="1"/>
          </p:nvPr>
        </p:nvSpPr>
        <p:spPr>
          <a:xfrm>
            <a:off x="0" y="1825625"/>
            <a:ext cx="9161462" cy="5032375"/>
          </a:xfrm>
        </p:spPr>
        <p:txBody>
          <a:bodyPr>
            <a:normAutofit/>
          </a:bodyPr>
          <a:lstStyle/>
          <a:p>
            <a:r>
              <a:rPr lang="en-AU" sz="3200" dirty="0"/>
              <a:t> Providing solutions (</a:t>
            </a:r>
            <a:r>
              <a:rPr lang="en-AU" sz="3200" b="1" dirty="0">
                <a:solidFill>
                  <a:srgbClr val="060BC6"/>
                </a:solidFill>
              </a:rPr>
              <a:t>insights</a:t>
            </a:r>
            <a:r>
              <a:rPr lang="en-AU" sz="3200" dirty="0"/>
              <a:t>) and not just information (as in Business Intelligence).</a:t>
            </a:r>
          </a:p>
          <a:p>
            <a:r>
              <a:rPr lang="en-AU" sz="3200" dirty="0"/>
              <a:t> Answering to more complex </a:t>
            </a:r>
            <a:r>
              <a:rPr lang="en-AU" sz="3200" b="1" dirty="0">
                <a:solidFill>
                  <a:srgbClr val="060BC6"/>
                </a:solidFill>
              </a:rPr>
              <a:t>data formats</a:t>
            </a:r>
            <a:r>
              <a:rPr lang="en-AU" sz="3200" dirty="0"/>
              <a:t> (text, image, video, graphs, etc). </a:t>
            </a:r>
          </a:p>
          <a:p>
            <a:r>
              <a:rPr lang="en-AU" sz="3200" dirty="0"/>
              <a:t> Capability to scale data solution to larger volume of data (</a:t>
            </a:r>
            <a:r>
              <a:rPr lang="en-AU" sz="3200" b="1" dirty="0">
                <a:solidFill>
                  <a:srgbClr val="060BC6"/>
                </a:solidFill>
              </a:rPr>
              <a:t>scalability</a:t>
            </a:r>
            <a:r>
              <a:rPr lang="en-AU" sz="3200" dirty="0"/>
              <a:t>).</a:t>
            </a:r>
          </a:p>
          <a:p>
            <a:r>
              <a:rPr lang="en-AU" sz="3200" dirty="0"/>
              <a:t>  Ability to provide </a:t>
            </a:r>
            <a:r>
              <a:rPr lang="en-AU" sz="3200" b="1" dirty="0">
                <a:solidFill>
                  <a:srgbClr val="060BC6"/>
                </a:solidFill>
              </a:rPr>
              <a:t>real-time</a:t>
            </a:r>
            <a:r>
              <a:rPr lang="en-AU" sz="3200" dirty="0"/>
              <a:t> solutions on streaming (user-generated) data.</a:t>
            </a:r>
          </a:p>
          <a:p>
            <a:r>
              <a:rPr lang="en-AU" sz="3200" dirty="0"/>
              <a:t> Innovative and creative applications from data analysis to create </a:t>
            </a:r>
            <a:r>
              <a:rPr lang="en-AU" sz="3200" b="1" dirty="0">
                <a:solidFill>
                  <a:srgbClr val="060BC6"/>
                </a:solidFill>
              </a:rPr>
              <a:t>values</a:t>
            </a:r>
            <a:r>
              <a:rPr lang="en-AU" sz="3200" dirty="0"/>
              <a:t>.</a:t>
            </a:r>
          </a:p>
          <a:p>
            <a:endParaRPr lang="en-AU" sz="3200" dirty="0"/>
          </a:p>
        </p:txBody>
      </p:sp>
    </p:spTree>
    <p:extLst>
      <p:ext uri="{BB962C8B-B14F-4D97-AF65-F5344CB8AC3E}">
        <p14:creationId xmlns:p14="http://schemas.microsoft.com/office/powerpoint/2010/main" val="2849885030"/>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D2985-F53B-4858-9A90-36CF40A2EFC2}"/>
              </a:ext>
            </a:extLst>
          </p:cNvPr>
          <p:cNvSpPr>
            <a:spLocks noGrp="1"/>
          </p:cNvSpPr>
          <p:nvPr>
            <p:ph idx="1"/>
          </p:nvPr>
        </p:nvSpPr>
        <p:spPr>
          <a:xfrm>
            <a:off x="14958" y="1772816"/>
            <a:ext cx="9129042" cy="3384376"/>
          </a:xfrm>
        </p:spPr>
        <p:txBody>
          <a:bodyPr/>
          <a:lstStyle/>
          <a:p>
            <a:pPr marL="0" indent="0" algn="just">
              <a:buNone/>
            </a:pPr>
            <a:r>
              <a:rPr lang="id-ID" b="1" dirty="0"/>
              <a:t>Data </a:t>
            </a:r>
            <a:r>
              <a:rPr lang="id-ID" b="1" dirty="0" err="1"/>
              <a:t>science</a:t>
            </a:r>
            <a:r>
              <a:rPr lang="id-ID" dirty="0"/>
              <a:t> adalah sebuah bidang ilmu yang menggunakan metode </a:t>
            </a:r>
            <a:r>
              <a:rPr lang="en-US" dirty="0"/>
              <a:t>dan</a:t>
            </a:r>
            <a:r>
              <a:rPr lang="id-ID" dirty="0"/>
              <a:t> proses-proses</a:t>
            </a:r>
            <a:r>
              <a:rPr lang="en-US" dirty="0"/>
              <a:t> </a:t>
            </a:r>
            <a:r>
              <a:rPr lang="en-US" dirty="0" err="1"/>
              <a:t>ilmiah</a:t>
            </a:r>
            <a:r>
              <a:rPr lang="id-ID" dirty="0"/>
              <a:t>, algoritma, dan s</a:t>
            </a:r>
            <a:r>
              <a:rPr lang="en-US" dirty="0"/>
              <a:t>i</a:t>
            </a:r>
            <a:r>
              <a:rPr lang="id-ID" dirty="0" err="1"/>
              <a:t>stem</a:t>
            </a:r>
            <a:r>
              <a:rPr lang="id-ID" dirty="0"/>
              <a:t> untuk mendapatkan pengetahuan dan wawasan (</a:t>
            </a:r>
            <a:r>
              <a:rPr lang="id-ID" i="1" dirty="0" err="1"/>
              <a:t>insight</a:t>
            </a:r>
            <a:r>
              <a:rPr lang="id-ID" dirty="0"/>
              <a:t>) terdalam dari suatu data terstruktur (</a:t>
            </a:r>
            <a:r>
              <a:rPr lang="id-ID" i="1" dirty="0" err="1"/>
              <a:t>tabular</a:t>
            </a:r>
            <a:r>
              <a:rPr lang="id-ID" dirty="0"/>
              <a:t>) dan tidak terstruktur</a:t>
            </a:r>
            <a:r>
              <a:rPr lang="id-ID" i="1" dirty="0"/>
              <a:t>.</a:t>
            </a:r>
            <a:endParaRPr lang="en-US" sz="2000" i="1" dirty="0"/>
          </a:p>
          <a:p>
            <a:pPr marL="0" indent="0" algn="just">
              <a:buNone/>
            </a:pPr>
            <a:r>
              <a:rPr lang="en-US" sz="2000" b="1" i="1" dirty="0" err="1"/>
              <a:t>Catatan</a:t>
            </a:r>
            <a:r>
              <a:rPr lang="en-US" sz="2000" i="1" dirty="0"/>
              <a:t>: </a:t>
            </a:r>
            <a:r>
              <a:rPr lang="en-US" sz="2000" i="1" dirty="0" err="1"/>
              <a:t>Sumber</a:t>
            </a:r>
            <a:r>
              <a:rPr lang="en-US" sz="2000" i="1" dirty="0"/>
              <a:t> data </a:t>
            </a:r>
            <a:r>
              <a:rPr lang="en-US" sz="2000" i="1" dirty="0" err="1"/>
              <a:t>Data</a:t>
            </a:r>
            <a:r>
              <a:rPr lang="en-US" sz="2000" i="1" dirty="0"/>
              <a:t> Science </a:t>
            </a:r>
            <a:r>
              <a:rPr lang="en-US" sz="2000" i="1" dirty="0" err="1"/>
              <a:t>biasanya</a:t>
            </a:r>
            <a:r>
              <a:rPr lang="en-US" sz="2000" i="1" dirty="0"/>
              <a:t> </a:t>
            </a:r>
            <a:r>
              <a:rPr lang="en-US" sz="2000" i="1" dirty="0" err="1"/>
              <a:t>berasal</a:t>
            </a:r>
            <a:r>
              <a:rPr lang="en-US" sz="2000" i="1" dirty="0"/>
              <a:t> </a:t>
            </a:r>
            <a:r>
              <a:rPr lang="en-US" sz="2000" i="1" dirty="0" err="1"/>
              <a:t>dari</a:t>
            </a:r>
            <a:r>
              <a:rPr lang="en-US" sz="2000" i="1" dirty="0"/>
              <a:t> </a:t>
            </a:r>
            <a:r>
              <a:rPr lang="en-US" sz="2000" i="1" dirty="0" err="1"/>
              <a:t>sistem</a:t>
            </a:r>
            <a:r>
              <a:rPr lang="en-US" sz="2000" i="1" dirty="0"/>
              <a:t> Big Data</a:t>
            </a:r>
          </a:p>
          <a:p>
            <a:pPr marL="0" indent="0" algn="just">
              <a:buNone/>
            </a:pPr>
            <a:r>
              <a:rPr lang="en-US" sz="2000" b="1" i="1" dirty="0"/>
              <a:t>Kata </a:t>
            </a:r>
            <a:r>
              <a:rPr lang="en-US" sz="2000" b="1" i="1" dirty="0" err="1"/>
              <a:t>Kunci</a:t>
            </a:r>
            <a:r>
              <a:rPr lang="en-US" sz="2000" i="1" dirty="0"/>
              <a:t>: Text Mining, Machine Learning, </a:t>
            </a:r>
            <a:r>
              <a:rPr lang="en-US" sz="2000" dirty="0" err="1"/>
              <a:t>rekomendasi</a:t>
            </a:r>
            <a:r>
              <a:rPr lang="en-US" sz="2000" dirty="0"/>
              <a:t>, </a:t>
            </a:r>
            <a:r>
              <a:rPr lang="en-US" sz="2000" dirty="0" err="1"/>
              <a:t>prediksi</a:t>
            </a:r>
            <a:r>
              <a:rPr lang="en-US" sz="2000" dirty="0"/>
              <a:t>, </a:t>
            </a:r>
            <a:r>
              <a:rPr lang="en-US" sz="2000" dirty="0" err="1"/>
              <a:t>dsb</a:t>
            </a:r>
            <a:r>
              <a:rPr lang="en-US" sz="2000" i="1" dirty="0"/>
              <a:t>.</a:t>
            </a:r>
            <a:endParaRPr lang="id-ID" sz="2000" dirty="0"/>
          </a:p>
        </p:txBody>
      </p:sp>
      <p:sp>
        <p:nvSpPr>
          <p:cNvPr id="7" name="TextBox 6">
            <a:extLst>
              <a:ext uri="{FF2B5EF4-FFF2-40B4-BE49-F238E27FC236}">
                <a16:creationId xmlns:a16="http://schemas.microsoft.com/office/drawing/2014/main" id="{D8FF4064-0667-4ECA-875F-C81933054388}"/>
              </a:ext>
            </a:extLst>
          </p:cNvPr>
          <p:cNvSpPr txBox="1"/>
          <p:nvPr/>
        </p:nvSpPr>
        <p:spPr>
          <a:xfrm>
            <a:off x="14958" y="548680"/>
            <a:ext cx="9144000" cy="769441"/>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Definisi</a:t>
            </a:r>
            <a:r>
              <a:rPr kumimoji="0" lang="en-US" sz="44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Data Science</a:t>
            </a:r>
          </a:p>
        </p:txBody>
      </p:sp>
      <p:grpSp>
        <p:nvGrpSpPr>
          <p:cNvPr id="2" name="Group 1">
            <a:extLst>
              <a:ext uri="{FF2B5EF4-FFF2-40B4-BE49-F238E27FC236}">
                <a16:creationId xmlns:a16="http://schemas.microsoft.com/office/drawing/2014/main" id="{0EE3C18F-B516-4C77-92C0-4ED052876468}"/>
              </a:ext>
            </a:extLst>
          </p:cNvPr>
          <p:cNvGrpSpPr/>
          <p:nvPr/>
        </p:nvGrpSpPr>
        <p:grpSpPr>
          <a:xfrm>
            <a:off x="198067" y="4653136"/>
            <a:ext cx="8694413" cy="2376264"/>
            <a:chOff x="342083" y="5157192"/>
            <a:chExt cx="8694413" cy="2376264"/>
          </a:xfrm>
        </p:grpSpPr>
        <p:pic>
          <p:nvPicPr>
            <p:cNvPr id="12" name="Picture 11">
              <a:extLst>
                <a:ext uri="{FF2B5EF4-FFF2-40B4-BE49-F238E27FC236}">
                  <a16:creationId xmlns:a16="http://schemas.microsoft.com/office/drawing/2014/main" id="{0F1A2067-C085-42C2-9565-714FAA9C0C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04484" y="5358170"/>
              <a:ext cx="1632012" cy="1139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6642E2DF-C22C-467D-9090-F01D19EC4D55}"/>
                </a:ext>
              </a:extLst>
            </p:cNvPr>
            <p:cNvPicPr/>
            <p:nvPr/>
          </p:nvPicPr>
          <p:blipFill>
            <a:blip r:embed="rId3" cstate="screen">
              <a:extLst>
                <a:ext uri="{28A0092B-C50C-407E-A947-70E740481C1C}">
                  <a14:useLocalDpi xmlns:a14="http://schemas.microsoft.com/office/drawing/2010/main"/>
                </a:ext>
              </a:extLst>
            </a:blip>
            <a:stretch>
              <a:fillRect/>
            </a:stretch>
          </p:blipFill>
          <p:spPr>
            <a:xfrm>
              <a:off x="3989664" y="5358170"/>
              <a:ext cx="1595821" cy="11617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3">
              <a:extLst>
                <a:ext uri="{FF2B5EF4-FFF2-40B4-BE49-F238E27FC236}">
                  <a16:creationId xmlns:a16="http://schemas.microsoft.com/office/drawing/2014/main" id="{383E11F2-3C77-4688-8A22-5B9A1C2D7CC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85081" y="5358170"/>
              <a:ext cx="1595821" cy="1139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a:extLst>
                <a:ext uri="{FF2B5EF4-FFF2-40B4-BE49-F238E27FC236}">
                  <a16:creationId xmlns:a16="http://schemas.microsoft.com/office/drawing/2014/main" id="{B8AFA498-0400-4FE9-932F-4A062CAD8AB4}"/>
                </a:ext>
              </a:extLst>
            </p:cNvPr>
            <p:cNvPicPr>
              <a:picLocks noChangeAspect="1"/>
            </p:cNvPicPr>
            <p:nvPr/>
          </p:nvPicPr>
          <p:blipFill rotWithShape="1">
            <a:blip r:embed="rId5"/>
            <a:srcRect l="18112" r="65350" b="22857"/>
            <a:stretch/>
          </p:blipFill>
          <p:spPr>
            <a:xfrm>
              <a:off x="2195736" y="5157192"/>
              <a:ext cx="1709636" cy="2376264"/>
            </a:xfrm>
            <a:prstGeom prst="rect">
              <a:avLst/>
            </a:prstGeom>
          </p:spPr>
        </p:pic>
        <p:pic>
          <p:nvPicPr>
            <p:cNvPr id="23" name="Picture 22">
              <a:extLst>
                <a:ext uri="{FF2B5EF4-FFF2-40B4-BE49-F238E27FC236}">
                  <a16:creationId xmlns:a16="http://schemas.microsoft.com/office/drawing/2014/main" id="{1EF79CA4-97FA-4F5C-930B-0D87B485836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083" y="5157192"/>
              <a:ext cx="1709637" cy="1554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 name="Rectangle 3">
            <a:extLst>
              <a:ext uri="{FF2B5EF4-FFF2-40B4-BE49-F238E27FC236}">
                <a16:creationId xmlns:a16="http://schemas.microsoft.com/office/drawing/2014/main" id="{D0229049-9FD7-40F6-90CF-57943DC5222A}"/>
              </a:ext>
            </a:extLst>
          </p:cNvPr>
          <p:cNvSpPr/>
          <p:nvPr/>
        </p:nvSpPr>
        <p:spPr>
          <a:xfrm>
            <a:off x="0" y="6148948"/>
            <a:ext cx="9114084" cy="707886"/>
          </a:xfrm>
          <a:prstGeom prst="rect">
            <a:avLst/>
          </a:prstGeom>
        </p:spPr>
        <p:txBody>
          <a:bodyPr wrap="square">
            <a:spAutoFit/>
          </a:bodyPr>
          <a:lstStyle/>
          <a:p>
            <a:r>
              <a:rPr lang="en-US" sz="2000" b="0" dirty="0">
                <a:solidFill>
                  <a:schemeClr val="tx1"/>
                </a:solidFill>
              </a:rPr>
              <a:t>[2]. Dhar, V.: Data science and prediction. </a:t>
            </a:r>
            <a:r>
              <a:rPr lang="en-US" sz="2000" b="0" dirty="0" err="1">
                <a:solidFill>
                  <a:schemeClr val="tx1"/>
                </a:solidFill>
              </a:rPr>
              <a:t>Commun</a:t>
            </a:r>
            <a:r>
              <a:rPr lang="en-US" sz="2000" b="0" dirty="0">
                <a:solidFill>
                  <a:schemeClr val="tx1"/>
                </a:solidFill>
              </a:rPr>
              <a:t>. ACM. (2013). https://doi.org/10.1145/2500499.</a:t>
            </a:r>
            <a:endParaRPr lang="en-AU" sz="2000" b="0" dirty="0">
              <a:solidFill>
                <a:schemeClr val="tx1"/>
              </a:solidFill>
            </a:endParaRPr>
          </a:p>
        </p:txBody>
      </p:sp>
    </p:spTree>
    <p:extLst>
      <p:ext uri="{BB962C8B-B14F-4D97-AF65-F5344CB8AC3E}">
        <p14:creationId xmlns:p14="http://schemas.microsoft.com/office/powerpoint/2010/main" val="146386996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p:txBody>
          <a:bodyPr>
            <a:noAutofit/>
          </a:bodyPr>
          <a:lstStyle/>
          <a:p>
            <a:pPr eaLnBrk="1" hangingPunct="1"/>
            <a:r>
              <a:rPr lang="en-US" sz="2600" dirty="0"/>
              <a:t> </a:t>
            </a:r>
          </a:p>
        </p:txBody>
      </p:sp>
      <p:sp>
        <p:nvSpPr>
          <p:cNvPr id="7" name="TextBox 6">
            <a:extLst>
              <a:ext uri="{FF2B5EF4-FFF2-40B4-BE49-F238E27FC236}">
                <a16:creationId xmlns:a16="http://schemas.microsoft.com/office/drawing/2014/main" id="{60FF6F45-D76B-48C2-A1BF-9AC832E728C0}"/>
              </a:ext>
            </a:extLst>
          </p:cNvPr>
          <p:cNvSpPr txBox="1"/>
          <p:nvPr/>
        </p:nvSpPr>
        <p:spPr>
          <a:xfrm>
            <a:off x="0" y="2060848"/>
            <a:ext cx="9144000" cy="2862322"/>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Hubungan</a:t>
            </a:r>
            <a:r>
              <a:rPr kumimoji="0" lang="en-US" sz="600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Big Data </a:t>
            </a:r>
            <a:br>
              <a:rPr kumimoji="0" lang="en-US" sz="600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US" sz="600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dan</a:t>
            </a:r>
            <a:br>
              <a:rPr kumimoji="0" lang="en-US" sz="600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US" sz="600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Science?</a:t>
            </a:r>
          </a:p>
        </p:txBody>
      </p:sp>
    </p:spTree>
    <p:extLst>
      <p:ext uri="{BB962C8B-B14F-4D97-AF65-F5344CB8AC3E}">
        <p14:creationId xmlns:p14="http://schemas.microsoft.com/office/powerpoint/2010/main" val="376135289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p:cNvPicPr>
            <a:picLocks noChangeAspect="1"/>
          </p:cNvPicPr>
          <p:nvPr/>
        </p:nvPicPr>
        <p:blipFill>
          <a:blip r:embed="rId2"/>
          <a:stretch>
            <a:fillRect/>
          </a:stretch>
        </p:blipFill>
        <p:spPr>
          <a:xfrm>
            <a:off x="2652965" y="5278186"/>
            <a:ext cx="584669" cy="584669"/>
          </a:xfrm>
          <a:prstGeom prst="rect">
            <a:avLst/>
          </a:prstGeom>
        </p:spPr>
      </p:pic>
      <p:sp>
        <p:nvSpPr>
          <p:cNvPr id="2" name="Rounded Rectangle 1"/>
          <p:cNvSpPr/>
          <p:nvPr/>
        </p:nvSpPr>
        <p:spPr>
          <a:xfrm>
            <a:off x="2278910" y="2756060"/>
            <a:ext cx="1346323" cy="331006"/>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prstClr val="black"/>
                </a:solidFill>
                <a:effectLst/>
                <a:uLnTx/>
                <a:uFillTx/>
                <a:latin typeface="Calibri" panose="020F0502020204030204"/>
                <a:ea typeface="+mn-ea"/>
                <a:cs typeface="+mn-cs"/>
              </a:rPr>
              <a:t>Source</a:t>
            </a:r>
          </a:p>
        </p:txBody>
      </p:sp>
      <p:pic>
        <p:nvPicPr>
          <p:cNvPr id="3" name="Picture 2"/>
          <p:cNvPicPr>
            <a:picLocks noChangeAspect="1"/>
          </p:cNvPicPr>
          <p:nvPr/>
        </p:nvPicPr>
        <p:blipFill>
          <a:blip r:embed="rId3"/>
          <a:stretch>
            <a:fillRect/>
          </a:stretch>
        </p:blipFill>
        <p:spPr>
          <a:xfrm>
            <a:off x="3907558" y="2945776"/>
            <a:ext cx="1164696" cy="1225335"/>
          </a:xfrm>
          <a:prstGeom prst="rect">
            <a:avLst/>
          </a:prstGeom>
          <a:ln>
            <a:noFill/>
          </a:ln>
          <a:effectLst>
            <a:outerShdw blurRad="292100" dist="139700" dir="2700000" algn="tl" rotWithShape="0">
              <a:srgbClr val="333333">
                <a:alpha val="65000"/>
              </a:srgbClr>
            </a:outerShdw>
          </a:effectLst>
        </p:spPr>
      </p:pic>
      <p:sp>
        <p:nvSpPr>
          <p:cNvPr id="12" name="Rounded Rectangle 11"/>
          <p:cNvSpPr/>
          <p:nvPr/>
        </p:nvSpPr>
        <p:spPr>
          <a:xfrm>
            <a:off x="1293920" y="4730344"/>
            <a:ext cx="2151170" cy="437173"/>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200" b="1" i="0" u="none" strike="noStrike" kern="1200" cap="none" spc="0" normalizeH="0" baseline="0" noProof="0" dirty="0">
                <a:ln>
                  <a:noFill/>
                </a:ln>
                <a:solidFill>
                  <a:prstClr val="black"/>
                </a:solidFill>
                <a:effectLst/>
                <a:uLnTx/>
                <a:uFillTx/>
                <a:latin typeface="Calibri" panose="020F0502020204030204"/>
                <a:ea typeface="+mn-ea"/>
                <a:cs typeface="+mn-cs"/>
              </a:rPr>
              <a:t>Technology</a:t>
            </a:r>
          </a:p>
        </p:txBody>
      </p:sp>
      <p:sp>
        <p:nvSpPr>
          <p:cNvPr id="14" name="Rounded Rectangle 13"/>
          <p:cNvSpPr/>
          <p:nvPr/>
        </p:nvSpPr>
        <p:spPr>
          <a:xfrm>
            <a:off x="5167911" y="2838575"/>
            <a:ext cx="1775494" cy="353671"/>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3200" b="1" i="0" u="none" strike="noStrike" kern="1200" cap="none" spc="0" normalizeH="0" baseline="0" noProof="0" dirty="0">
                <a:ln>
                  <a:noFill/>
                </a:ln>
                <a:solidFill>
                  <a:prstClr val="black"/>
                </a:solidFill>
                <a:effectLst/>
                <a:uLnTx/>
                <a:uFillTx/>
                <a:latin typeface="Calibri" panose="020F0502020204030204"/>
                <a:ea typeface="+mn-ea"/>
                <a:cs typeface="+mn-cs"/>
              </a:rPr>
              <a:t>Methods</a:t>
            </a:r>
          </a:p>
        </p:txBody>
      </p:sp>
      <p:sp>
        <p:nvSpPr>
          <p:cNvPr id="15" name="Rounded Rectangle 14"/>
          <p:cNvSpPr/>
          <p:nvPr/>
        </p:nvSpPr>
        <p:spPr>
          <a:xfrm>
            <a:off x="4867103" y="4719548"/>
            <a:ext cx="2267839" cy="449451"/>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2800" b="1" i="0" u="none" strike="noStrike" kern="1200" cap="none" spc="0" normalizeH="0" baseline="0" noProof="0" dirty="0">
                <a:ln>
                  <a:noFill/>
                </a:ln>
                <a:solidFill>
                  <a:prstClr val="black"/>
                </a:solidFill>
                <a:effectLst/>
                <a:uLnTx/>
                <a:uFillTx/>
                <a:latin typeface="Calibri" panose="020F0502020204030204"/>
                <a:ea typeface="+mn-ea"/>
                <a:cs typeface="+mn-cs"/>
              </a:rPr>
              <a:t>Applications</a:t>
            </a:r>
          </a:p>
        </p:txBody>
      </p:sp>
      <p:cxnSp>
        <p:nvCxnSpPr>
          <p:cNvPr id="7" name="Straight Arrow Connector 6"/>
          <p:cNvCxnSpPr>
            <a:cxnSpLocks/>
            <a:stCxn id="2" idx="2"/>
          </p:cNvCxnSpPr>
          <p:nvPr/>
        </p:nvCxnSpPr>
        <p:spPr>
          <a:xfrm>
            <a:off x="2952072" y="3087066"/>
            <a:ext cx="952317" cy="471378"/>
          </a:xfrm>
          <a:prstGeom prst="straightConnector1">
            <a:avLst/>
          </a:prstGeom>
          <a:ln w="38100">
            <a:solidFill>
              <a:schemeClr val="tx1"/>
            </a:solidFill>
            <a:headEnd type="none" w="med" len="med"/>
            <a:tailEnd type="triangl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2" idx="0"/>
          </p:cNvCxnSpPr>
          <p:nvPr/>
        </p:nvCxnSpPr>
        <p:spPr>
          <a:xfrm flipV="1">
            <a:off x="2369505" y="3558444"/>
            <a:ext cx="1539695" cy="1171900"/>
          </a:xfrm>
          <a:prstGeom prst="straightConnector1">
            <a:avLst/>
          </a:prstGeom>
          <a:ln w="38100">
            <a:solidFill>
              <a:schemeClr val="tx1"/>
            </a:solidFill>
            <a:headEnd type="triangle" w="med" len="med"/>
            <a:tailEnd type="triangl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 idx="3"/>
            <a:endCxn id="15" idx="0"/>
          </p:cNvCxnSpPr>
          <p:nvPr/>
        </p:nvCxnSpPr>
        <p:spPr>
          <a:xfrm>
            <a:off x="5072254" y="3558444"/>
            <a:ext cx="928769" cy="1161104"/>
          </a:xfrm>
          <a:prstGeom prst="straightConnector1">
            <a:avLst/>
          </a:prstGeom>
          <a:ln w="38100">
            <a:solidFill>
              <a:schemeClr val="tx1"/>
            </a:solidFill>
            <a:headEnd type="none" w="med" len="med"/>
            <a:tailEnd type="triangl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2"/>
            <a:endCxn id="3" idx="3"/>
          </p:cNvCxnSpPr>
          <p:nvPr/>
        </p:nvCxnSpPr>
        <p:spPr>
          <a:xfrm flipH="1">
            <a:off x="5072254" y="3192246"/>
            <a:ext cx="983404" cy="366198"/>
          </a:xfrm>
          <a:prstGeom prst="straightConnector1">
            <a:avLst/>
          </a:prstGeom>
          <a:ln w="38100">
            <a:solidFill>
              <a:schemeClr val="tx1"/>
            </a:solidFill>
            <a:headEnd type="triangl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2422" y="2175519"/>
            <a:ext cx="569252" cy="580540"/>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5071" y="2133927"/>
            <a:ext cx="557086" cy="580205"/>
          </a:xfrm>
          <a:prstGeom prst="rect">
            <a:avLst/>
          </a:prstGeom>
        </p:spPr>
      </p:pic>
      <p:pic>
        <p:nvPicPr>
          <p:cNvPr id="10242" name="Picture 2" descr="Image result for industry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39956" y="2178157"/>
            <a:ext cx="585277" cy="54518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office file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9030" y="2239646"/>
            <a:ext cx="587897" cy="58789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rotWithShape="1">
          <a:blip r:embed="rId8"/>
          <a:srcRect l="3181" t="10399" r="12458" b="17129"/>
          <a:stretch/>
        </p:blipFill>
        <p:spPr>
          <a:xfrm>
            <a:off x="1214441" y="5207470"/>
            <a:ext cx="601550" cy="543630"/>
          </a:xfrm>
          <a:prstGeom prst="rect">
            <a:avLst/>
          </a:prstGeom>
        </p:spPr>
      </p:pic>
      <p:pic>
        <p:nvPicPr>
          <p:cNvPr id="82" name="Picture 81"/>
          <p:cNvPicPr>
            <a:picLocks noChangeAspect="1"/>
          </p:cNvPicPr>
          <p:nvPr/>
        </p:nvPicPr>
        <p:blipFill>
          <a:blip r:embed="rId9"/>
          <a:stretch>
            <a:fillRect/>
          </a:stretch>
        </p:blipFill>
        <p:spPr>
          <a:xfrm>
            <a:off x="1939955" y="5212536"/>
            <a:ext cx="803361" cy="696691"/>
          </a:xfrm>
          <a:prstGeom prst="rect">
            <a:avLst/>
          </a:prstGeom>
        </p:spPr>
      </p:pic>
      <p:pic>
        <p:nvPicPr>
          <p:cNvPr id="84" name="Picture 83"/>
          <p:cNvPicPr>
            <a:picLocks noChangeAspect="1"/>
          </p:cNvPicPr>
          <p:nvPr/>
        </p:nvPicPr>
        <p:blipFill>
          <a:blip r:embed="rId10"/>
          <a:stretch>
            <a:fillRect/>
          </a:stretch>
        </p:blipFill>
        <p:spPr>
          <a:xfrm>
            <a:off x="1111696" y="5794546"/>
            <a:ext cx="739949" cy="704560"/>
          </a:xfrm>
          <a:prstGeom prst="rect">
            <a:avLst/>
          </a:prstGeom>
        </p:spPr>
      </p:pic>
      <p:pic>
        <p:nvPicPr>
          <p:cNvPr id="85" name="Picture 84"/>
          <p:cNvPicPr>
            <a:picLocks noChangeAspect="1"/>
          </p:cNvPicPr>
          <p:nvPr/>
        </p:nvPicPr>
        <p:blipFill>
          <a:blip r:embed="rId11"/>
          <a:stretch>
            <a:fillRect/>
          </a:stretch>
        </p:blipFill>
        <p:spPr>
          <a:xfrm>
            <a:off x="5101724" y="2361035"/>
            <a:ext cx="565577" cy="423637"/>
          </a:xfrm>
          <a:prstGeom prst="rect">
            <a:avLst/>
          </a:prstGeom>
        </p:spPr>
      </p:pic>
      <p:pic>
        <p:nvPicPr>
          <p:cNvPr id="86" name="Picture 85"/>
          <p:cNvPicPr>
            <a:picLocks noChangeAspect="1"/>
          </p:cNvPicPr>
          <p:nvPr/>
        </p:nvPicPr>
        <p:blipFill>
          <a:blip r:embed="rId12"/>
          <a:stretch>
            <a:fillRect/>
          </a:stretch>
        </p:blipFill>
        <p:spPr>
          <a:xfrm>
            <a:off x="5708637" y="2267492"/>
            <a:ext cx="718599" cy="570739"/>
          </a:xfrm>
          <a:prstGeom prst="rect">
            <a:avLst/>
          </a:prstGeom>
        </p:spPr>
      </p:pic>
      <p:pic>
        <p:nvPicPr>
          <p:cNvPr id="87" name="Picture 86"/>
          <p:cNvPicPr>
            <a:picLocks noChangeAspect="1"/>
          </p:cNvPicPr>
          <p:nvPr/>
        </p:nvPicPr>
        <p:blipFill>
          <a:blip r:embed="rId13"/>
          <a:stretch>
            <a:fillRect/>
          </a:stretch>
        </p:blipFill>
        <p:spPr>
          <a:xfrm>
            <a:off x="6303689" y="2362208"/>
            <a:ext cx="639716" cy="375533"/>
          </a:xfrm>
          <a:prstGeom prst="rect">
            <a:avLst/>
          </a:prstGeom>
        </p:spPr>
      </p:pic>
      <p:pic>
        <p:nvPicPr>
          <p:cNvPr id="88" name="Picture 87"/>
          <p:cNvPicPr>
            <a:picLocks noChangeAspect="1"/>
          </p:cNvPicPr>
          <p:nvPr/>
        </p:nvPicPr>
        <p:blipFill>
          <a:blip r:embed="rId14"/>
          <a:stretch>
            <a:fillRect/>
          </a:stretch>
        </p:blipFill>
        <p:spPr>
          <a:xfrm>
            <a:off x="5167912" y="1818040"/>
            <a:ext cx="694011" cy="545882"/>
          </a:xfrm>
          <a:prstGeom prst="rect">
            <a:avLst/>
          </a:prstGeom>
        </p:spPr>
      </p:pic>
      <p:pic>
        <p:nvPicPr>
          <p:cNvPr id="89" name="Picture 88"/>
          <p:cNvPicPr>
            <a:picLocks noChangeAspect="1"/>
          </p:cNvPicPr>
          <p:nvPr/>
        </p:nvPicPr>
        <p:blipFill rotWithShape="1">
          <a:blip r:embed="rId15"/>
          <a:srcRect l="5957" t="13649" r="12287"/>
          <a:stretch/>
        </p:blipFill>
        <p:spPr>
          <a:xfrm>
            <a:off x="5928111" y="1818041"/>
            <a:ext cx="675861" cy="505305"/>
          </a:xfrm>
          <a:prstGeom prst="rect">
            <a:avLst/>
          </a:prstGeom>
        </p:spPr>
      </p:pic>
      <p:pic>
        <p:nvPicPr>
          <p:cNvPr id="10247" name="Picture 10246"/>
          <p:cNvPicPr>
            <a:picLocks noChangeAspect="1"/>
          </p:cNvPicPr>
          <p:nvPr/>
        </p:nvPicPr>
        <p:blipFill rotWithShape="1">
          <a:blip r:embed="rId16"/>
          <a:srcRect t="11104" b="20834"/>
          <a:stretch/>
        </p:blipFill>
        <p:spPr>
          <a:xfrm>
            <a:off x="5499856" y="6178466"/>
            <a:ext cx="716399" cy="623989"/>
          </a:xfrm>
          <a:prstGeom prst="rect">
            <a:avLst/>
          </a:prstGeom>
        </p:spPr>
      </p:pic>
      <p:sp>
        <p:nvSpPr>
          <p:cNvPr id="104" name="Content Placeholder 4"/>
          <p:cNvSpPr>
            <a:spLocks noGrp="1"/>
          </p:cNvSpPr>
          <p:nvPr>
            <p:ph idx="1"/>
          </p:nvPr>
        </p:nvSpPr>
        <p:spPr>
          <a:xfrm>
            <a:off x="18263" y="830969"/>
            <a:ext cx="2017992" cy="1373895"/>
          </a:xfrm>
        </p:spPr>
        <p:txBody>
          <a:bodyPr>
            <a:noAutofit/>
          </a:bodyPr>
          <a:lstStyle/>
          <a:p>
            <a:r>
              <a:rPr lang="en-AU" sz="1800" dirty="0"/>
              <a:t>Experiment,</a:t>
            </a:r>
          </a:p>
          <a:p>
            <a:r>
              <a:rPr lang="en-AU" sz="1800" dirty="0"/>
              <a:t>Survey,</a:t>
            </a:r>
          </a:p>
          <a:p>
            <a:r>
              <a:rPr lang="en-AU" sz="1800" dirty="0"/>
              <a:t>Administration,</a:t>
            </a:r>
          </a:p>
          <a:p>
            <a:r>
              <a:rPr lang="en-AU" sz="1800" dirty="0"/>
              <a:t>Industry, etc</a:t>
            </a:r>
          </a:p>
        </p:txBody>
      </p:sp>
      <p:sp>
        <p:nvSpPr>
          <p:cNvPr id="105" name="Content Placeholder 4"/>
          <p:cNvSpPr txBox="1">
            <a:spLocks/>
          </p:cNvSpPr>
          <p:nvPr/>
        </p:nvSpPr>
        <p:spPr>
          <a:xfrm>
            <a:off x="7100986" y="3925500"/>
            <a:ext cx="2061909" cy="18256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Understand relationships</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Find Patterns</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Increase profit</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Predict, forecast, etc</a:t>
            </a:r>
          </a:p>
        </p:txBody>
      </p:sp>
      <p:sp>
        <p:nvSpPr>
          <p:cNvPr id="106" name="Content Placeholder 4"/>
          <p:cNvSpPr txBox="1">
            <a:spLocks/>
          </p:cNvSpPr>
          <p:nvPr/>
        </p:nvSpPr>
        <p:spPr>
          <a:xfrm>
            <a:off x="7009593" y="789691"/>
            <a:ext cx="2134407" cy="163119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M.L., A.I., B.I., B.A.</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Data Mining</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Six </a:t>
            </a: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 </a:t>
            </a: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Quant</a:t>
            </a:r>
          </a:p>
        </p:txBody>
      </p:sp>
      <p:sp>
        <p:nvSpPr>
          <p:cNvPr id="107" name="Content Placeholder 4"/>
          <p:cNvSpPr txBox="1">
            <a:spLocks/>
          </p:cNvSpPr>
          <p:nvPr/>
        </p:nvSpPr>
        <p:spPr>
          <a:xfrm>
            <a:off x="-24445" y="3528251"/>
            <a:ext cx="2400068" cy="137389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Relational Database,</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Data warehouse,</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PC, Workstation.</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HPC, etc</a:t>
            </a:r>
          </a:p>
        </p:txBody>
      </p:sp>
      <p:sp>
        <p:nvSpPr>
          <p:cNvPr id="111" name="Content Placeholder 4"/>
          <p:cNvSpPr txBox="1">
            <a:spLocks/>
          </p:cNvSpPr>
          <p:nvPr/>
        </p:nvSpPr>
        <p:spPr>
          <a:xfrm>
            <a:off x="3347864" y="4124068"/>
            <a:ext cx="2257893" cy="216439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Majority structured</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Can be large</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Mostly Clean</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Data quality </a:t>
            </a: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sym typeface="Symbol" panose="05050102010706020507" pitchFamily="18" charset="2"/>
              </a:rPr>
              <a:t></a:t>
            </a:r>
            <a:endPar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Grow relatively slow</a:t>
            </a:r>
          </a:p>
        </p:txBody>
      </p:sp>
      <p:pic>
        <p:nvPicPr>
          <p:cNvPr id="10251" name="Picture 10250"/>
          <p:cNvPicPr>
            <a:picLocks noChangeAspect="1"/>
          </p:cNvPicPr>
          <p:nvPr/>
        </p:nvPicPr>
        <p:blipFill rotWithShape="1">
          <a:blip r:embed="rId17"/>
          <a:srcRect l="9066" t="23149" r="9200" b="16846"/>
          <a:stretch/>
        </p:blipFill>
        <p:spPr>
          <a:xfrm>
            <a:off x="5480670" y="5337908"/>
            <a:ext cx="754772" cy="648213"/>
          </a:xfrm>
          <a:prstGeom prst="rect">
            <a:avLst/>
          </a:prstGeom>
        </p:spPr>
      </p:pic>
      <p:pic>
        <p:nvPicPr>
          <p:cNvPr id="10252" name="Picture 10251"/>
          <p:cNvPicPr>
            <a:picLocks noChangeAspect="1"/>
          </p:cNvPicPr>
          <p:nvPr/>
        </p:nvPicPr>
        <p:blipFill rotWithShape="1">
          <a:blip r:embed="rId18"/>
          <a:srcRect l="16015" t="18096" r="6776" b="6356"/>
          <a:stretch/>
        </p:blipFill>
        <p:spPr>
          <a:xfrm>
            <a:off x="6246964" y="5320093"/>
            <a:ext cx="854022" cy="660589"/>
          </a:xfrm>
          <a:prstGeom prst="rect">
            <a:avLst/>
          </a:prstGeom>
        </p:spPr>
      </p:pic>
      <p:sp>
        <p:nvSpPr>
          <p:cNvPr id="114" name="Rectangle 113"/>
          <p:cNvSpPr/>
          <p:nvPr/>
        </p:nvSpPr>
        <p:spPr>
          <a:xfrm>
            <a:off x="7164288" y="6577607"/>
            <a:ext cx="2056461" cy="307777"/>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30000" noProof="0" dirty="0">
                <a:ln w="0"/>
                <a:solidFill>
                  <a:prstClr val="white"/>
                </a:solidFill>
                <a:effectLst>
                  <a:outerShdw blurRad="38100" dist="19050" dir="2700000" algn="tl" rotWithShape="0">
                    <a:prstClr val="black">
                      <a:alpha val="40000"/>
                    </a:prstClr>
                  </a:outerShdw>
                </a:effectLst>
                <a:uLnTx/>
                <a:uFillTx/>
                <a:latin typeface="Arial" charset="0"/>
                <a:ea typeface="굴림" pitchFamily="50" charset="-127"/>
                <a:cs typeface="+mn-cs"/>
              </a:rPr>
              <a:t>©</a:t>
            </a:r>
            <a:r>
              <a:rPr kumimoji="0" lang="en-US" sz="1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charset="0"/>
                <a:ea typeface="굴림" pitchFamily="50" charset="-127"/>
                <a:cs typeface="+mn-cs"/>
              </a:rPr>
              <a:t>Taufik Sutanto - 2017</a:t>
            </a:r>
          </a:p>
        </p:txBody>
      </p:sp>
      <p:sp>
        <p:nvSpPr>
          <p:cNvPr id="37" name="TextBox 36">
            <a:extLst>
              <a:ext uri="{FF2B5EF4-FFF2-40B4-BE49-F238E27FC236}">
                <a16:creationId xmlns:a16="http://schemas.microsoft.com/office/drawing/2014/main" id="{74315C22-7520-4594-A972-3251CCD8A65A}"/>
              </a:ext>
            </a:extLst>
          </p:cNvPr>
          <p:cNvSpPr txBox="1"/>
          <p:nvPr/>
        </p:nvSpPr>
        <p:spPr>
          <a:xfrm>
            <a:off x="144016" y="-27384"/>
            <a:ext cx="8820472"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Good Old Days</a:t>
            </a:r>
          </a:p>
        </p:txBody>
      </p:sp>
    </p:spTree>
    <p:extLst>
      <p:ext uri="{BB962C8B-B14F-4D97-AF65-F5344CB8AC3E}">
        <p14:creationId xmlns:p14="http://schemas.microsoft.com/office/powerpoint/2010/main" val="24847274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4" grpId="0" animBg="1"/>
      <p:bldP spid="15" grpId="0" animBg="1"/>
      <p:bldP spid="104" grpId="0" build="p"/>
      <p:bldP spid="105" grpId="0"/>
      <p:bldP spid="106" grpId="0"/>
      <p:bldP spid="107" grpId="0"/>
      <p:bldP spid="1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1040" y="5209641"/>
            <a:ext cx="626830" cy="401333"/>
          </a:xfrm>
          <a:prstGeom prst="rect">
            <a:avLst/>
          </a:prstGeom>
        </p:spPr>
      </p:pic>
      <p:pic>
        <p:nvPicPr>
          <p:cNvPr id="83" name="Picture 8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4275" y="6083231"/>
            <a:ext cx="383010" cy="383010"/>
          </a:xfrm>
          <a:prstGeom prst="rect">
            <a:avLst/>
          </a:prstGeom>
        </p:spPr>
      </p:pic>
      <p:sp>
        <p:nvSpPr>
          <p:cNvPr id="12" name="Rounded Rectangle 11"/>
          <p:cNvSpPr/>
          <p:nvPr/>
        </p:nvSpPr>
        <p:spPr>
          <a:xfrm>
            <a:off x="1456662" y="5628775"/>
            <a:ext cx="2151170" cy="437173"/>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black"/>
                </a:solidFill>
                <a:effectLst/>
                <a:uLnTx/>
                <a:uFillTx/>
                <a:latin typeface="Calibri" panose="020F0502020204030204"/>
                <a:ea typeface="+mn-ea"/>
                <a:cs typeface="+mn-cs"/>
              </a:rPr>
              <a:t>Technology</a:t>
            </a:r>
          </a:p>
        </p:txBody>
      </p:sp>
      <p:sp>
        <p:nvSpPr>
          <p:cNvPr id="14" name="Rounded Rectangle 13"/>
          <p:cNvSpPr/>
          <p:nvPr/>
        </p:nvSpPr>
        <p:spPr>
          <a:xfrm>
            <a:off x="5167911" y="1916832"/>
            <a:ext cx="1775494" cy="353671"/>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black"/>
                </a:solidFill>
                <a:effectLst/>
                <a:uLnTx/>
                <a:uFillTx/>
                <a:latin typeface="Calibri" panose="020F0502020204030204"/>
                <a:ea typeface="+mn-ea"/>
                <a:cs typeface="+mn-cs"/>
              </a:rPr>
              <a:t>Methods</a:t>
            </a:r>
          </a:p>
        </p:txBody>
      </p:sp>
      <p:sp>
        <p:nvSpPr>
          <p:cNvPr id="15" name="Rounded Rectangle 14"/>
          <p:cNvSpPr/>
          <p:nvPr/>
        </p:nvSpPr>
        <p:spPr>
          <a:xfrm>
            <a:off x="4867103" y="5618811"/>
            <a:ext cx="2267839" cy="449451"/>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black"/>
                </a:solidFill>
                <a:effectLst/>
                <a:uLnTx/>
                <a:uFillTx/>
                <a:latin typeface="Calibri" panose="020F0502020204030204"/>
                <a:ea typeface="+mn-ea"/>
                <a:cs typeface="+mn-cs"/>
              </a:rPr>
              <a:t>Applications</a:t>
            </a:r>
          </a:p>
        </p:txBody>
      </p:sp>
      <p:cxnSp>
        <p:nvCxnSpPr>
          <p:cNvPr id="7" name="Straight Arrow Connector 6"/>
          <p:cNvCxnSpPr>
            <a:cxnSpLocks/>
            <a:stCxn id="2" idx="2"/>
          </p:cNvCxnSpPr>
          <p:nvPr/>
        </p:nvCxnSpPr>
        <p:spPr>
          <a:xfrm>
            <a:off x="2956760" y="2420888"/>
            <a:ext cx="986161" cy="863039"/>
          </a:xfrm>
          <a:prstGeom prst="straightConnector1">
            <a:avLst/>
          </a:prstGeom>
          <a:ln w="38100">
            <a:solidFill>
              <a:schemeClr val="tx1"/>
            </a:solidFill>
            <a:headEnd type="none" w="med" len="med"/>
            <a:tailEnd type="triangl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0"/>
            <a:endCxn id="61" idx="1"/>
          </p:cNvCxnSpPr>
          <p:nvPr/>
        </p:nvCxnSpPr>
        <p:spPr>
          <a:xfrm flipV="1">
            <a:off x="2532247" y="3561082"/>
            <a:ext cx="1376829" cy="2067693"/>
          </a:xfrm>
          <a:prstGeom prst="straightConnector1">
            <a:avLst/>
          </a:prstGeom>
          <a:ln w="38100">
            <a:solidFill>
              <a:schemeClr val="tx1"/>
            </a:solidFill>
            <a:headEnd type="triangle" w="med" len="med"/>
            <a:tailEnd type="triangl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61" idx="3"/>
            <a:endCxn id="15" idx="0"/>
          </p:cNvCxnSpPr>
          <p:nvPr/>
        </p:nvCxnSpPr>
        <p:spPr>
          <a:xfrm>
            <a:off x="5073772" y="3561082"/>
            <a:ext cx="927251" cy="2057729"/>
          </a:xfrm>
          <a:prstGeom prst="straightConnector1">
            <a:avLst/>
          </a:prstGeom>
          <a:ln w="38100">
            <a:solidFill>
              <a:schemeClr val="tx1"/>
            </a:solidFill>
            <a:headEnd type="none" w="med" len="med"/>
            <a:tailEnd type="triangl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14" idx="2"/>
            <a:endCxn id="61" idx="3"/>
          </p:cNvCxnSpPr>
          <p:nvPr/>
        </p:nvCxnSpPr>
        <p:spPr>
          <a:xfrm flipH="1">
            <a:off x="5073772" y="2270503"/>
            <a:ext cx="981886" cy="1290579"/>
          </a:xfrm>
          <a:prstGeom prst="straightConnector1">
            <a:avLst/>
          </a:prstGeom>
          <a:ln w="38100">
            <a:solidFill>
              <a:schemeClr val="tx1"/>
            </a:solidFill>
            <a:headEnd type="triangl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14380" y="6112172"/>
            <a:ext cx="391791" cy="354068"/>
          </a:xfrm>
          <a:prstGeom prst="rect">
            <a:avLst/>
          </a:prstGeom>
        </p:spPr>
      </p:pic>
      <p:pic>
        <p:nvPicPr>
          <p:cNvPr id="82" name="Picture 8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3166" y="6090477"/>
            <a:ext cx="474405" cy="411414"/>
          </a:xfrm>
          <a:prstGeom prst="rect">
            <a:avLst/>
          </a:prstGeom>
        </p:spPr>
      </p:pic>
      <p:pic>
        <p:nvPicPr>
          <p:cNvPr id="84" name="Picture 8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69599" y="6100152"/>
            <a:ext cx="384476" cy="366088"/>
          </a:xfrm>
          <a:prstGeom prst="rect">
            <a:avLst/>
          </a:prstGeom>
        </p:spPr>
      </p:pic>
      <p:grpSp>
        <p:nvGrpSpPr>
          <p:cNvPr id="4" name="Group 3">
            <a:extLst>
              <a:ext uri="{FF2B5EF4-FFF2-40B4-BE49-F238E27FC236}">
                <a16:creationId xmlns:a16="http://schemas.microsoft.com/office/drawing/2014/main" id="{69E1BA92-0190-4556-992D-73500B86224B}"/>
              </a:ext>
            </a:extLst>
          </p:cNvPr>
          <p:cNvGrpSpPr/>
          <p:nvPr/>
        </p:nvGrpSpPr>
        <p:grpSpPr>
          <a:xfrm>
            <a:off x="5101724" y="836712"/>
            <a:ext cx="1841681" cy="1020191"/>
            <a:chOff x="5101724" y="1818040"/>
            <a:chExt cx="1841681" cy="1020191"/>
          </a:xfrm>
        </p:grpSpPr>
        <p:pic>
          <p:nvPicPr>
            <p:cNvPr id="85" name="Picture 8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01724" y="2361035"/>
              <a:ext cx="565577" cy="423637"/>
            </a:xfrm>
            <a:prstGeom prst="rect">
              <a:avLst/>
            </a:prstGeom>
          </p:spPr>
        </p:pic>
        <p:pic>
          <p:nvPicPr>
            <p:cNvPr id="86" name="Picture 8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708637" y="2267492"/>
              <a:ext cx="718599" cy="570739"/>
            </a:xfrm>
            <a:prstGeom prst="rect">
              <a:avLst/>
            </a:prstGeom>
          </p:spPr>
        </p:pic>
        <p:pic>
          <p:nvPicPr>
            <p:cNvPr id="87" name="Picture 8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03689" y="2362208"/>
              <a:ext cx="639716" cy="375533"/>
            </a:xfrm>
            <a:prstGeom prst="rect">
              <a:avLst/>
            </a:prstGeom>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67912" y="1818040"/>
              <a:ext cx="694011" cy="545882"/>
            </a:xfrm>
            <a:prstGeom prst="rect">
              <a:avLst/>
            </a:prstGeom>
          </p:spPr>
        </p:pic>
        <p:pic>
          <p:nvPicPr>
            <p:cNvPr id="89" name="Picture 88"/>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928111" y="1818041"/>
              <a:ext cx="675861" cy="505305"/>
            </a:xfrm>
            <a:prstGeom prst="rect">
              <a:avLst/>
            </a:prstGeom>
          </p:spPr>
        </p:pic>
      </p:grpSp>
      <p:pic>
        <p:nvPicPr>
          <p:cNvPr id="10247" name="Picture 1024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764271" y="6231478"/>
            <a:ext cx="716399" cy="623989"/>
          </a:xfrm>
          <a:prstGeom prst="rect">
            <a:avLst/>
          </a:prstGeom>
        </p:spPr>
      </p:pic>
      <p:sp>
        <p:nvSpPr>
          <p:cNvPr id="104" name="Content Placeholder 4"/>
          <p:cNvSpPr>
            <a:spLocks noGrp="1"/>
          </p:cNvSpPr>
          <p:nvPr>
            <p:ph idx="1"/>
          </p:nvPr>
        </p:nvSpPr>
        <p:spPr>
          <a:xfrm>
            <a:off x="-28750" y="489248"/>
            <a:ext cx="2299157" cy="995536"/>
          </a:xfrm>
        </p:spPr>
        <p:txBody>
          <a:bodyPr>
            <a:noAutofit/>
          </a:bodyPr>
          <a:lstStyle/>
          <a:p>
            <a:r>
              <a:rPr lang="en-AU" sz="1800" dirty="0"/>
              <a:t>Experiment,</a:t>
            </a:r>
          </a:p>
          <a:p>
            <a:r>
              <a:rPr lang="en-AU" sz="1800" dirty="0"/>
              <a:t>Survey,</a:t>
            </a:r>
          </a:p>
          <a:p>
            <a:r>
              <a:rPr lang="en-AU" sz="1800" dirty="0"/>
              <a:t>Administration,</a:t>
            </a:r>
          </a:p>
          <a:p>
            <a:r>
              <a:rPr lang="en-AU" sz="1800" dirty="0"/>
              <a:t>Industry, etc</a:t>
            </a:r>
          </a:p>
        </p:txBody>
      </p:sp>
      <p:sp>
        <p:nvSpPr>
          <p:cNvPr id="105" name="Content Placeholder 4"/>
          <p:cNvSpPr txBox="1">
            <a:spLocks/>
          </p:cNvSpPr>
          <p:nvPr/>
        </p:nvSpPr>
        <p:spPr>
          <a:xfrm>
            <a:off x="7065969" y="3212975"/>
            <a:ext cx="2006439" cy="159348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Understand relationships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Find Patterns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Increase profit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Predict, forecast, </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Content Placeholder 4"/>
          <p:cNvSpPr txBox="1">
            <a:spLocks/>
          </p:cNvSpPr>
          <p:nvPr/>
        </p:nvSpPr>
        <p:spPr>
          <a:xfrm>
            <a:off x="7164288" y="760698"/>
            <a:ext cx="1772144" cy="15161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Statistic</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M.L., A.I., B.I., B.A.</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Data Mining</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Six </a:t>
            </a: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 </a:t>
            </a: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Quant</a:t>
            </a:r>
          </a:p>
        </p:txBody>
      </p:sp>
      <p:sp>
        <p:nvSpPr>
          <p:cNvPr id="107" name="Content Placeholder 4"/>
          <p:cNvSpPr txBox="1">
            <a:spLocks/>
          </p:cNvSpPr>
          <p:nvPr/>
        </p:nvSpPr>
        <p:spPr>
          <a:xfrm>
            <a:off x="-28749" y="3789040"/>
            <a:ext cx="2710284" cy="132162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Relational Database,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Data warehouse,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PC, Workstation.</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HPC, etc</a:t>
            </a:r>
          </a:p>
        </p:txBody>
      </p:sp>
      <p:sp>
        <p:nvSpPr>
          <p:cNvPr id="111" name="Content Placeholder 4"/>
          <p:cNvSpPr txBox="1">
            <a:spLocks/>
          </p:cNvSpPr>
          <p:nvPr/>
        </p:nvSpPr>
        <p:spPr>
          <a:xfrm>
            <a:off x="3529153" y="4061823"/>
            <a:ext cx="2114900" cy="157478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AU" sz="1800" b="1" i="0" u="none" strike="noStrike" kern="1200" cap="none" spc="0" normalizeH="0" baseline="0" noProof="0" dirty="0">
                <a:ln>
                  <a:noFill/>
                </a:ln>
                <a:solidFill>
                  <a:srgbClr val="0000FF"/>
                </a:solidFill>
                <a:effectLst/>
                <a:uLnTx/>
                <a:uFillTx/>
                <a:latin typeface="Calibri" panose="020F0502020204030204"/>
                <a:ea typeface="+mn-ea"/>
                <a:cs typeface="+mn-cs"/>
              </a:rPr>
              <a:t>Mostly </a:t>
            </a:r>
            <a:br>
              <a:rPr kumimoji="0" lang="en-AU" sz="1800" b="1" i="0" u="none" strike="noStrike" kern="1200" cap="none" spc="0" normalizeH="0" baseline="0" noProof="0" dirty="0">
                <a:ln>
                  <a:noFill/>
                </a:ln>
                <a:solidFill>
                  <a:srgbClr val="0000FF"/>
                </a:solidFill>
                <a:effectLst/>
                <a:uLnTx/>
                <a:uFillTx/>
                <a:latin typeface="Calibri" panose="020F0502020204030204"/>
                <a:ea typeface="+mn-ea"/>
                <a:cs typeface="+mn-cs"/>
              </a:rPr>
            </a:br>
            <a:r>
              <a:rPr kumimoji="0" lang="en-AU" sz="1800" b="1" i="0" u="none" strike="noStrike" kern="1200" cap="none" spc="0" normalizeH="0" baseline="0" noProof="0" dirty="0">
                <a:ln>
                  <a:noFill/>
                </a:ln>
                <a:solidFill>
                  <a:srgbClr val="0000FF"/>
                </a:solidFill>
                <a:effectLst/>
                <a:uLnTx/>
                <a:uFillTx/>
                <a:latin typeface="Calibri" panose="020F0502020204030204"/>
                <a:ea typeface="+mn-ea"/>
                <a:cs typeface="+mn-cs"/>
              </a:rPr>
              <a:t>Unstructured</a:t>
            </a:r>
          </a:p>
          <a:p>
            <a:pPr marL="171450" marR="0" lvl="0" indent="-171450" algn="l" defTabSz="6858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AU" sz="1800" b="1" i="0" u="none" strike="noStrike" kern="1200" cap="none" spc="0" normalizeH="0" baseline="0" noProof="0" dirty="0">
                <a:ln>
                  <a:noFill/>
                </a:ln>
                <a:solidFill>
                  <a:srgbClr val="0000FF"/>
                </a:solidFill>
                <a:effectLst/>
                <a:uLnTx/>
                <a:uFillTx/>
                <a:latin typeface="Calibri" panose="020F0502020204030204"/>
                <a:ea typeface="+mn-ea"/>
                <a:cs typeface="+mn-cs"/>
              </a:rPr>
              <a:t>Very large &amp; Noisy</a:t>
            </a:r>
          </a:p>
          <a:p>
            <a:pPr marL="171450" marR="0" lvl="0" indent="-171450" algn="l" defTabSz="6858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AU" sz="1800" b="1" i="0" u="none" strike="noStrike" kern="1200" cap="none" spc="0" normalizeH="0" baseline="0" noProof="0" dirty="0">
                <a:ln>
                  <a:noFill/>
                </a:ln>
                <a:solidFill>
                  <a:srgbClr val="0000FF"/>
                </a:solidFill>
                <a:effectLst/>
                <a:uLnTx/>
                <a:uFillTx/>
                <a:latin typeface="Calibri" panose="020F0502020204030204"/>
                <a:ea typeface="+mn-ea"/>
                <a:cs typeface="+mn-cs"/>
              </a:rPr>
              <a:t>Data quality </a:t>
            </a:r>
            <a:r>
              <a:rPr kumimoji="0" lang="en-AU" sz="1800" b="1" i="0" u="none" strike="noStrike" kern="1200" cap="none" spc="0" normalizeH="0" baseline="0" noProof="0" dirty="0">
                <a:ln>
                  <a:noFill/>
                </a:ln>
                <a:solidFill>
                  <a:srgbClr val="0000FF"/>
                </a:solidFill>
                <a:effectLst/>
                <a:uLnTx/>
                <a:uFillTx/>
                <a:latin typeface="Calibri" panose="020F0502020204030204"/>
                <a:ea typeface="+mn-ea"/>
                <a:cs typeface="+mn-cs"/>
                <a:sym typeface="Symbol" panose="05050102010706020507" pitchFamily="18" charset="2"/>
              </a:rPr>
              <a:t></a:t>
            </a:r>
            <a:endParaRPr kumimoji="0" lang="en-AU" sz="1800" b="1"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171450" marR="0" lvl="0" indent="-171450" algn="l" defTabSz="6858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AU" sz="1800" b="1" i="0" u="none" strike="noStrike" kern="1200" cap="none" spc="0" normalizeH="0" baseline="0" noProof="0" dirty="0">
                <a:ln>
                  <a:noFill/>
                </a:ln>
                <a:solidFill>
                  <a:srgbClr val="0000FF"/>
                </a:solidFill>
                <a:effectLst/>
                <a:uLnTx/>
                <a:uFillTx/>
                <a:latin typeface="Calibri" panose="020F0502020204030204"/>
                <a:ea typeface="+mn-ea"/>
                <a:cs typeface="+mn-cs"/>
              </a:rPr>
              <a:t>Grows rapidly</a:t>
            </a:r>
          </a:p>
        </p:txBody>
      </p:sp>
      <p:pic>
        <p:nvPicPr>
          <p:cNvPr id="10251" name="Picture 10250"/>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480670" y="6237171"/>
            <a:ext cx="754772" cy="648213"/>
          </a:xfrm>
          <a:prstGeom prst="rect">
            <a:avLst/>
          </a:prstGeom>
        </p:spPr>
      </p:pic>
      <p:pic>
        <p:nvPicPr>
          <p:cNvPr id="10252" name="Picture 10251"/>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246964" y="6219356"/>
            <a:ext cx="854022" cy="660589"/>
          </a:xfrm>
          <a:prstGeom prst="rect">
            <a:avLst/>
          </a:prstGeom>
        </p:spPr>
      </p:pic>
      <p:sp>
        <p:nvSpPr>
          <p:cNvPr id="114" name="Rectangle 113"/>
          <p:cNvSpPr/>
          <p:nvPr/>
        </p:nvSpPr>
        <p:spPr>
          <a:xfrm>
            <a:off x="7318244" y="6577607"/>
            <a:ext cx="1825756" cy="30777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a:t>
            </a:r>
            <a:r>
              <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굴림" pitchFamily="50" charset="-127"/>
                <a:cs typeface="+mn-cs"/>
              </a:rPr>
              <a:t>Taufik Sutanto - 2017</a:t>
            </a:r>
          </a:p>
        </p:txBody>
      </p:sp>
      <p:cxnSp>
        <p:nvCxnSpPr>
          <p:cNvPr id="34" name="Straight Arrow Connector 33"/>
          <p:cNvCxnSpPr>
            <a:cxnSpLocks/>
          </p:cNvCxnSpPr>
          <p:nvPr/>
        </p:nvCxnSpPr>
        <p:spPr>
          <a:xfrm>
            <a:off x="2644270" y="2517956"/>
            <a:ext cx="1130198" cy="986846"/>
          </a:xfrm>
          <a:prstGeom prst="straightConnector1">
            <a:avLst/>
          </a:prstGeom>
          <a:ln w="38100">
            <a:solidFill>
              <a:schemeClr val="tx1"/>
            </a:solidFill>
            <a:headEnd type="none" w="med" len="med"/>
            <a:tailEnd type="triangl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a:off x="2804428" y="2455833"/>
            <a:ext cx="1079297" cy="944371"/>
          </a:xfrm>
          <a:prstGeom prst="straightConnector1">
            <a:avLst/>
          </a:prstGeom>
          <a:ln w="38100">
            <a:solidFill>
              <a:schemeClr val="tx1"/>
            </a:solidFill>
            <a:headEnd type="none" w="med" len="med"/>
            <a:tailEnd type="triangle" w="med" len="me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rot="2674665">
            <a:off x="2424155" y="2924045"/>
            <a:ext cx="10326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srgbClr val="FF0000"/>
                </a:solidFill>
                <a:effectLst/>
                <a:uLnTx/>
                <a:uFillTx/>
                <a:latin typeface="Calibri" panose="020F0502020204030204"/>
                <a:ea typeface="굴림" pitchFamily="50" charset="-127"/>
                <a:cs typeface="+mn-cs"/>
              </a:rPr>
              <a:t>V</a:t>
            </a:r>
            <a:r>
              <a:rPr kumimoji="0" lang="en-AU" sz="1800" b="1" i="0" u="none" strike="noStrike" kern="1200" cap="none" spc="0" normalizeH="0" baseline="0" noProof="0" dirty="0">
                <a:ln>
                  <a:noFill/>
                </a:ln>
                <a:solidFill>
                  <a:srgbClr val="FF0000"/>
                </a:solidFill>
                <a:effectLst/>
                <a:uLnTx/>
                <a:uFillTx/>
                <a:latin typeface="Calibri" panose="020F0502020204030204"/>
                <a:ea typeface="굴림" pitchFamily="50" charset="-127"/>
                <a:cs typeface="+mn-cs"/>
              </a:rPr>
              <a:t>elocity</a:t>
            </a:r>
          </a:p>
        </p:txBody>
      </p:sp>
      <p:sp>
        <p:nvSpPr>
          <p:cNvPr id="39" name="Rectangle 38"/>
          <p:cNvSpPr/>
          <p:nvPr/>
        </p:nvSpPr>
        <p:spPr>
          <a:xfrm>
            <a:off x="3956556" y="2468979"/>
            <a:ext cx="100219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srgbClr val="FF0000"/>
                </a:solidFill>
                <a:effectLst/>
                <a:uLnTx/>
                <a:uFillTx/>
                <a:latin typeface="Calibri" panose="020F0502020204030204"/>
                <a:ea typeface="굴림" pitchFamily="50" charset="-127"/>
                <a:cs typeface="+mn-cs"/>
              </a:rPr>
              <a:t>V</a:t>
            </a:r>
            <a:r>
              <a:rPr kumimoji="0" lang="en-AU" sz="1800" b="1" i="0" u="none" strike="noStrike" kern="1200" cap="none" spc="0" normalizeH="0" baseline="0" noProof="0" dirty="0">
                <a:ln>
                  <a:noFill/>
                </a:ln>
                <a:solidFill>
                  <a:srgbClr val="FF0000"/>
                </a:solidFill>
                <a:effectLst/>
                <a:uLnTx/>
                <a:uFillTx/>
                <a:latin typeface="Calibri" panose="020F0502020204030204"/>
                <a:ea typeface="굴림" pitchFamily="50" charset="-127"/>
                <a:cs typeface="+mn-cs"/>
              </a:rPr>
              <a:t>olume</a:t>
            </a:r>
          </a:p>
        </p:txBody>
      </p:sp>
      <p:sp>
        <p:nvSpPr>
          <p:cNvPr id="40" name="Rectangle 39"/>
          <p:cNvSpPr/>
          <p:nvPr/>
        </p:nvSpPr>
        <p:spPr>
          <a:xfrm>
            <a:off x="2366081" y="620688"/>
            <a:ext cx="9509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srgbClr val="FF0000"/>
                </a:solidFill>
                <a:effectLst/>
                <a:uLnTx/>
                <a:uFillTx/>
                <a:latin typeface="Calibri" panose="020F0502020204030204"/>
                <a:ea typeface="굴림" pitchFamily="50" charset="-127"/>
                <a:cs typeface="+mn-cs"/>
              </a:rPr>
              <a:t>V</a:t>
            </a:r>
            <a:r>
              <a:rPr kumimoji="0" lang="en-AU" sz="1800" b="1" i="0" u="none" strike="noStrike" kern="1200" cap="none" spc="0" normalizeH="0" baseline="0" noProof="0" dirty="0">
                <a:ln>
                  <a:noFill/>
                </a:ln>
                <a:solidFill>
                  <a:srgbClr val="FF0000"/>
                </a:solidFill>
                <a:effectLst/>
                <a:uLnTx/>
                <a:uFillTx/>
                <a:latin typeface="Calibri" panose="020F0502020204030204"/>
                <a:ea typeface="굴림" pitchFamily="50" charset="-127"/>
                <a:cs typeface="+mn-cs"/>
              </a:rPr>
              <a:t>ariety</a:t>
            </a:r>
          </a:p>
        </p:txBody>
      </p:sp>
      <p:pic>
        <p:nvPicPr>
          <p:cNvPr id="8" name="Picture 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886390" y="6162130"/>
            <a:ext cx="652511" cy="696932"/>
          </a:xfrm>
          <a:prstGeom prst="rect">
            <a:avLst/>
          </a:prstGeom>
        </p:spPr>
      </p:pic>
      <p:sp>
        <p:nvSpPr>
          <p:cNvPr id="45" name="Content Placeholder 4"/>
          <p:cNvSpPr txBox="1">
            <a:spLocks/>
          </p:cNvSpPr>
          <p:nvPr/>
        </p:nvSpPr>
        <p:spPr>
          <a:xfrm>
            <a:off x="-36512" y="1815053"/>
            <a:ext cx="2497055" cy="161394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Social Media</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err="1">
                <a:ln>
                  <a:noFill/>
                </a:ln>
                <a:solidFill>
                  <a:srgbClr val="0000FF"/>
                </a:solidFill>
                <a:effectLst/>
                <a:uLnTx/>
                <a:uFillTx/>
                <a:latin typeface="Calibri" panose="020F0502020204030204"/>
                <a:ea typeface="+mn-ea"/>
                <a:cs typeface="+mn-cs"/>
              </a:rPr>
              <a:t>IoT</a:t>
            </a: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 sensors, mobiles,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Weblogs/transactions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Bioinformatics, Satellite data, etc</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47" name="Content Placeholder 4"/>
          <p:cNvSpPr txBox="1">
            <a:spLocks/>
          </p:cNvSpPr>
          <p:nvPr/>
        </p:nvSpPr>
        <p:spPr>
          <a:xfrm>
            <a:off x="7022288" y="2276872"/>
            <a:ext cx="2017992" cy="45323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2400" b="1" i="0" u="none" strike="noStrike" kern="1200" cap="none" spc="0" normalizeH="0" baseline="0" noProof="0" dirty="0">
                <a:ln>
                  <a:noFill/>
                </a:ln>
                <a:solidFill>
                  <a:srgbClr val="0000FF"/>
                </a:solidFill>
                <a:effectLst/>
                <a:uLnTx/>
                <a:uFillTx/>
                <a:latin typeface="Calibri" panose="020F0502020204030204"/>
                <a:ea typeface="+mn-ea"/>
                <a:cs typeface="+mn-cs"/>
              </a:rPr>
              <a:t>Data Science</a:t>
            </a:r>
          </a:p>
        </p:txBody>
      </p:sp>
      <p:sp>
        <p:nvSpPr>
          <p:cNvPr id="48" name="Content Placeholder 4"/>
          <p:cNvSpPr txBox="1">
            <a:spLocks/>
          </p:cNvSpPr>
          <p:nvPr/>
        </p:nvSpPr>
        <p:spPr>
          <a:xfrm>
            <a:off x="7073861" y="4725144"/>
            <a:ext cx="2178659" cy="163106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Generate Business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Social impact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e-Governance, </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FF"/>
                </a:solidFill>
                <a:effectLst/>
                <a:uLnTx/>
                <a:uFillTx/>
                <a:latin typeface="Calibri" panose="020F0502020204030204"/>
                <a:ea typeface="+mn-ea"/>
                <a:cs typeface="+mn-cs"/>
              </a:rPr>
              <a:t>Public security &amp; military, etc</a:t>
            </a:r>
          </a:p>
        </p:txBody>
      </p:sp>
      <p:pic>
        <p:nvPicPr>
          <p:cNvPr id="5" name="Picture 4"/>
          <p:cNvPicPr>
            <a:picLocks noChangeAspect="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8071959">
            <a:off x="5974462" y="3281921"/>
            <a:ext cx="680658" cy="680658"/>
          </a:xfrm>
          <a:prstGeom prst="rect">
            <a:avLst/>
          </a:prstGeom>
        </p:spPr>
      </p:pic>
      <p:pic>
        <p:nvPicPr>
          <p:cNvPr id="49" name="Picture 48"/>
          <p:cNvPicPr>
            <a:picLocks noChangeAspect="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2769981">
            <a:off x="4083791" y="1909485"/>
            <a:ext cx="680658" cy="680658"/>
          </a:xfrm>
          <a:prstGeom prst="rect">
            <a:avLst/>
          </a:prstGeom>
        </p:spPr>
      </p:pic>
      <p:pic>
        <p:nvPicPr>
          <p:cNvPr id="50" name="Picture 49"/>
          <p:cNvPicPr>
            <a:picLocks noChangeAspect="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2769981">
            <a:off x="3894488" y="5534677"/>
            <a:ext cx="680658" cy="680658"/>
          </a:xfrm>
          <a:prstGeom prst="rect">
            <a:avLst/>
          </a:prstGeom>
        </p:spPr>
      </p:pic>
      <p:pic>
        <p:nvPicPr>
          <p:cNvPr id="51" name="Picture 50"/>
          <p:cNvPicPr>
            <a:picLocks noChangeAspect="1"/>
          </p:cNvPicPr>
          <p:nvPr/>
        </p:nvPicPr>
        <p:blipFill>
          <a:blip r:embed="rId17"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8071959">
            <a:off x="2192673" y="3281921"/>
            <a:ext cx="680658" cy="680658"/>
          </a:xfrm>
          <a:prstGeom prst="rect">
            <a:avLst/>
          </a:prstGeom>
        </p:spPr>
      </p:pic>
      <p:sp>
        <p:nvSpPr>
          <p:cNvPr id="9" name="Rectangle 8"/>
          <p:cNvSpPr/>
          <p:nvPr/>
        </p:nvSpPr>
        <p:spPr>
          <a:xfrm>
            <a:off x="8820472" y="3347700"/>
            <a:ext cx="3241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0000FF"/>
                </a:solidFill>
                <a:effectLst/>
                <a:uLnTx/>
                <a:uFillTx/>
                <a:latin typeface="Calibri" panose="020F0502020204030204"/>
                <a:ea typeface="굴림" pitchFamily="50" charset="-127"/>
                <a:cs typeface="+mn-cs"/>
                <a:sym typeface="Symbol" panose="05050102010706020507" pitchFamily="18" charset="2"/>
              </a:rPr>
              <a:t></a:t>
            </a:r>
            <a:endParaRPr kumimoji="0" lang="en-AU" sz="1800" b="1" i="0" u="none" strike="noStrike" kern="1200" cap="none" spc="0" normalizeH="0" baseline="0" noProof="0" dirty="0">
              <a:ln>
                <a:noFill/>
              </a:ln>
              <a:solidFill>
                <a:srgbClr val="0000FF"/>
              </a:solidFill>
              <a:effectLst/>
              <a:uLnTx/>
              <a:uFillTx/>
              <a:latin typeface="Calibri" panose="020F0502020204030204"/>
              <a:ea typeface="굴림" pitchFamily="50" charset="-127"/>
              <a:cs typeface="+mn-cs"/>
            </a:endParaRPr>
          </a:p>
        </p:txBody>
      </p:sp>
      <p:sp>
        <p:nvSpPr>
          <p:cNvPr id="52" name="Rectangle 51"/>
          <p:cNvSpPr/>
          <p:nvPr/>
        </p:nvSpPr>
        <p:spPr>
          <a:xfrm>
            <a:off x="8820472" y="3779748"/>
            <a:ext cx="3241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0000FF"/>
                </a:solidFill>
                <a:effectLst/>
                <a:uLnTx/>
                <a:uFillTx/>
                <a:latin typeface="Calibri" panose="020F0502020204030204"/>
                <a:ea typeface="굴림" pitchFamily="50" charset="-127"/>
                <a:cs typeface="+mn-cs"/>
                <a:sym typeface="Symbol" panose="05050102010706020507" pitchFamily="18" charset="2"/>
              </a:rPr>
              <a:t></a:t>
            </a:r>
            <a:endParaRPr kumimoji="0" lang="en-AU" sz="1800" b="1" i="0" u="none" strike="noStrike" kern="1200" cap="none" spc="0" normalizeH="0" baseline="0" noProof="0" dirty="0">
              <a:ln>
                <a:noFill/>
              </a:ln>
              <a:solidFill>
                <a:srgbClr val="0000FF"/>
              </a:solidFill>
              <a:effectLst/>
              <a:uLnTx/>
              <a:uFillTx/>
              <a:latin typeface="Calibri" panose="020F0502020204030204"/>
              <a:ea typeface="굴림" pitchFamily="50" charset="-127"/>
              <a:cs typeface="+mn-cs"/>
            </a:endParaRPr>
          </a:p>
        </p:txBody>
      </p:sp>
      <p:sp>
        <p:nvSpPr>
          <p:cNvPr id="53" name="Rectangle 52"/>
          <p:cNvSpPr/>
          <p:nvPr/>
        </p:nvSpPr>
        <p:spPr>
          <a:xfrm>
            <a:off x="8820472" y="4149080"/>
            <a:ext cx="39668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0000FF"/>
                </a:solidFill>
                <a:effectLst/>
                <a:uLnTx/>
                <a:uFillTx/>
                <a:latin typeface="Calibri" panose="020F0502020204030204"/>
                <a:ea typeface="굴림" pitchFamily="50" charset="-127"/>
                <a:cs typeface="+mn-cs"/>
                <a:sym typeface="Symbol" panose="05050102010706020507" pitchFamily="18" charset="2"/>
              </a:rPr>
              <a:t></a:t>
            </a:r>
            <a:endParaRPr kumimoji="0" lang="en-AU" sz="1800" b="1" i="0" u="none" strike="noStrike" kern="1200" cap="none" spc="0" normalizeH="0" baseline="0" noProof="0" dirty="0">
              <a:ln>
                <a:noFill/>
              </a:ln>
              <a:solidFill>
                <a:srgbClr val="0000FF"/>
              </a:solidFill>
              <a:effectLst/>
              <a:uLnTx/>
              <a:uFillTx/>
              <a:latin typeface="Calibri" panose="020F0502020204030204"/>
              <a:ea typeface="굴림" pitchFamily="50" charset="-127"/>
              <a:cs typeface="+mn-cs"/>
            </a:endParaRPr>
          </a:p>
        </p:txBody>
      </p:sp>
      <p:sp>
        <p:nvSpPr>
          <p:cNvPr id="54" name="Rectangle 53"/>
          <p:cNvSpPr/>
          <p:nvPr/>
        </p:nvSpPr>
        <p:spPr>
          <a:xfrm>
            <a:off x="8855835" y="4499828"/>
            <a:ext cx="39668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0000FF"/>
                </a:solidFill>
                <a:effectLst/>
                <a:uLnTx/>
                <a:uFillTx/>
                <a:latin typeface="Calibri" panose="020F0502020204030204"/>
                <a:ea typeface="굴림" pitchFamily="50" charset="-127"/>
                <a:cs typeface="+mn-cs"/>
                <a:sym typeface="Symbol" panose="05050102010706020507" pitchFamily="18" charset="2"/>
              </a:rPr>
              <a:t></a:t>
            </a:r>
            <a:endParaRPr kumimoji="0" lang="en-AU" sz="1800" b="1" i="0" u="none" strike="noStrike" kern="1200" cap="none" spc="0" normalizeH="0" baseline="0" noProof="0" dirty="0">
              <a:ln>
                <a:noFill/>
              </a:ln>
              <a:solidFill>
                <a:srgbClr val="0000FF"/>
              </a:solidFill>
              <a:effectLst/>
              <a:uLnTx/>
              <a:uFillTx/>
              <a:latin typeface="Calibri" panose="020F0502020204030204"/>
              <a:ea typeface="굴림" pitchFamily="50" charset="-127"/>
              <a:cs typeface="+mn-cs"/>
            </a:endParaRPr>
          </a:p>
        </p:txBody>
      </p:sp>
      <p:pic>
        <p:nvPicPr>
          <p:cNvPr id="13" name="Picture 1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2156" y="6138433"/>
            <a:ext cx="1147251" cy="746951"/>
          </a:xfrm>
          <a:prstGeom prst="rect">
            <a:avLst/>
          </a:prstGeom>
        </p:spPr>
      </p:pic>
      <p:pic>
        <p:nvPicPr>
          <p:cNvPr id="17" name="Picture 16"/>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279000" y="6495336"/>
            <a:ext cx="485593" cy="363726"/>
          </a:xfrm>
          <a:prstGeom prst="rect">
            <a:avLst/>
          </a:prstGeom>
        </p:spPr>
      </p:pic>
      <p:pic>
        <p:nvPicPr>
          <p:cNvPr id="18" name="Picture 17"/>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1835574" y="6497891"/>
            <a:ext cx="845961" cy="358617"/>
          </a:xfrm>
          <a:prstGeom prst="rect">
            <a:avLst/>
          </a:prstGeom>
        </p:spPr>
      </p:pic>
      <p:grpSp>
        <p:nvGrpSpPr>
          <p:cNvPr id="56" name="Group 55">
            <a:extLst>
              <a:ext uri="{FF2B5EF4-FFF2-40B4-BE49-F238E27FC236}">
                <a16:creationId xmlns:a16="http://schemas.microsoft.com/office/drawing/2014/main" id="{7F03FF88-F1B2-4C26-B98B-51AA572FCE36}"/>
              </a:ext>
            </a:extLst>
          </p:cNvPr>
          <p:cNvGrpSpPr/>
          <p:nvPr/>
        </p:nvGrpSpPr>
        <p:grpSpPr>
          <a:xfrm>
            <a:off x="1934708" y="1598676"/>
            <a:ext cx="1864076" cy="822212"/>
            <a:chOff x="1934708" y="1598676"/>
            <a:chExt cx="1864076" cy="822212"/>
          </a:xfrm>
        </p:grpSpPr>
        <p:sp>
          <p:nvSpPr>
            <p:cNvPr id="2" name="Rounded Rectangle 1"/>
            <p:cNvSpPr/>
            <p:nvPr/>
          </p:nvSpPr>
          <p:spPr>
            <a:xfrm>
              <a:off x="2283598" y="2089882"/>
              <a:ext cx="1346323" cy="331006"/>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black"/>
                  </a:solidFill>
                  <a:effectLst/>
                  <a:uLnTx/>
                  <a:uFillTx/>
                  <a:latin typeface="Calibri" panose="020F0502020204030204"/>
                  <a:ea typeface="+mn-ea"/>
                  <a:cs typeface="+mn-cs"/>
                </a:rPr>
                <a:t>Source</a:t>
              </a:r>
            </a:p>
          </p:txBody>
        </p:sp>
        <p:pic>
          <p:nvPicPr>
            <p:cNvPr id="78" name="Picture 7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934708" y="1598676"/>
              <a:ext cx="481654" cy="491205"/>
            </a:xfrm>
            <a:prstGeom prst="rect">
              <a:avLst/>
            </a:prstGeom>
          </p:spPr>
        </p:pic>
        <p:pic>
          <p:nvPicPr>
            <p:cNvPr id="79" name="Picture 78"/>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437286" y="1627191"/>
              <a:ext cx="413969" cy="431149"/>
            </a:xfrm>
            <a:prstGeom prst="rect">
              <a:avLst/>
            </a:prstGeom>
          </p:spPr>
        </p:pic>
        <p:pic>
          <p:nvPicPr>
            <p:cNvPr id="10242" name="Picture 2" descr="Image result for industry icon"/>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877537" y="1670073"/>
              <a:ext cx="424346" cy="39527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office files icon"/>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3296816" y="1668550"/>
              <a:ext cx="501968" cy="5019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7AE885DE-0219-4E14-A123-26306F911C06}"/>
              </a:ext>
            </a:extLst>
          </p:cNvPr>
          <p:cNvGrpSpPr/>
          <p:nvPr/>
        </p:nvGrpSpPr>
        <p:grpSpPr>
          <a:xfrm>
            <a:off x="1921654" y="1044124"/>
            <a:ext cx="2274984" cy="624426"/>
            <a:chOff x="1921654" y="1044124"/>
            <a:chExt cx="2274984" cy="624426"/>
          </a:xfrm>
        </p:grpSpPr>
        <p:pic>
          <p:nvPicPr>
            <p:cNvPr id="16" name="Picture 15"/>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3707904" y="1137903"/>
              <a:ext cx="488734" cy="486562"/>
            </a:xfrm>
            <a:prstGeom prst="rect">
              <a:avLst/>
            </a:prstGeom>
          </p:spPr>
        </p:pic>
        <p:pic>
          <p:nvPicPr>
            <p:cNvPr id="10" name="Picture 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921654" y="1044124"/>
              <a:ext cx="624426" cy="624426"/>
            </a:xfrm>
            <a:prstGeom prst="rect">
              <a:avLst/>
            </a:prstGeom>
          </p:spPr>
        </p:pic>
        <p:pic>
          <p:nvPicPr>
            <p:cNvPr id="11" name="Picture 1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2549569" y="1054515"/>
              <a:ext cx="586165" cy="586165"/>
            </a:xfrm>
            <a:prstGeom prst="rect">
              <a:avLst/>
            </a:prstGeom>
          </p:spPr>
        </p:pic>
        <p:pic>
          <p:nvPicPr>
            <p:cNvPr id="19" name="Picture 18"/>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3150267" y="1188319"/>
              <a:ext cx="485629" cy="368473"/>
            </a:xfrm>
            <a:prstGeom prst="rect">
              <a:avLst/>
            </a:prstGeom>
          </p:spPr>
        </p:pic>
      </p:grpSp>
      <p:pic>
        <p:nvPicPr>
          <p:cNvPr id="61" name="Picture 60"/>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3909076" y="2948414"/>
            <a:ext cx="1164696" cy="1225335"/>
          </a:xfrm>
          <a:prstGeom prst="rect">
            <a:avLst/>
          </a:prstGeom>
          <a:ln>
            <a:noFill/>
          </a:ln>
          <a:effectLst>
            <a:outerShdw blurRad="292100" dist="139700" dir="2700000" algn="tl" rotWithShape="0">
              <a:srgbClr val="333333">
                <a:alpha val="65000"/>
              </a:srgbClr>
            </a:outerShdw>
          </a:effectLst>
        </p:spPr>
      </p:pic>
      <p:sp>
        <p:nvSpPr>
          <p:cNvPr id="62" name="Content Placeholder 4"/>
          <p:cNvSpPr txBox="1">
            <a:spLocks/>
          </p:cNvSpPr>
          <p:nvPr/>
        </p:nvSpPr>
        <p:spPr>
          <a:xfrm>
            <a:off x="4118543" y="2993430"/>
            <a:ext cx="822301" cy="45323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AU" sz="3200" b="1" i="0" u="none" strike="noStrike" kern="1200" cap="none" spc="0" normalizeH="0" baseline="0" noProof="0" dirty="0">
                <a:ln>
                  <a:noFill/>
                </a:ln>
                <a:solidFill>
                  <a:srgbClr val="0000FF"/>
                </a:solidFill>
                <a:effectLst/>
                <a:uLnTx/>
                <a:uFillTx/>
                <a:latin typeface="Calibri" panose="020F0502020204030204"/>
                <a:ea typeface="+mn-ea"/>
                <a:cs typeface="+mn-cs"/>
              </a:rPr>
              <a:t>Big</a:t>
            </a:r>
            <a:endParaRPr kumimoji="0" lang="en-AU" sz="24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pic>
        <p:nvPicPr>
          <p:cNvPr id="23" name="Picture 22"/>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87781" y="5638772"/>
            <a:ext cx="363120" cy="363120"/>
          </a:xfrm>
          <a:prstGeom prst="rect">
            <a:avLst/>
          </a:prstGeom>
        </p:spPr>
      </p:pic>
      <p:pic>
        <p:nvPicPr>
          <p:cNvPr id="24" name="Picture 23"/>
          <p:cNvPicPr>
            <a:picLocks noChangeAspect="1"/>
          </p:cNvPicPr>
          <p:nvPr/>
        </p:nvPicPr>
        <p:blipFill rotWithShape="1">
          <a:blip r:embed="rId31" cstate="screen">
            <a:extLst>
              <a:ext uri="{28A0092B-C50C-407E-A947-70E740481C1C}">
                <a14:useLocalDpi xmlns:a14="http://schemas.microsoft.com/office/drawing/2010/main"/>
              </a:ext>
            </a:extLst>
          </a:blip>
          <a:srcRect/>
          <a:stretch/>
        </p:blipFill>
        <p:spPr>
          <a:xfrm>
            <a:off x="41579" y="5114523"/>
            <a:ext cx="413325" cy="444818"/>
          </a:xfrm>
          <a:prstGeom prst="rect">
            <a:avLst/>
          </a:prstGeom>
        </p:spPr>
      </p:pic>
      <p:pic>
        <p:nvPicPr>
          <p:cNvPr id="25" name="Picture 24"/>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576297" y="5119885"/>
            <a:ext cx="732409" cy="456466"/>
          </a:xfrm>
          <a:prstGeom prst="rect">
            <a:avLst/>
          </a:prstGeom>
        </p:spPr>
      </p:pic>
      <p:pic>
        <p:nvPicPr>
          <p:cNvPr id="26" name="Picture 2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335418" y="5201522"/>
            <a:ext cx="695864" cy="295742"/>
          </a:xfrm>
          <a:prstGeom prst="rect">
            <a:avLst/>
          </a:prstGeom>
        </p:spPr>
      </p:pic>
      <p:pic>
        <p:nvPicPr>
          <p:cNvPr id="21" name="Picture 2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892" y="5587304"/>
            <a:ext cx="494701" cy="475259"/>
          </a:xfrm>
          <a:prstGeom prst="rect">
            <a:avLst/>
          </a:prstGeom>
        </p:spPr>
      </p:pic>
      <p:pic>
        <p:nvPicPr>
          <p:cNvPr id="22" name="Picture 21"/>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64461" y="5638772"/>
            <a:ext cx="638996" cy="340798"/>
          </a:xfrm>
          <a:prstGeom prst="rect">
            <a:avLst/>
          </a:prstGeom>
        </p:spPr>
      </p:pic>
      <p:sp>
        <p:nvSpPr>
          <p:cNvPr id="68" name="TextBox 67">
            <a:extLst>
              <a:ext uri="{FF2B5EF4-FFF2-40B4-BE49-F238E27FC236}">
                <a16:creationId xmlns:a16="http://schemas.microsoft.com/office/drawing/2014/main" id="{62662657-3F84-46AA-8BA9-4FDA6B7E7F76}"/>
              </a:ext>
            </a:extLst>
          </p:cNvPr>
          <p:cNvSpPr txBox="1"/>
          <p:nvPr/>
        </p:nvSpPr>
        <p:spPr>
          <a:xfrm>
            <a:off x="198342" y="-158626"/>
            <a:ext cx="8820472"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Big Data Era</a:t>
            </a:r>
          </a:p>
        </p:txBody>
      </p:sp>
    </p:spTree>
    <p:extLst>
      <p:ext uri="{BB962C8B-B14F-4D97-AF65-F5344CB8AC3E}">
        <p14:creationId xmlns:p14="http://schemas.microsoft.com/office/powerpoint/2010/main" val="32918912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6" grpId="0"/>
      <p:bldP spid="39" grpId="0"/>
      <p:bldP spid="40" grpId="0"/>
      <p:bldP spid="45" grpId="0"/>
      <p:bldP spid="47" grpId="0"/>
      <p:bldP spid="48" grpId="0"/>
      <p:bldP spid="9" grpId="0"/>
      <p:bldP spid="52" grpId="0"/>
      <p:bldP spid="53" grpId="0"/>
      <p:bldP spid="54"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D85EF1-8B71-4481-B903-EA70BF218E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692696"/>
            <a:ext cx="9144000" cy="6165304"/>
          </a:xfrm>
        </p:spPr>
      </p:pic>
      <p:sp>
        <p:nvSpPr>
          <p:cNvPr id="4" name="TextBox 3">
            <a:extLst>
              <a:ext uri="{FF2B5EF4-FFF2-40B4-BE49-F238E27FC236}">
                <a16:creationId xmlns:a16="http://schemas.microsoft.com/office/drawing/2014/main" id="{BFA25934-7AAE-4466-98B9-4D36A51DA69C}"/>
              </a:ext>
            </a:extLst>
          </p:cNvPr>
          <p:cNvSpPr txBox="1"/>
          <p:nvPr/>
        </p:nvSpPr>
        <p:spPr>
          <a:xfrm>
            <a:off x="0" y="-171400"/>
            <a:ext cx="9252520" cy="1015663"/>
          </a:xfrm>
          <a:prstGeom prst="rect">
            <a:avLst/>
          </a:prstGeom>
          <a:noFill/>
          <a:effectLst>
            <a:glow rad="101600">
              <a:schemeClr val="accent1">
                <a:satMod val="175000"/>
                <a:alpha val="40000"/>
              </a:schemeClr>
            </a:glow>
          </a:effectLst>
        </p:spPr>
        <p:txBody>
          <a:bodyPr wrap="square" rtlCol="0">
            <a:spAutoFit/>
          </a:bodyPr>
          <a:lstStyle/>
          <a:p>
            <a:r>
              <a:rPr lang="en-US" sz="6000" noProof="1">
                <a:ln w="9000" cmpd="sng">
                  <a:solidFill>
                    <a:srgbClr val="060BC6"/>
                  </a:solidFill>
                  <a:prstDash val="solid"/>
                </a:ln>
                <a:solidFill>
                  <a:schemeClr val="accent4"/>
                </a:solidFill>
                <a:effectLst>
                  <a:reflection blurRad="12700" stA="28000" endPos="45000" dist="1000" dir="5400000" sy="-100000" algn="bl" rotWithShape="0"/>
                </a:effectLst>
              </a:rPr>
              <a:t>Industri 4.0 - Indonesia</a:t>
            </a:r>
            <a:endParaRPr lang="id-ID" sz="7200" noProof="1">
              <a:ln w="9000" cmpd="sng">
                <a:solidFill>
                  <a:srgbClr val="060BC6"/>
                </a:solidFill>
                <a:prstDash val="solid"/>
              </a:ln>
              <a:solidFill>
                <a:schemeClr val="accent4"/>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250927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A70C314-142E-42FB-B0A7-2FB2AFB7CB3B}"/>
              </a:ext>
            </a:extLst>
          </p:cNvPr>
          <p:cNvPicPr>
            <a:picLocks noChangeAspect="1"/>
          </p:cNvPicPr>
          <p:nvPr/>
        </p:nvPicPr>
        <p:blipFill rotWithShape="1">
          <a:blip r:embed="rId3">
            <a:extLst>
              <a:ext uri="{28A0092B-C50C-407E-A947-70E740481C1C}">
                <a14:useLocalDpi xmlns:a14="http://schemas.microsoft.com/office/drawing/2010/main" val="0"/>
              </a:ext>
            </a:extLst>
          </a:blip>
          <a:srcRect l="7476" t="13797" r="5636" b="8107"/>
          <a:stretch/>
        </p:blipFill>
        <p:spPr>
          <a:xfrm>
            <a:off x="5796136" y="1852374"/>
            <a:ext cx="3347862" cy="2080682"/>
          </a:xfrm>
          <a:prstGeom prst="rect">
            <a:avLst/>
          </a:prstGeom>
        </p:spPr>
      </p:pic>
      <p:pic>
        <p:nvPicPr>
          <p:cNvPr id="15" name="Picture 14">
            <a:extLst>
              <a:ext uri="{FF2B5EF4-FFF2-40B4-BE49-F238E27FC236}">
                <a16:creationId xmlns:a16="http://schemas.microsoft.com/office/drawing/2014/main" id="{E0D7DBC7-D60B-4ECD-900F-4F4CF878D5CB}"/>
              </a:ext>
            </a:extLst>
          </p:cNvPr>
          <p:cNvPicPr>
            <a:picLocks noChangeAspect="1"/>
          </p:cNvPicPr>
          <p:nvPr/>
        </p:nvPicPr>
        <p:blipFill>
          <a:blip r:embed="rId4"/>
          <a:stretch>
            <a:fillRect/>
          </a:stretch>
        </p:blipFill>
        <p:spPr>
          <a:xfrm>
            <a:off x="5868144" y="3933056"/>
            <a:ext cx="3275854" cy="2924944"/>
          </a:xfrm>
          <a:prstGeom prst="rect">
            <a:avLst/>
          </a:prstGeom>
        </p:spPr>
      </p:pic>
      <p:sp>
        <p:nvSpPr>
          <p:cNvPr id="11" name="TextBox 10">
            <a:extLst>
              <a:ext uri="{FF2B5EF4-FFF2-40B4-BE49-F238E27FC236}">
                <a16:creationId xmlns:a16="http://schemas.microsoft.com/office/drawing/2014/main" id="{AE716CA8-DF31-4B25-9884-EE2EA843B814}"/>
              </a:ext>
            </a:extLst>
          </p:cNvPr>
          <p:cNvSpPr txBox="1"/>
          <p:nvPr/>
        </p:nvSpPr>
        <p:spPr>
          <a:xfrm>
            <a:off x="198342" y="-158626"/>
            <a:ext cx="8820472" cy="1938992"/>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Science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VS The Rest</a:t>
            </a:r>
          </a:p>
        </p:txBody>
      </p:sp>
      <p:sp>
        <p:nvSpPr>
          <p:cNvPr id="12" name="TextBox 11">
            <a:extLst>
              <a:ext uri="{FF2B5EF4-FFF2-40B4-BE49-F238E27FC236}">
                <a16:creationId xmlns:a16="http://schemas.microsoft.com/office/drawing/2014/main" id="{D6984D90-8354-431A-9640-95735455CE4B}"/>
              </a:ext>
            </a:extLst>
          </p:cNvPr>
          <p:cNvSpPr txBox="1"/>
          <p:nvPr/>
        </p:nvSpPr>
        <p:spPr>
          <a:xfrm>
            <a:off x="-108520" y="1700808"/>
            <a:ext cx="6300192" cy="4893647"/>
          </a:xfrm>
          <a:prstGeom prst="rect">
            <a:avLst/>
          </a:prstGeom>
          <a:noFill/>
          <a:effectLst>
            <a:glow rad="101600">
              <a:schemeClr val="accent1">
                <a:satMod val="175000"/>
                <a:alpha val="40000"/>
              </a:schemeClr>
            </a:glow>
          </a:effectLst>
        </p:spPr>
        <p:txBody>
          <a:bodyPr wrap="square" rtlCol="0">
            <a:spAutoFit/>
          </a:bodyPr>
          <a:lstStyle/>
          <a:p>
            <a:pPr marL="231775" marR="0" lvl="0" indent="-2317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w="6600">
                  <a:solidFill>
                    <a:prstClr val="black"/>
                  </a:solidFill>
                  <a:prstDash val="solid"/>
                </a:ln>
                <a:solidFill>
                  <a:srgbClr val="060BC6"/>
                </a:solidFill>
                <a:effectLst/>
                <a:uLnTx/>
                <a:uFillTx/>
                <a:latin typeface="Arial" charset="0"/>
                <a:ea typeface="굴림" pitchFamily="50" charset="-127"/>
                <a:cs typeface="+mn-cs"/>
              </a:rPr>
              <a:t>Statistics</a:t>
            </a: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t> [1 h, 1 d]</a:t>
            </a:r>
            <a:endParaRPr kumimoji="0" lang="en-US" sz="36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endParaRPr>
          </a:p>
          <a:p>
            <a:pPr marL="231775" marR="0" lvl="0" indent="-2317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w="6600">
                  <a:solidFill>
                    <a:prstClr val="black"/>
                  </a:solidFill>
                  <a:prstDash val="solid"/>
                </a:ln>
                <a:solidFill>
                  <a:srgbClr val="060BC6"/>
                </a:solidFill>
                <a:effectLst/>
                <a:uLnTx/>
                <a:uFillTx/>
                <a:latin typeface="Arial" charset="0"/>
                <a:ea typeface="굴림" pitchFamily="50" charset="-127"/>
                <a:cs typeface="+mn-cs"/>
              </a:rPr>
              <a:t>Data Mining </a:t>
            </a: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t>[n h, 1-n d]</a:t>
            </a:r>
            <a:endParaRPr kumimoji="0" lang="en-US" sz="36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endParaRPr>
          </a:p>
          <a:p>
            <a:pPr marL="231775" marR="0" lvl="0" indent="-2317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w="6600">
                  <a:solidFill>
                    <a:prstClr val="black"/>
                  </a:solidFill>
                  <a:prstDash val="solid"/>
                </a:ln>
                <a:solidFill>
                  <a:srgbClr val="060BC6"/>
                </a:solidFill>
                <a:effectLst/>
                <a:uLnTx/>
                <a:uFillTx/>
                <a:latin typeface="Arial" charset="0"/>
                <a:ea typeface="굴림" pitchFamily="50" charset="-127"/>
                <a:cs typeface="+mn-cs"/>
              </a:rPr>
              <a:t>Artificial Intelligence</a:t>
            </a: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t> </a:t>
            </a:r>
            <a:b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b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t>[mimicking human intelligence]</a:t>
            </a:r>
            <a:r>
              <a:rPr kumimoji="0" lang="en-US" sz="3600" b="0" i="0" u="none" strike="noStrike" kern="1200" cap="none" spc="0" normalizeH="0" baseline="0" noProof="0" dirty="0">
                <a:ln w="6600">
                  <a:solidFill>
                    <a:prstClr val="black"/>
                  </a:solidFill>
                  <a:prstDash val="solid"/>
                </a:ln>
                <a:solidFill>
                  <a:srgbClr val="060BC6"/>
                </a:solidFill>
                <a:effectLst/>
                <a:uLnTx/>
                <a:uFillTx/>
                <a:latin typeface="Arial" charset="0"/>
                <a:ea typeface="굴림" pitchFamily="50" charset="-127"/>
                <a:cs typeface="+mn-cs"/>
              </a:rPr>
              <a:t> </a:t>
            </a:r>
          </a:p>
          <a:p>
            <a:pPr marL="231775" marR="0" lvl="0" indent="-2317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w="6600">
                  <a:solidFill>
                    <a:prstClr val="black"/>
                  </a:solidFill>
                  <a:prstDash val="solid"/>
                </a:ln>
                <a:solidFill>
                  <a:srgbClr val="060BC6"/>
                </a:solidFill>
                <a:effectLst/>
                <a:uLnTx/>
                <a:uFillTx/>
                <a:latin typeface="Arial" charset="0"/>
                <a:ea typeface="굴림" pitchFamily="50" charset="-127"/>
                <a:cs typeface="+mn-cs"/>
              </a:rPr>
              <a:t>Machine Learning</a:t>
            </a: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t> [</a:t>
            </a: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sym typeface="Symbol" panose="05050102010706020507" pitchFamily="18" charset="2"/>
              </a:rPr>
              <a:t> A.I., 1 task</a:t>
            </a: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t>]</a:t>
            </a:r>
            <a:endParaRPr kumimoji="0" lang="en-US" sz="36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endParaRPr>
          </a:p>
          <a:p>
            <a:pPr marL="231775" marR="0" lvl="0" indent="-2317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w="6600">
                  <a:solidFill>
                    <a:prstClr val="black"/>
                  </a:solidFill>
                  <a:prstDash val="solid"/>
                </a:ln>
                <a:solidFill>
                  <a:srgbClr val="060BC6"/>
                </a:solidFill>
                <a:effectLst/>
                <a:uLnTx/>
                <a:uFillTx/>
                <a:latin typeface="Arial" charset="0"/>
                <a:ea typeface="굴림" pitchFamily="50" charset="-127"/>
                <a:cs typeface="+mn-cs"/>
              </a:rPr>
              <a:t>Business Intelligence</a:t>
            </a: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t> [dashboard, aggregate, query, slice-dice]</a:t>
            </a:r>
          </a:p>
          <a:p>
            <a:pPr marL="231775" marR="0" lvl="0" indent="-2317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w="6600">
                  <a:solidFill>
                    <a:prstClr val="black"/>
                  </a:solidFill>
                  <a:prstDash val="solid"/>
                </a:ln>
                <a:solidFill>
                  <a:srgbClr val="060BC6"/>
                </a:solidFill>
                <a:effectLst/>
                <a:uLnTx/>
                <a:uFillTx/>
                <a:latin typeface="Arial" charset="0"/>
                <a:ea typeface="굴림" pitchFamily="50" charset="-127"/>
                <a:cs typeface="+mn-cs"/>
              </a:rPr>
              <a:t>Business Analytics </a:t>
            </a: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t>[adv. models]</a:t>
            </a:r>
            <a:endParaRPr kumimoji="0" lang="en-US" sz="3600" b="0" i="0" u="none" strike="noStrike" kern="1200" cap="none" spc="0" normalizeH="0" baseline="0" noProof="0" dirty="0">
              <a:ln w="6600">
                <a:solidFill>
                  <a:prstClr val="black"/>
                </a:solidFill>
                <a:prstDash val="solid"/>
              </a:ln>
              <a:solidFill>
                <a:srgbClr val="060BC6"/>
              </a:solidFill>
              <a:effectLst/>
              <a:uLnTx/>
              <a:uFillTx/>
              <a:latin typeface="Arial" charset="0"/>
              <a:ea typeface="굴림" pitchFamily="50" charset="-127"/>
              <a:cs typeface="+mn-cs"/>
            </a:endParaRPr>
          </a:p>
          <a:p>
            <a:pPr marL="231775" marR="0" lvl="0" indent="-2317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w="6600">
                  <a:solidFill>
                    <a:prstClr val="black"/>
                  </a:solidFill>
                  <a:prstDash val="solid"/>
                </a:ln>
                <a:solidFill>
                  <a:srgbClr val="060BC6"/>
                </a:solidFill>
                <a:effectLst/>
                <a:uLnTx/>
                <a:uFillTx/>
                <a:latin typeface="Arial" charset="0"/>
                <a:ea typeface="굴림" pitchFamily="50" charset="-127"/>
                <a:cs typeface="+mn-cs"/>
              </a:rPr>
              <a:t>6 Sigma/Quant/TQM </a:t>
            </a:r>
            <a:r>
              <a:rPr kumimoji="0" lang="en-US" sz="24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rPr>
              <a:t>[QC]</a:t>
            </a:r>
            <a:endParaRPr kumimoji="0" lang="en-US" sz="3600" b="0" i="0" u="none" strike="noStrike" kern="1200" cap="none" spc="0" normalizeH="0" baseline="0" noProof="0" dirty="0">
              <a:ln w="6600">
                <a:solidFill>
                  <a:prstClr val="black"/>
                </a:solidFill>
                <a:prstDash val="solid"/>
              </a:ln>
              <a:solidFill>
                <a:prstClr val="black"/>
              </a:solidFill>
              <a:effectLst/>
              <a:uLnTx/>
              <a:uFillTx/>
              <a:latin typeface="Arial" charset="0"/>
              <a:ea typeface="굴림" pitchFamily="50" charset="-127"/>
              <a:cs typeface="+mn-cs"/>
            </a:endParaRPr>
          </a:p>
        </p:txBody>
      </p:sp>
    </p:spTree>
    <p:extLst>
      <p:ext uri="{BB962C8B-B14F-4D97-AF65-F5344CB8AC3E}">
        <p14:creationId xmlns:p14="http://schemas.microsoft.com/office/powerpoint/2010/main" val="666444002"/>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2E2A6-2B85-493E-8D17-99A3C5E5773B}"/>
              </a:ext>
            </a:extLst>
          </p:cNvPr>
          <p:cNvSpPr>
            <a:spLocks noGrp="1"/>
          </p:cNvSpPr>
          <p:nvPr>
            <p:ph idx="1"/>
          </p:nvPr>
        </p:nvSpPr>
        <p:spPr>
          <a:xfrm>
            <a:off x="0" y="1828800"/>
            <a:ext cx="9158958" cy="3688432"/>
          </a:xfrm>
        </p:spPr>
        <p:txBody>
          <a:bodyPr/>
          <a:lstStyle/>
          <a:p>
            <a:pPr marL="0" indent="0" algn="just">
              <a:buNone/>
            </a:pPr>
            <a:r>
              <a:rPr lang="id-ID" b="1" i="1" dirty="0"/>
              <a:t>Artificial </a:t>
            </a:r>
            <a:r>
              <a:rPr lang="id-ID" b="1" i="1" dirty="0" err="1"/>
              <a:t>Intelligence</a:t>
            </a:r>
            <a:r>
              <a:rPr lang="id-ID" dirty="0"/>
              <a:t> </a:t>
            </a:r>
            <a:r>
              <a:rPr lang="en-US" dirty="0"/>
              <a:t>(</a:t>
            </a:r>
            <a:r>
              <a:rPr lang="id-ID" dirty="0"/>
              <a:t>Kecerdasan </a:t>
            </a:r>
            <a:r>
              <a:rPr lang="en-US" dirty="0"/>
              <a:t>B</a:t>
            </a:r>
            <a:r>
              <a:rPr lang="id-ID" dirty="0" err="1"/>
              <a:t>uatan</a:t>
            </a:r>
            <a:r>
              <a:rPr lang="en-US" dirty="0"/>
              <a:t>)</a:t>
            </a:r>
            <a:r>
              <a:rPr lang="id-ID" dirty="0"/>
              <a:t> adalah salah satu cabang ilmu pengetahuan yang berhubungan dengan pemanfaatan </a:t>
            </a:r>
            <a:r>
              <a:rPr lang="en-US" dirty="0" err="1"/>
              <a:t>komputer</a:t>
            </a:r>
            <a:r>
              <a:rPr lang="id-ID" dirty="0"/>
              <a:t> yang dapat melakukan pekerjaan seperti </a:t>
            </a:r>
            <a:r>
              <a:rPr lang="en-US" dirty="0" err="1"/>
              <a:t>atau</a:t>
            </a:r>
            <a:r>
              <a:rPr lang="id-ID" dirty="0"/>
              <a:t> </a:t>
            </a:r>
            <a:r>
              <a:rPr lang="en-US" dirty="0" err="1"/>
              <a:t>bahkan</a:t>
            </a:r>
            <a:r>
              <a:rPr lang="en-US" dirty="0"/>
              <a:t> </a:t>
            </a:r>
            <a:r>
              <a:rPr lang="en-US" dirty="0" err="1"/>
              <a:t>lebih</a:t>
            </a:r>
            <a:r>
              <a:rPr lang="en-US" dirty="0"/>
              <a:t> </a:t>
            </a:r>
            <a:r>
              <a:rPr lang="id-ID" dirty="0"/>
              <a:t>baik</a:t>
            </a:r>
            <a:r>
              <a:rPr lang="en-US" dirty="0"/>
              <a:t> </a:t>
            </a:r>
            <a:r>
              <a:rPr lang="en-US" dirty="0" err="1"/>
              <a:t>dari</a:t>
            </a:r>
            <a:r>
              <a:rPr lang="id-ID" dirty="0"/>
              <a:t> yang </a:t>
            </a:r>
            <a:r>
              <a:rPr lang="en-US" dirty="0" err="1"/>
              <a:t>dapat</a:t>
            </a:r>
            <a:r>
              <a:rPr lang="en-US" dirty="0"/>
              <a:t> </a:t>
            </a:r>
            <a:r>
              <a:rPr lang="id-ID" dirty="0"/>
              <a:t>dilakukan manusia. </a:t>
            </a:r>
            <a:endParaRPr lang="en-US" dirty="0"/>
          </a:p>
          <a:p>
            <a:pPr marL="0" indent="0" algn="just">
              <a:buNone/>
            </a:pPr>
            <a:r>
              <a:rPr lang="en-US" sz="2000" b="1" dirty="0"/>
              <a:t>Kata </a:t>
            </a:r>
            <a:r>
              <a:rPr lang="en-US" sz="2000" b="1" dirty="0" err="1"/>
              <a:t>Kunci</a:t>
            </a:r>
            <a:r>
              <a:rPr lang="en-US" sz="2000" b="1" dirty="0"/>
              <a:t>: </a:t>
            </a:r>
            <a:r>
              <a:rPr lang="en-US" sz="2000" dirty="0"/>
              <a:t>Deep Learning, Computer Vision, reinforcement learning, </a:t>
            </a:r>
            <a:r>
              <a:rPr lang="en-US" sz="2000" dirty="0" err="1"/>
              <a:t>dsb</a:t>
            </a:r>
            <a:r>
              <a:rPr lang="en-US" sz="2000" dirty="0"/>
              <a:t>.</a:t>
            </a:r>
            <a:endParaRPr lang="id-ID" sz="2000" b="1" dirty="0"/>
          </a:p>
        </p:txBody>
      </p:sp>
      <p:sp>
        <p:nvSpPr>
          <p:cNvPr id="6" name="TextBox 5">
            <a:extLst>
              <a:ext uri="{FF2B5EF4-FFF2-40B4-BE49-F238E27FC236}">
                <a16:creationId xmlns:a16="http://schemas.microsoft.com/office/drawing/2014/main" id="{8E622BF5-118B-4DA6-90F6-23415FA9B069}"/>
              </a:ext>
            </a:extLst>
          </p:cNvPr>
          <p:cNvSpPr txBox="1"/>
          <p:nvPr/>
        </p:nvSpPr>
        <p:spPr>
          <a:xfrm>
            <a:off x="14958" y="548680"/>
            <a:ext cx="9144000" cy="769441"/>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Definisi</a:t>
            </a:r>
            <a:r>
              <a:rPr kumimoji="0" lang="en-US" sz="44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Artificial Intelligence</a:t>
            </a:r>
          </a:p>
        </p:txBody>
      </p:sp>
      <p:pic>
        <p:nvPicPr>
          <p:cNvPr id="9" name="Picture 8">
            <a:extLst>
              <a:ext uri="{FF2B5EF4-FFF2-40B4-BE49-F238E27FC236}">
                <a16:creationId xmlns:a16="http://schemas.microsoft.com/office/drawing/2014/main" id="{4B5D4163-4F27-4BB9-A895-EF53B25449E0}"/>
              </a:ext>
            </a:extLst>
          </p:cNvPr>
          <p:cNvPicPr>
            <a:picLocks noChangeAspect="1"/>
          </p:cNvPicPr>
          <p:nvPr/>
        </p:nvPicPr>
        <p:blipFill>
          <a:blip r:embed="rId2"/>
          <a:stretch>
            <a:fillRect/>
          </a:stretch>
        </p:blipFill>
        <p:spPr>
          <a:xfrm>
            <a:off x="0" y="4945780"/>
            <a:ext cx="2227829" cy="1912220"/>
          </a:xfrm>
          <a:prstGeom prst="rect">
            <a:avLst/>
          </a:prstGeom>
        </p:spPr>
      </p:pic>
      <p:pic>
        <p:nvPicPr>
          <p:cNvPr id="11" name="Picture 10">
            <a:extLst>
              <a:ext uri="{FF2B5EF4-FFF2-40B4-BE49-F238E27FC236}">
                <a16:creationId xmlns:a16="http://schemas.microsoft.com/office/drawing/2014/main" id="{12456812-3B1A-45BE-AE20-2AB872893CE7}"/>
              </a:ext>
            </a:extLst>
          </p:cNvPr>
          <p:cNvPicPr>
            <a:picLocks noChangeAspect="1"/>
          </p:cNvPicPr>
          <p:nvPr/>
        </p:nvPicPr>
        <p:blipFill>
          <a:blip r:embed="rId3"/>
          <a:stretch>
            <a:fillRect/>
          </a:stretch>
        </p:blipFill>
        <p:spPr>
          <a:xfrm>
            <a:off x="5521675" y="4987080"/>
            <a:ext cx="3588764" cy="1870920"/>
          </a:xfrm>
          <a:prstGeom prst="rect">
            <a:avLst/>
          </a:prstGeom>
        </p:spPr>
      </p:pic>
      <p:pic>
        <p:nvPicPr>
          <p:cNvPr id="12" name="Picture 11">
            <a:extLst>
              <a:ext uri="{FF2B5EF4-FFF2-40B4-BE49-F238E27FC236}">
                <a16:creationId xmlns:a16="http://schemas.microsoft.com/office/drawing/2014/main" id="{FF2018F5-7CC0-4712-9C1E-D119E66FBB9D}"/>
              </a:ext>
            </a:extLst>
          </p:cNvPr>
          <p:cNvPicPr>
            <a:picLocks noChangeAspect="1"/>
          </p:cNvPicPr>
          <p:nvPr/>
        </p:nvPicPr>
        <p:blipFill>
          <a:blip r:embed="rId4"/>
          <a:stretch>
            <a:fillRect/>
          </a:stretch>
        </p:blipFill>
        <p:spPr>
          <a:xfrm>
            <a:off x="2191883" y="4966430"/>
            <a:ext cx="3329792" cy="1870920"/>
          </a:xfrm>
          <a:prstGeom prst="rect">
            <a:avLst/>
          </a:prstGeom>
        </p:spPr>
      </p:pic>
    </p:spTree>
    <p:extLst>
      <p:ext uri="{BB962C8B-B14F-4D97-AF65-F5344CB8AC3E}">
        <p14:creationId xmlns:p14="http://schemas.microsoft.com/office/powerpoint/2010/main" val="59021352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716CA8-DF31-4B25-9884-EE2EA843B814}"/>
              </a:ext>
            </a:extLst>
          </p:cNvPr>
          <p:cNvSpPr txBox="1"/>
          <p:nvPr/>
        </p:nvSpPr>
        <p:spPr>
          <a:xfrm>
            <a:off x="301084" y="-158626"/>
            <a:ext cx="8820472"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Popularity Trends</a:t>
            </a:r>
          </a:p>
        </p:txBody>
      </p:sp>
      <p:pic>
        <p:nvPicPr>
          <p:cNvPr id="6" name="Content Placeholder 5">
            <a:extLst>
              <a:ext uri="{FF2B5EF4-FFF2-40B4-BE49-F238E27FC236}">
                <a16:creationId xmlns:a16="http://schemas.microsoft.com/office/drawing/2014/main" id="{B1DA5332-E404-4D45-93EF-D9C08445DE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980728"/>
            <a:ext cx="9109013" cy="5877272"/>
          </a:xfrm>
        </p:spPr>
      </p:pic>
    </p:spTree>
    <p:extLst>
      <p:ext uri="{BB962C8B-B14F-4D97-AF65-F5344CB8AC3E}">
        <p14:creationId xmlns:p14="http://schemas.microsoft.com/office/powerpoint/2010/main" val="3299841773"/>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lose up of a clock&#10;&#10;Description generated with high confidence">
            <a:extLst>
              <a:ext uri="{FF2B5EF4-FFF2-40B4-BE49-F238E27FC236}">
                <a16:creationId xmlns:a16="http://schemas.microsoft.com/office/drawing/2014/main" id="{E6C089CA-BF2C-4F5B-B1BF-7F4E68DBD8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8745" y="764704"/>
            <a:ext cx="5329759" cy="1938336"/>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BD4F26FB-EF65-4278-907A-8E286FA56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03040"/>
            <a:ext cx="9144000" cy="4154960"/>
          </a:xfrm>
          <a:prstGeom prst="rect">
            <a:avLst/>
          </a:prstGeom>
        </p:spPr>
      </p:pic>
      <p:sp>
        <p:nvSpPr>
          <p:cNvPr id="11" name="TextBox 10">
            <a:extLst>
              <a:ext uri="{FF2B5EF4-FFF2-40B4-BE49-F238E27FC236}">
                <a16:creationId xmlns:a16="http://schemas.microsoft.com/office/drawing/2014/main" id="{AE716CA8-DF31-4B25-9884-EE2EA843B814}"/>
              </a:ext>
            </a:extLst>
          </p:cNvPr>
          <p:cNvSpPr txBox="1"/>
          <p:nvPr/>
        </p:nvSpPr>
        <p:spPr>
          <a:xfrm>
            <a:off x="198342" y="-25643"/>
            <a:ext cx="8820472" cy="584775"/>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Sejarah </a:t>
            </a:r>
            <a:r>
              <a:rPr kumimoji="0" lang="en-US" sz="32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Perkembangan</a:t>
            </a:r>
            <a:r>
              <a:rPr kumimoji="0" lang="en-US"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sz="32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Ilmu</a:t>
            </a:r>
            <a:r>
              <a:rPr kumimoji="0" lang="en-US"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Data (ML/AI)</a:t>
            </a:r>
          </a:p>
        </p:txBody>
      </p:sp>
      <p:pic>
        <p:nvPicPr>
          <p:cNvPr id="3" name="Picture 2" descr="A close up of a logo&#10;&#10;Description generated with very high confidence">
            <a:extLst>
              <a:ext uri="{FF2B5EF4-FFF2-40B4-BE49-F238E27FC236}">
                <a16:creationId xmlns:a16="http://schemas.microsoft.com/office/drawing/2014/main" id="{DB8758DA-3FBF-4830-96D6-90B0A0F929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8" y="620688"/>
            <a:ext cx="3783640" cy="2570137"/>
          </a:xfrm>
          <a:prstGeom prst="rect">
            <a:avLst/>
          </a:prstGeom>
        </p:spPr>
      </p:pic>
      <p:sp>
        <p:nvSpPr>
          <p:cNvPr id="2" name="Speech Bubble: Rectangle 1">
            <a:extLst>
              <a:ext uri="{FF2B5EF4-FFF2-40B4-BE49-F238E27FC236}">
                <a16:creationId xmlns:a16="http://schemas.microsoft.com/office/drawing/2014/main" id="{E38E2015-8C2A-4905-81C6-AD1DBF79CDFB}"/>
              </a:ext>
            </a:extLst>
          </p:cNvPr>
          <p:cNvSpPr/>
          <p:nvPr/>
        </p:nvSpPr>
        <p:spPr>
          <a:xfrm>
            <a:off x="7558657" y="1418833"/>
            <a:ext cx="1549847" cy="432048"/>
          </a:xfrm>
          <a:prstGeom prst="wedgeRectCallout">
            <a:avLst>
              <a:gd name="adj1" fmla="val -88118"/>
              <a:gd name="adj2" fmla="val 1446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Feature Engineering</a:t>
            </a:r>
            <a:endParaRPr kumimoji="0" lang="id-ID"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D750FC9-3F01-47EC-876C-DFA942F071C6}"/>
              </a:ext>
            </a:extLst>
          </p:cNvPr>
          <p:cNvSpPr/>
          <p:nvPr/>
        </p:nvSpPr>
        <p:spPr>
          <a:xfrm>
            <a:off x="-3728" y="3356992"/>
            <a:ext cx="2847536" cy="33855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60BC6"/>
                </a:solidFill>
                <a:effectLst/>
                <a:uLnTx/>
                <a:uFillTx/>
                <a:latin typeface="Arial" charset="0"/>
                <a:ea typeface="굴림" pitchFamily="50" charset="-127"/>
                <a:cs typeface="+mn-cs"/>
              </a:rPr>
              <a:t>[*]. </a:t>
            </a:r>
            <a:r>
              <a:rPr kumimoji="0" lang="id-ID" sz="1600" b="0" i="0" u="none" strike="noStrike" kern="1200" cap="none" spc="0" normalizeH="0" baseline="0" noProof="0" dirty="0">
                <a:ln>
                  <a:noFill/>
                </a:ln>
                <a:solidFill>
                  <a:srgbClr val="060BC6"/>
                </a:solidFill>
                <a:effectLst/>
                <a:uLnTx/>
                <a:uFillTx/>
                <a:latin typeface="Arial" charset="0"/>
                <a:ea typeface="굴림" pitchFamily="50" charset="-127"/>
                <a:cs typeface="+mn-cs"/>
              </a:rPr>
              <a:t>beamandrew.github.io/</a:t>
            </a:r>
          </a:p>
        </p:txBody>
      </p:sp>
    </p:spTree>
    <p:extLst>
      <p:ext uri="{BB962C8B-B14F-4D97-AF65-F5344CB8AC3E}">
        <p14:creationId xmlns:p14="http://schemas.microsoft.com/office/powerpoint/2010/main" val="2414612154"/>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close up of a map&#10;&#10;Description generated with high confidence">
            <a:extLst>
              <a:ext uri="{FF2B5EF4-FFF2-40B4-BE49-F238E27FC236}">
                <a16:creationId xmlns:a16="http://schemas.microsoft.com/office/drawing/2014/main" id="{CDB0F488-99B9-4118-9D68-826711F52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16632"/>
            <a:ext cx="7632847" cy="6597352"/>
          </a:xfrm>
          <a:prstGeom prst="rect">
            <a:avLst/>
          </a:prstGeom>
        </p:spPr>
      </p:pic>
    </p:spTree>
    <p:extLst>
      <p:ext uri="{BB962C8B-B14F-4D97-AF65-F5344CB8AC3E}">
        <p14:creationId xmlns:p14="http://schemas.microsoft.com/office/powerpoint/2010/main" val="3431703332"/>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716CA8-DF31-4B25-9884-EE2EA843B814}"/>
              </a:ext>
            </a:extLst>
          </p:cNvPr>
          <p:cNvSpPr txBox="1"/>
          <p:nvPr/>
        </p:nvSpPr>
        <p:spPr>
          <a:xfrm>
            <a:off x="301084" y="-158626"/>
            <a:ext cx="8820472"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Deep Learning?</a:t>
            </a:r>
          </a:p>
        </p:txBody>
      </p:sp>
      <p:sp>
        <p:nvSpPr>
          <p:cNvPr id="5" name="Rectangle 2">
            <a:extLst>
              <a:ext uri="{FF2B5EF4-FFF2-40B4-BE49-F238E27FC236}">
                <a16:creationId xmlns:a16="http://schemas.microsoft.com/office/drawing/2014/main" id="{4A54AC78-2D86-4B04-A21C-855D3FAED45D}"/>
              </a:ext>
            </a:extLst>
          </p:cNvPr>
          <p:cNvSpPr>
            <a:spLocks noChangeArrowheads="1"/>
          </p:cNvSpPr>
          <p:nvPr/>
        </p:nvSpPr>
        <p:spPr bwMode="auto">
          <a:xfrm rot="10800000" flipV="1">
            <a:off x="-22444" y="1371365"/>
            <a:ext cx="9144000" cy="4649922"/>
          </a:xfrm>
          <a:prstGeom prst="rect">
            <a:avLst/>
          </a:prstGeom>
          <a:noFill/>
          <a:ln>
            <a:noFill/>
          </a:ln>
          <a:effectLst/>
        </p:spPr>
        <p:txBody>
          <a:bodyPr vert="horz" wrap="square" lIns="91440" tIns="158700" rIns="91440" bIns="57132"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Helvetica Neue"/>
                <a:cs typeface="+mn-cs"/>
              </a:rPr>
              <a:t>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Makna</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"Deep" di DL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sendiri</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bermakna</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successive layers of representations</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biasa</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juga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disebut</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sebagai</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1" i="1"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layered representations learning</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atau</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1" i="1"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hierarchical representations learning</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endPar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Yang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menjadi</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pembeda</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utama</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DL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dengan</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NN/ML </a:t>
            </a:r>
            <a:r>
              <a:rPr kumimoji="0" lang="en-US" sz="32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adalah</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32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Learning representations from data</a:t>
            </a: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a:t>
            </a:r>
          </a:p>
        </p:txBody>
      </p:sp>
    </p:spTree>
    <p:extLst>
      <p:ext uri="{BB962C8B-B14F-4D97-AF65-F5344CB8AC3E}">
        <p14:creationId xmlns:p14="http://schemas.microsoft.com/office/powerpoint/2010/main" val="1828593176"/>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716CA8-DF31-4B25-9884-EE2EA843B814}"/>
              </a:ext>
            </a:extLst>
          </p:cNvPr>
          <p:cNvSpPr txBox="1"/>
          <p:nvPr/>
        </p:nvSpPr>
        <p:spPr>
          <a:xfrm>
            <a:off x="301084" y="-158626"/>
            <a:ext cx="8820472"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Why Deep Learning?</a:t>
            </a:r>
          </a:p>
        </p:txBody>
      </p:sp>
      <p:sp>
        <p:nvSpPr>
          <p:cNvPr id="5" name="Rectangle 2">
            <a:extLst>
              <a:ext uri="{FF2B5EF4-FFF2-40B4-BE49-F238E27FC236}">
                <a16:creationId xmlns:a16="http://schemas.microsoft.com/office/drawing/2014/main" id="{4A54AC78-2D86-4B04-A21C-855D3FAED45D}"/>
              </a:ext>
            </a:extLst>
          </p:cNvPr>
          <p:cNvSpPr>
            <a:spLocks noChangeArrowheads="1"/>
          </p:cNvSpPr>
          <p:nvPr/>
        </p:nvSpPr>
        <p:spPr bwMode="auto">
          <a:xfrm rot="10800000" flipV="1">
            <a:off x="-22444" y="1186699"/>
            <a:ext cx="9144000" cy="5019254"/>
          </a:xfrm>
          <a:prstGeom prst="rect">
            <a:avLst/>
          </a:prstGeom>
          <a:noFill/>
          <a:ln>
            <a:noFill/>
          </a:ln>
          <a:effectLst/>
        </p:spPr>
        <p:txBody>
          <a:bodyPr vert="horz" wrap="square" lIns="91440" tIns="158700" rIns="91440" bIns="57132"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Teori</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 Deep Learning </a:t>
            </a: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sebenarnya</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 </a:t>
            </a: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sudah</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 </a:t>
            </a: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cukup</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 lama </a:t>
            </a: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ada</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 (</a:t>
            </a: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dibahas</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convolutional neural networks dan backpropagation — 1989</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The Long Short-Term Memory ( LSTM ) algorithm (timeseries DL) — 1997</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Lalu</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 </a:t>
            </a: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mengapa</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 </a:t>
            </a: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baru</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 </a:t>
            </a:r>
            <a:r>
              <a:rPr kumimoji="0" lang="en-US" sz="2400" b="1" i="0" u="none" strike="noStrike" kern="1200" cap="none" spc="0" normalizeH="0" baseline="0" noProof="0" dirty="0" err="1">
                <a:ln>
                  <a:noFill/>
                </a:ln>
                <a:solidFill>
                  <a:srgbClr val="060BC6"/>
                </a:solidFill>
                <a:effectLst/>
                <a:uLnTx/>
                <a:uFillTx/>
                <a:latin typeface="Arial" panose="020B0604020202020204" pitchFamily="34" charset="0"/>
                <a:ea typeface="굴림" pitchFamily="50" charset="-127"/>
                <a:cs typeface="+mn-cs"/>
              </a:rPr>
              <a:t>tenar</a:t>
            </a:r>
            <a:r>
              <a:rPr kumimoji="0" lang="en-US" sz="2400" b="1" i="0" u="none" strike="noStrike" kern="1200" cap="none" spc="0" normalizeH="0" baseline="0" noProof="0" dirty="0">
                <a:ln>
                  <a:noFill/>
                </a:ln>
                <a:solidFill>
                  <a:srgbClr val="060BC6"/>
                </a:solidFill>
                <a:effectLst/>
                <a:uLnTx/>
                <a:uFillTx/>
                <a:latin typeface="Arial" panose="020B0604020202020204" pitchFamily="34" charset="0"/>
                <a:ea typeface="굴림" pitchFamily="50" charset="-127"/>
                <a:cs typeface="+mn-cs"/>
              </a:rPr>
              <a:t> di 2012?</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Hardware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terutama</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GPU)</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Dataset (Big Data)</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Perkembangan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Algoritma</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terbaru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 Better activation functions, weight-initialization schemes, optimization schemes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굴림" pitchFamily="50" charset="-127"/>
                <a:cs typeface="+mn-cs"/>
              </a:rPr>
              <a:t>e.g.Adam</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굴림" pitchFamily="50" charset="-127"/>
                <a:cs typeface="+mn-cs"/>
              </a:rPr>
              <a:t> W)</a:t>
            </a:r>
          </a:p>
        </p:txBody>
      </p:sp>
      <p:pic>
        <p:nvPicPr>
          <p:cNvPr id="2" name="Picture 1">
            <a:extLst>
              <a:ext uri="{FF2B5EF4-FFF2-40B4-BE49-F238E27FC236}">
                <a16:creationId xmlns:a16="http://schemas.microsoft.com/office/drawing/2014/main" id="{26B2657B-8253-4BCF-AEE6-93CEA83BC949}"/>
              </a:ext>
            </a:extLst>
          </p:cNvPr>
          <p:cNvPicPr>
            <a:picLocks noChangeAspect="1"/>
          </p:cNvPicPr>
          <p:nvPr/>
        </p:nvPicPr>
        <p:blipFill>
          <a:blip r:embed="rId3"/>
          <a:stretch>
            <a:fillRect/>
          </a:stretch>
        </p:blipFill>
        <p:spPr>
          <a:xfrm>
            <a:off x="5076055" y="2996952"/>
            <a:ext cx="3578669" cy="2016224"/>
          </a:xfrm>
          <a:prstGeom prst="rect">
            <a:avLst/>
          </a:prstGeom>
        </p:spPr>
      </p:pic>
    </p:spTree>
    <p:extLst>
      <p:ext uri="{BB962C8B-B14F-4D97-AF65-F5344CB8AC3E}">
        <p14:creationId xmlns:p14="http://schemas.microsoft.com/office/powerpoint/2010/main" val="78286569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716CA8-DF31-4B25-9884-EE2EA843B814}"/>
              </a:ext>
            </a:extLst>
          </p:cNvPr>
          <p:cNvSpPr txBox="1"/>
          <p:nvPr/>
        </p:nvSpPr>
        <p:spPr>
          <a:xfrm>
            <a:off x="301084" y="-158626"/>
            <a:ext cx="8820472" cy="830997"/>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Current (latest) Trend - NLP</a:t>
            </a:r>
          </a:p>
        </p:txBody>
      </p:sp>
      <p:sp>
        <p:nvSpPr>
          <p:cNvPr id="3" name="Content Placeholder 2">
            <a:extLst>
              <a:ext uri="{FF2B5EF4-FFF2-40B4-BE49-F238E27FC236}">
                <a16:creationId xmlns:a16="http://schemas.microsoft.com/office/drawing/2014/main" id="{2B43B695-5B3F-4E7F-AA1C-D2B95BE28CEA}"/>
              </a:ext>
            </a:extLst>
          </p:cNvPr>
          <p:cNvSpPr>
            <a:spLocks noGrp="1"/>
          </p:cNvSpPr>
          <p:nvPr>
            <p:ph idx="1"/>
          </p:nvPr>
        </p:nvSpPr>
        <p:spPr>
          <a:xfrm>
            <a:off x="0" y="672371"/>
            <a:ext cx="9144000" cy="5504593"/>
          </a:xfrm>
        </p:spPr>
        <p:txBody>
          <a:bodyPr>
            <a:normAutofit/>
          </a:bodyPr>
          <a:lstStyle/>
          <a:p>
            <a:pPr marL="457200" indent="-457200">
              <a:buFont typeface="+mj-lt"/>
              <a:buAutoNum type="arabicPeriod"/>
            </a:pPr>
            <a:r>
              <a:rPr lang="en-US" sz="3600" dirty="0"/>
              <a:t> Transfer Learning – </a:t>
            </a:r>
            <a:r>
              <a:rPr lang="en-US" sz="3600" dirty="0" err="1"/>
              <a:t>ULMFiT</a:t>
            </a:r>
            <a:endParaRPr lang="en-US" sz="3600" dirty="0"/>
          </a:p>
          <a:p>
            <a:pPr marL="457200" indent="-457200">
              <a:buFont typeface="+mj-lt"/>
              <a:buAutoNum type="arabicPeriod"/>
            </a:pPr>
            <a:endParaRPr lang="en-US" sz="3600" dirty="0"/>
          </a:p>
          <a:p>
            <a:pPr marL="457200" indent="-457200">
              <a:buFont typeface="+mj-lt"/>
              <a:buAutoNum type="arabicPeriod"/>
            </a:pPr>
            <a:r>
              <a:rPr lang="en-US" sz="3600" dirty="0"/>
              <a:t> Facebook </a:t>
            </a:r>
            <a:r>
              <a:rPr lang="en-US" sz="3600" dirty="0" err="1"/>
              <a:t>PyText</a:t>
            </a:r>
            <a:endParaRPr lang="en-US" sz="3600" dirty="0"/>
          </a:p>
          <a:p>
            <a:pPr marL="457200" indent="-457200">
              <a:buFont typeface="+mj-lt"/>
              <a:buAutoNum type="arabicPeriod"/>
            </a:pPr>
            <a:endParaRPr lang="en-US" sz="3600" dirty="0"/>
          </a:p>
          <a:p>
            <a:pPr marL="457200" indent="-457200">
              <a:buFont typeface="+mj-lt"/>
              <a:buAutoNum type="arabicPeriod"/>
            </a:pPr>
            <a:r>
              <a:rPr lang="en-US" sz="3600" dirty="0"/>
              <a:t> Google’s BERT</a:t>
            </a:r>
          </a:p>
          <a:p>
            <a:pPr marL="457200" indent="-457200">
              <a:buFont typeface="+mj-lt"/>
              <a:buAutoNum type="arabicPeriod"/>
            </a:pPr>
            <a:endParaRPr lang="en-US" sz="3600" dirty="0"/>
          </a:p>
          <a:p>
            <a:pPr marL="457200" indent="-457200">
              <a:buFont typeface="+mj-lt"/>
              <a:buAutoNum type="arabicPeriod"/>
            </a:pPr>
            <a:r>
              <a:rPr lang="en-US" sz="3600" dirty="0"/>
              <a:t> </a:t>
            </a:r>
            <a:r>
              <a:rPr lang="en-US" sz="3600" dirty="0" err="1"/>
              <a:t>ELMo</a:t>
            </a:r>
            <a:r>
              <a:rPr lang="en-US" sz="3600" dirty="0"/>
              <a:t> </a:t>
            </a:r>
            <a:br>
              <a:rPr lang="en-US" sz="3600" dirty="0"/>
            </a:br>
            <a:r>
              <a:rPr lang="en-US" sz="2400" dirty="0"/>
              <a:t>(</a:t>
            </a:r>
            <a:r>
              <a:rPr lang="en-US" sz="2400" dirty="0" err="1"/>
              <a:t>biLM</a:t>
            </a:r>
            <a:r>
              <a:rPr lang="en-US" sz="2400" dirty="0"/>
              <a:t> ~ [</a:t>
            </a:r>
            <a:r>
              <a:rPr lang="en-US" sz="2400" dirty="0" err="1"/>
              <a:t>syntax+semantic</a:t>
            </a:r>
            <a:r>
              <a:rPr lang="en-US" sz="2400" dirty="0"/>
              <a:t>]+ Polysemy)</a:t>
            </a:r>
            <a:endParaRPr lang="id-ID" sz="2400" dirty="0"/>
          </a:p>
        </p:txBody>
      </p:sp>
      <p:pic>
        <p:nvPicPr>
          <p:cNvPr id="4" name="Picture 3">
            <a:extLst>
              <a:ext uri="{FF2B5EF4-FFF2-40B4-BE49-F238E27FC236}">
                <a16:creationId xmlns:a16="http://schemas.microsoft.com/office/drawing/2014/main" id="{628630CD-E38D-4065-BEC8-F57EF6DF9B33}"/>
              </a:ext>
            </a:extLst>
          </p:cNvPr>
          <p:cNvPicPr>
            <a:picLocks noChangeAspect="1"/>
          </p:cNvPicPr>
          <p:nvPr/>
        </p:nvPicPr>
        <p:blipFill rotWithShape="1">
          <a:blip r:embed="rId3"/>
          <a:srcRect l="16139" t="13601" r="12200" b="10800"/>
          <a:stretch/>
        </p:blipFill>
        <p:spPr>
          <a:xfrm>
            <a:off x="5724128" y="672370"/>
            <a:ext cx="3189268" cy="1892533"/>
          </a:xfrm>
          <a:prstGeom prst="rect">
            <a:avLst/>
          </a:prstGeom>
        </p:spPr>
      </p:pic>
      <p:pic>
        <p:nvPicPr>
          <p:cNvPr id="6" name="Picture 5">
            <a:extLst>
              <a:ext uri="{FF2B5EF4-FFF2-40B4-BE49-F238E27FC236}">
                <a16:creationId xmlns:a16="http://schemas.microsoft.com/office/drawing/2014/main" id="{D646BA07-5A2C-410D-882E-F33907323698}"/>
              </a:ext>
            </a:extLst>
          </p:cNvPr>
          <p:cNvPicPr>
            <a:picLocks noChangeAspect="1"/>
          </p:cNvPicPr>
          <p:nvPr/>
        </p:nvPicPr>
        <p:blipFill rotWithShape="1">
          <a:blip r:embed="rId4"/>
          <a:srcRect l="2750" t="19760" r="2750" b="13713"/>
          <a:stretch/>
        </p:blipFill>
        <p:spPr>
          <a:xfrm>
            <a:off x="5724128" y="2632579"/>
            <a:ext cx="3419872" cy="792088"/>
          </a:xfrm>
          <a:prstGeom prst="rect">
            <a:avLst/>
          </a:prstGeom>
        </p:spPr>
      </p:pic>
      <p:sp>
        <p:nvSpPr>
          <p:cNvPr id="7" name="Rectangle 6">
            <a:extLst>
              <a:ext uri="{FF2B5EF4-FFF2-40B4-BE49-F238E27FC236}">
                <a16:creationId xmlns:a16="http://schemas.microsoft.com/office/drawing/2014/main" id="{5E6EA505-EE52-49F1-A3D1-C2EED601ACFA}"/>
              </a:ext>
            </a:extLst>
          </p:cNvPr>
          <p:cNvSpPr/>
          <p:nvPr/>
        </p:nvSpPr>
        <p:spPr>
          <a:xfrm>
            <a:off x="5724128" y="3424667"/>
            <a:ext cx="3419873" cy="43088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1050" b="0" i="0" u="none" strike="noStrike" kern="1200" cap="none" spc="0" normalizeH="0" baseline="0" noProof="0" dirty="0">
                <a:ln>
                  <a:noFill/>
                </a:ln>
                <a:solidFill>
                  <a:srgbClr val="060BC6"/>
                </a:solidFill>
                <a:effectLst/>
                <a:uLnTx/>
                <a:uFillTx/>
                <a:latin typeface="Arial" charset="0"/>
                <a:ea typeface="굴림" pitchFamily="50" charset="-127"/>
                <a:cs typeface="+mn-cs"/>
              </a:rPr>
              <a:t>https://www.analyticsvidhya.com/blog/2018/11/tutorial-text-classification-ulmfit-fastai-library/</a:t>
            </a:r>
          </a:p>
        </p:txBody>
      </p:sp>
      <p:pic>
        <p:nvPicPr>
          <p:cNvPr id="4098" name="Picture 2" descr="https://cdn-images-1.medium.com/max/1000/1*0ngJE35XmN1KRY-Ra-c4nQ.png">
            <a:extLst>
              <a:ext uri="{FF2B5EF4-FFF2-40B4-BE49-F238E27FC236}">
                <a16:creationId xmlns:a16="http://schemas.microsoft.com/office/drawing/2014/main" id="{D289DB9F-6201-4767-9DC5-A4B9C40BBC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3789192"/>
            <a:ext cx="2699792" cy="17168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6F62757-DFA4-4123-B49C-30C7DF6A72B3}"/>
              </a:ext>
            </a:extLst>
          </p:cNvPr>
          <p:cNvPicPr>
            <a:picLocks noChangeAspect="1"/>
          </p:cNvPicPr>
          <p:nvPr/>
        </p:nvPicPr>
        <p:blipFill>
          <a:blip r:embed="rId6"/>
          <a:stretch>
            <a:fillRect/>
          </a:stretch>
        </p:blipFill>
        <p:spPr>
          <a:xfrm>
            <a:off x="4556770" y="5723114"/>
            <a:ext cx="4227190" cy="1134886"/>
          </a:xfrm>
          <a:prstGeom prst="rect">
            <a:avLst/>
          </a:prstGeom>
        </p:spPr>
      </p:pic>
    </p:spTree>
    <p:extLst>
      <p:ext uri="{BB962C8B-B14F-4D97-AF65-F5344CB8AC3E}">
        <p14:creationId xmlns:p14="http://schemas.microsoft.com/office/powerpoint/2010/main" val="797715661"/>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716CA8-DF31-4B25-9884-EE2EA843B814}"/>
              </a:ext>
            </a:extLst>
          </p:cNvPr>
          <p:cNvSpPr txBox="1"/>
          <p:nvPr/>
        </p:nvSpPr>
        <p:spPr>
          <a:xfrm>
            <a:off x="301084" y="-158626"/>
            <a:ext cx="8820472" cy="830997"/>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Current (latest) Trend - IP</a:t>
            </a:r>
          </a:p>
        </p:txBody>
      </p:sp>
      <p:sp>
        <p:nvSpPr>
          <p:cNvPr id="3" name="Content Placeholder 2">
            <a:extLst>
              <a:ext uri="{FF2B5EF4-FFF2-40B4-BE49-F238E27FC236}">
                <a16:creationId xmlns:a16="http://schemas.microsoft.com/office/drawing/2014/main" id="{2B43B695-5B3F-4E7F-AA1C-D2B95BE28CEA}"/>
              </a:ext>
            </a:extLst>
          </p:cNvPr>
          <p:cNvSpPr>
            <a:spLocks noGrp="1"/>
          </p:cNvSpPr>
          <p:nvPr>
            <p:ph idx="1"/>
          </p:nvPr>
        </p:nvSpPr>
        <p:spPr>
          <a:xfrm>
            <a:off x="0" y="672371"/>
            <a:ext cx="9144000" cy="5504593"/>
          </a:xfrm>
        </p:spPr>
        <p:txBody>
          <a:bodyPr>
            <a:normAutofit/>
          </a:bodyPr>
          <a:lstStyle/>
          <a:p>
            <a:pPr marL="457200" indent="-457200">
              <a:buFont typeface="+mj-lt"/>
              <a:buAutoNum type="arabicPeriod"/>
            </a:pPr>
            <a:r>
              <a:rPr lang="en-US" sz="3600" dirty="0"/>
              <a:t> </a:t>
            </a:r>
            <a:r>
              <a:rPr lang="en-US" sz="3600" dirty="0" err="1"/>
              <a:t>BigGANS</a:t>
            </a:r>
            <a:endParaRPr lang="en-US" sz="3600" dirty="0"/>
          </a:p>
          <a:p>
            <a:pPr marL="457200" indent="-457200">
              <a:buFont typeface="+mj-lt"/>
              <a:buAutoNum type="arabicPeriod"/>
            </a:pPr>
            <a:endParaRPr lang="en-US" sz="3600" dirty="0"/>
          </a:p>
          <a:p>
            <a:pPr marL="457200" indent="-457200">
              <a:buFont typeface="+mj-lt"/>
              <a:buAutoNum type="arabicPeriod"/>
            </a:pPr>
            <a:r>
              <a:rPr lang="en-US" sz="3600" dirty="0"/>
              <a:t> </a:t>
            </a:r>
            <a:r>
              <a:rPr lang="en-US" sz="3600" dirty="0" err="1"/>
              <a:t>FastAI</a:t>
            </a:r>
            <a:r>
              <a:rPr lang="en-US" sz="3600" dirty="0"/>
              <a:t> </a:t>
            </a:r>
            <a:br>
              <a:rPr lang="en-US" sz="3600" dirty="0"/>
            </a:br>
            <a:r>
              <a:rPr lang="en-US" sz="3600" dirty="0"/>
              <a:t>(93% </a:t>
            </a:r>
            <a:r>
              <a:rPr lang="en-US" sz="3600" dirty="0" err="1"/>
              <a:t>imageNet</a:t>
            </a:r>
            <a:r>
              <a:rPr lang="en-US" sz="3600" dirty="0"/>
              <a:t> Accuracy in 18” &amp; $40)</a:t>
            </a:r>
          </a:p>
          <a:p>
            <a:pPr marL="457200" indent="-457200">
              <a:buFont typeface="+mj-lt"/>
              <a:buAutoNum type="arabicPeriod"/>
            </a:pPr>
            <a:endParaRPr lang="en-US" sz="3600" dirty="0"/>
          </a:p>
          <a:p>
            <a:pPr marL="457200" indent="-457200">
              <a:buFont typeface="+mj-lt"/>
              <a:buAutoNum type="arabicPeriod"/>
            </a:pPr>
            <a:r>
              <a:rPr lang="en-US" sz="3600" dirty="0"/>
              <a:t> Vid2Vid video Prediction</a:t>
            </a:r>
            <a:br>
              <a:rPr lang="en-US" sz="3600" dirty="0"/>
            </a:br>
            <a:r>
              <a:rPr lang="en-US" sz="3600" dirty="0"/>
              <a:t>(opensource by Nvidia)</a:t>
            </a:r>
          </a:p>
        </p:txBody>
      </p:sp>
      <p:pic>
        <p:nvPicPr>
          <p:cNvPr id="2" name="Picture 1">
            <a:extLst>
              <a:ext uri="{FF2B5EF4-FFF2-40B4-BE49-F238E27FC236}">
                <a16:creationId xmlns:a16="http://schemas.microsoft.com/office/drawing/2014/main" id="{7CBEC4A7-3B2F-4044-BC64-CB53A9B842A7}"/>
              </a:ext>
            </a:extLst>
          </p:cNvPr>
          <p:cNvPicPr>
            <a:picLocks noChangeAspect="1"/>
          </p:cNvPicPr>
          <p:nvPr/>
        </p:nvPicPr>
        <p:blipFill>
          <a:blip r:embed="rId3"/>
          <a:stretch>
            <a:fillRect/>
          </a:stretch>
        </p:blipFill>
        <p:spPr>
          <a:xfrm>
            <a:off x="5724128" y="681036"/>
            <a:ext cx="3275856" cy="1406622"/>
          </a:xfrm>
          <a:prstGeom prst="rect">
            <a:avLst/>
          </a:prstGeom>
        </p:spPr>
      </p:pic>
      <p:sp>
        <p:nvSpPr>
          <p:cNvPr id="5" name="Rectangle 4">
            <a:extLst>
              <a:ext uri="{FF2B5EF4-FFF2-40B4-BE49-F238E27FC236}">
                <a16:creationId xmlns:a16="http://schemas.microsoft.com/office/drawing/2014/main" id="{BD0A6120-552C-4F61-9071-C83272DC3320}"/>
              </a:ext>
            </a:extLst>
          </p:cNvPr>
          <p:cNvSpPr/>
          <p:nvPr/>
        </p:nvSpPr>
        <p:spPr>
          <a:xfrm>
            <a:off x="5642992" y="2087658"/>
            <a:ext cx="3438128" cy="3693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1800" b="0" i="0" u="none" strike="noStrike" kern="1200" cap="none" spc="0" normalizeH="0" baseline="0" noProof="0" dirty="0">
                <a:ln>
                  <a:noFill/>
                </a:ln>
                <a:solidFill>
                  <a:srgbClr val="060BC6"/>
                </a:solidFill>
                <a:effectLst/>
                <a:uLnTx/>
                <a:uFillTx/>
                <a:latin typeface="Arial" charset="0"/>
                <a:ea typeface="굴림" pitchFamily="50" charset="-127"/>
                <a:cs typeface="+mn-cs"/>
              </a:rPr>
              <a:t>https://gandissect.csail.mit.edu/</a:t>
            </a:r>
          </a:p>
        </p:txBody>
      </p:sp>
      <p:pic>
        <p:nvPicPr>
          <p:cNvPr id="9" name="Picture 8">
            <a:extLst>
              <a:ext uri="{FF2B5EF4-FFF2-40B4-BE49-F238E27FC236}">
                <a16:creationId xmlns:a16="http://schemas.microsoft.com/office/drawing/2014/main" id="{20B63EFB-F878-484A-ADB6-DBB97457A98B}"/>
              </a:ext>
            </a:extLst>
          </p:cNvPr>
          <p:cNvPicPr>
            <a:picLocks noChangeAspect="1"/>
          </p:cNvPicPr>
          <p:nvPr/>
        </p:nvPicPr>
        <p:blipFill>
          <a:blip r:embed="rId4"/>
          <a:stretch>
            <a:fillRect/>
          </a:stretch>
        </p:blipFill>
        <p:spPr>
          <a:xfrm>
            <a:off x="4932040" y="4005064"/>
            <a:ext cx="4165237" cy="2088232"/>
          </a:xfrm>
          <a:prstGeom prst="rect">
            <a:avLst/>
          </a:prstGeom>
        </p:spPr>
      </p:pic>
    </p:spTree>
    <p:extLst>
      <p:ext uri="{BB962C8B-B14F-4D97-AF65-F5344CB8AC3E}">
        <p14:creationId xmlns:p14="http://schemas.microsoft.com/office/powerpoint/2010/main" val="4202860715"/>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716CA8-DF31-4B25-9884-EE2EA843B814}"/>
              </a:ext>
            </a:extLst>
          </p:cNvPr>
          <p:cNvSpPr txBox="1"/>
          <p:nvPr/>
        </p:nvSpPr>
        <p:spPr>
          <a:xfrm>
            <a:off x="301084" y="-158626"/>
            <a:ext cx="8820472" cy="144655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Natural Language Processing (NLP) VS Text Mining (TM)?</a:t>
            </a:r>
          </a:p>
        </p:txBody>
      </p:sp>
      <p:pic>
        <p:nvPicPr>
          <p:cNvPr id="3" name="Picture 2" descr="A close up of a logo&#10;&#10;Description generated with high confidence">
            <a:extLst>
              <a:ext uri="{FF2B5EF4-FFF2-40B4-BE49-F238E27FC236}">
                <a16:creationId xmlns:a16="http://schemas.microsoft.com/office/drawing/2014/main" id="{6173E008-5EC7-410E-96AB-7E1507714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644" y="1287924"/>
            <a:ext cx="7151351" cy="5370811"/>
          </a:xfrm>
          <a:prstGeom prst="rect">
            <a:avLst/>
          </a:prstGeom>
        </p:spPr>
      </p:pic>
    </p:spTree>
    <p:extLst>
      <p:ext uri="{BB962C8B-B14F-4D97-AF65-F5344CB8AC3E}">
        <p14:creationId xmlns:p14="http://schemas.microsoft.com/office/powerpoint/2010/main" val="1549694098"/>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5" descr="opec-oil.jpg">
            <a:extLst>
              <a:ext uri="{FF2B5EF4-FFF2-40B4-BE49-F238E27FC236}">
                <a16:creationId xmlns:a16="http://schemas.microsoft.com/office/drawing/2014/main" id="{0D433F15-2241-48B9-B359-1B75E9B93BE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12" descr="quote-paper2">
            <a:extLst>
              <a:ext uri="{FF2B5EF4-FFF2-40B4-BE49-F238E27FC236}">
                <a16:creationId xmlns:a16="http://schemas.microsoft.com/office/drawing/2014/main" id="{A5F9AD93-9EF5-469A-84E4-1FF701CF0B2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9075" y="1255390"/>
            <a:ext cx="86868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Picture 13" descr="quote-paper2">
            <a:extLst>
              <a:ext uri="{FF2B5EF4-FFF2-40B4-BE49-F238E27FC236}">
                <a16:creationId xmlns:a16="http://schemas.microsoft.com/office/drawing/2014/main" id="{1C4959A0-321F-4C72-BAB2-0847B35BEEA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0663" y="4063702"/>
            <a:ext cx="86868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Rectangle 3">
            <a:extLst>
              <a:ext uri="{FF2B5EF4-FFF2-40B4-BE49-F238E27FC236}">
                <a16:creationId xmlns:a16="http://schemas.microsoft.com/office/drawing/2014/main" id="{A2AFDC8D-5717-4952-99D6-39C2AAA79586}"/>
              </a:ext>
            </a:extLst>
          </p:cNvPr>
          <p:cNvSpPr>
            <a:spLocks noChangeArrowheads="1"/>
          </p:cNvSpPr>
          <p:nvPr/>
        </p:nvSpPr>
        <p:spPr bwMode="auto">
          <a:xfrm>
            <a:off x="687388" y="1700808"/>
            <a:ext cx="7705725" cy="1524000"/>
          </a:xfrm>
          <a:prstGeom prst="rect">
            <a:avLst/>
          </a:prstGeom>
          <a:noFill/>
          <a:ln>
            <a:noFill/>
          </a:ln>
          <a:extLst>
            <a:ext uri="{909E8E84-426E-40DD-AFC4-6F175D3DCCD1}">
              <a14:hiddenFill xmlns:a14="http://schemas.microsoft.com/office/drawing/2010/main">
                <a:solidFill>
                  <a:schemeClr val="bg1">
                    <a:alpha val="78038"/>
                  </a:schemeClr>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ja-JP"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Data </a:t>
            </a:r>
            <a:r>
              <a:rPr kumimoji="0" lang="id-ID" altLang="ja-JP"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adalah minyak baru. Data seperti minyak mentah yang berharga, tetapi jika tidak dikelola dengan baik maka data tidak dapat digunakan.</a:t>
            </a:r>
            <a:endParaRPr kumimoji="0" lang="en-US" altLang="ja-JP"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r" defTabSz="4572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Clive </a:t>
            </a:r>
            <a:r>
              <a:rPr kumimoji="0" lang="en-US" altLang="en-US" sz="20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Humby</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a:t>
            </a:r>
            <a:r>
              <a:rPr kumimoji="0" lang="en-US" altLang="en-US" sz="20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DunnHumby</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0599" name="Rectangle 3">
            <a:extLst>
              <a:ext uri="{FF2B5EF4-FFF2-40B4-BE49-F238E27FC236}">
                <a16:creationId xmlns:a16="http://schemas.microsoft.com/office/drawing/2014/main" id="{8E3C508E-D880-40C9-8668-1D343AD4B446}"/>
              </a:ext>
            </a:extLst>
          </p:cNvPr>
          <p:cNvSpPr>
            <a:spLocks noChangeArrowheads="1"/>
          </p:cNvSpPr>
          <p:nvPr/>
        </p:nvSpPr>
        <p:spPr bwMode="auto">
          <a:xfrm>
            <a:off x="647701" y="4240237"/>
            <a:ext cx="7524700" cy="1997075"/>
          </a:xfrm>
          <a:prstGeom prst="rect">
            <a:avLst/>
          </a:prstGeom>
          <a:noFill/>
          <a:ln>
            <a:noFill/>
          </a:ln>
          <a:extLst>
            <a:ext uri="{909E8E84-426E-40DD-AFC4-6F175D3DCCD1}">
              <a14:hiddenFill xmlns:a14="http://schemas.microsoft.com/office/drawing/2010/main">
                <a:solidFill>
                  <a:schemeClr val="bg1">
                    <a:alpha val="78038"/>
                  </a:schemeClr>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ja-JP"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a:t>
            </a:r>
            <a:endParaRPr kumimoji="0" lang="id-ID" altLang="ja-JP"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id-ID" altLang="ja-JP"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Untuk pertama kalinya k</a:t>
            </a:r>
            <a:r>
              <a:rPr kumimoji="0" lang="en-US" altLang="ja-JP" sz="20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ita</a:t>
            </a:r>
            <a:r>
              <a:rPr kumimoji="0" lang="id-ID" altLang="ja-JP"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memiliki sebuah perekonomian yang berdasarkan pada sebuah sumber daya utama (informasi) yang tidak hanya terbarukan, tetapi </a:t>
            </a:r>
            <a:r>
              <a:rPr kumimoji="0" lang="en-US" altLang="ja-JP" sz="20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terus</a:t>
            </a:r>
            <a:r>
              <a:rPr kumimoji="0" lang="en-US" altLang="ja-JP"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a:t>
            </a:r>
            <a:r>
              <a:rPr kumimoji="0" lang="en-US" altLang="ja-JP" sz="20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bertambah</a:t>
            </a:r>
            <a:r>
              <a:rPr kumimoji="0" lang="en-US" altLang="ja-JP"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t>
            </a:r>
          </a:p>
          <a:p>
            <a:pPr marL="0" marR="0" lvl="0" indent="0" algn="r" defTabSz="457200" rtl="0" eaLnBrk="1" fontAlgn="base" latinLnBrk="0" hangingPunct="1">
              <a:lnSpc>
                <a:spcPct val="100000"/>
              </a:lnSpc>
              <a:spcBef>
                <a:spcPct val="2000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John </a:t>
            </a:r>
            <a:r>
              <a:rPr kumimoji="0" lang="en-US" altLang="en-US" sz="18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Naisbitt</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10600" name="Picture 15" descr="bracket1_blu">
            <a:extLst>
              <a:ext uri="{FF2B5EF4-FFF2-40B4-BE49-F238E27FC236}">
                <a16:creationId xmlns:a16="http://schemas.microsoft.com/office/drawing/2014/main" id="{52C58B7D-E8FE-46AC-91C4-4624889EBC7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85776" y="4284266"/>
            <a:ext cx="32385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Picture 16" descr="bracket_blu2">
            <a:extLst>
              <a:ext uri="{FF2B5EF4-FFF2-40B4-BE49-F238E27FC236}">
                <a16:creationId xmlns:a16="http://schemas.microsoft.com/office/drawing/2014/main" id="{E522D7AB-6F20-437D-B1B2-FFA5394BA8D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20358" y="5373216"/>
            <a:ext cx="3238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2" name="Picture 17" descr="bracket1_blu">
            <a:extLst>
              <a:ext uri="{FF2B5EF4-FFF2-40B4-BE49-F238E27FC236}">
                <a16:creationId xmlns:a16="http://schemas.microsoft.com/office/drawing/2014/main" id="{30CB5233-0836-4D68-8691-51163E235DD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50887" y="1621768"/>
            <a:ext cx="3238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3" name="Picture 18" descr="bracket_blu2">
            <a:extLst>
              <a:ext uri="{FF2B5EF4-FFF2-40B4-BE49-F238E27FC236}">
                <a16:creationId xmlns:a16="http://schemas.microsoft.com/office/drawing/2014/main" id="{952F5718-0F56-47F9-A418-12F95559885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84168" y="2522215"/>
            <a:ext cx="32385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A65AA28-E63D-4C41-8A28-F4A34B7A8026}"/>
              </a:ext>
            </a:extLst>
          </p:cNvPr>
          <p:cNvSpPr txBox="1"/>
          <p:nvPr/>
        </p:nvSpPr>
        <p:spPr>
          <a:xfrm>
            <a:off x="0" y="37073"/>
            <a:ext cx="9252520"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Industri 4.0 = DATA</a:t>
            </a:r>
            <a:endParaRPr kumimoji="0" lang="id-ID" sz="72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3092648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TextShape 1"/>
          <p:cNvSpPr txBox="1"/>
          <p:nvPr/>
        </p:nvSpPr>
        <p:spPr>
          <a:xfrm>
            <a:off x="3966840" y="621000"/>
            <a:ext cx="4825800" cy="844200"/>
          </a:xfrm>
          <a:prstGeom prst="rect">
            <a:avLst/>
          </a:prstGeom>
          <a:no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small" spc="-1" normalizeH="0" baseline="0" noProof="0">
                <a:ln>
                  <a:noFill/>
                </a:ln>
                <a:solidFill>
                  <a:srgbClr val="FFFFFF"/>
                </a:solidFill>
                <a:effectLst/>
                <a:uLnTx/>
                <a:uFillTx/>
                <a:latin typeface="Constantia"/>
                <a:ea typeface="굴림" pitchFamily="50" charset="-127"/>
              </a:rPr>
              <a:t>Internet of Things</a:t>
            </a:r>
            <a:endParaRPr kumimoji="0" lang="en-US" sz="3600" b="0" i="0" u="none" strike="noStrike" kern="1200" cap="none" spc="-1" normalizeH="0" baseline="0" noProof="0">
              <a:ln>
                <a:noFill/>
              </a:ln>
              <a:solidFill>
                <a:srgbClr val="FFFFFF"/>
              </a:solidFill>
              <a:effectLst/>
              <a:uLnTx/>
              <a:uFillTx/>
              <a:latin typeface="Arial"/>
              <a:ea typeface="굴림" pitchFamily="50" charset="-127"/>
            </a:endParaRPr>
          </a:p>
        </p:txBody>
      </p:sp>
      <p:sp>
        <p:nvSpPr>
          <p:cNvPr id="836" name="TextShape 2"/>
          <p:cNvSpPr txBox="1"/>
          <p:nvPr/>
        </p:nvSpPr>
        <p:spPr>
          <a:xfrm>
            <a:off x="3966840" y="1600200"/>
            <a:ext cx="4825800" cy="4339800"/>
          </a:xfrm>
          <a:prstGeom prst="rect">
            <a:avLst/>
          </a:prstGeom>
          <a:noFill/>
          <a:ln>
            <a:noFill/>
          </a:ln>
        </p:spPr>
        <p:txBody>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Arial"/>
                <a:ea typeface="굴림" pitchFamily="50" charset="-127"/>
              </a:rPr>
              <a:t>“a global infrastructure for the information society, enabling </a:t>
            </a:r>
            <a:r>
              <a:rPr kumimoji="0" lang="en-US" sz="1800" b="1" i="0" u="none" strike="noStrike" kern="1200" cap="none" spc="-1" normalizeH="0" baseline="0" noProof="0">
                <a:ln>
                  <a:noFill/>
                </a:ln>
                <a:solidFill>
                  <a:srgbClr val="FFFF00"/>
                </a:solidFill>
                <a:effectLst/>
                <a:uLnTx/>
                <a:uFillTx/>
                <a:latin typeface="Arial"/>
                <a:ea typeface="굴림" pitchFamily="50" charset="-127"/>
              </a:rPr>
              <a:t>advanced services </a:t>
            </a:r>
            <a:r>
              <a:rPr kumimoji="0" lang="en-US" sz="1800" b="0" i="0" u="none" strike="noStrike" kern="1200" cap="none" spc="-1" normalizeH="0" baseline="0" noProof="0">
                <a:ln>
                  <a:noFill/>
                </a:ln>
                <a:solidFill>
                  <a:srgbClr val="FFFFFF"/>
                </a:solidFill>
                <a:effectLst/>
                <a:uLnTx/>
                <a:uFillTx/>
                <a:latin typeface="Arial"/>
                <a:ea typeface="굴림" pitchFamily="50" charset="-127"/>
              </a:rPr>
              <a:t>by </a:t>
            </a:r>
            <a:r>
              <a:rPr kumimoji="0" lang="en-US" sz="1800" b="1" i="0" u="none" strike="noStrike" kern="1200" cap="none" spc="-1" normalizeH="0" baseline="0" noProof="0">
                <a:ln>
                  <a:noFill/>
                </a:ln>
                <a:solidFill>
                  <a:srgbClr val="FFFF00"/>
                </a:solidFill>
                <a:effectLst/>
                <a:uLnTx/>
                <a:uFillTx/>
                <a:latin typeface="Arial"/>
                <a:ea typeface="굴림" pitchFamily="50" charset="-127"/>
              </a:rPr>
              <a:t>interconnecting</a:t>
            </a:r>
            <a:r>
              <a:rPr kumimoji="0" lang="en-US" sz="1800" b="0" i="0" u="none" strike="noStrike" kern="1200" cap="none" spc="-1" normalizeH="0" baseline="0" noProof="0">
                <a:ln>
                  <a:noFill/>
                </a:ln>
                <a:solidFill>
                  <a:srgbClr val="FFFF00"/>
                </a:solidFill>
                <a:effectLst/>
                <a:uLnTx/>
                <a:uFillTx/>
                <a:latin typeface="Arial"/>
                <a:ea typeface="굴림" pitchFamily="50" charset="-127"/>
              </a:rPr>
              <a:t> </a:t>
            </a:r>
            <a:r>
              <a:rPr kumimoji="0" lang="en-US" sz="1800" b="0" i="0" u="none" strike="noStrike" kern="1200" cap="none" spc="-1" normalizeH="0" baseline="0" noProof="0">
                <a:ln>
                  <a:noFill/>
                </a:ln>
                <a:solidFill>
                  <a:srgbClr val="FFFFFF"/>
                </a:solidFill>
                <a:effectLst/>
                <a:uLnTx/>
                <a:uFillTx/>
                <a:latin typeface="Arial"/>
                <a:ea typeface="굴림" pitchFamily="50" charset="-127"/>
              </a:rPr>
              <a:t>(physical and virtual) things based on existing and evolving interoperable </a:t>
            </a:r>
            <a:r>
              <a:rPr kumimoji="0" lang="en-US" sz="1800" b="1" i="0" u="none" strike="noStrike" kern="1200" cap="none" spc="-1" normalizeH="0" baseline="0" noProof="0">
                <a:ln>
                  <a:noFill/>
                </a:ln>
                <a:solidFill>
                  <a:srgbClr val="FFFF00"/>
                </a:solidFill>
                <a:effectLst/>
                <a:uLnTx/>
                <a:uFillTx/>
                <a:latin typeface="Arial"/>
                <a:ea typeface="굴림" pitchFamily="50" charset="-127"/>
              </a:rPr>
              <a:t>information and communication </a:t>
            </a:r>
            <a:r>
              <a:rPr kumimoji="0" lang="en-US" sz="1800" b="0" i="0" u="none" strike="noStrike" kern="1200" cap="none" spc="-1" normalizeH="0" baseline="0" noProof="0">
                <a:ln>
                  <a:noFill/>
                </a:ln>
                <a:solidFill>
                  <a:srgbClr val="FFFFFF"/>
                </a:solidFill>
                <a:effectLst/>
                <a:uLnTx/>
                <a:uFillTx/>
                <a:latin typeface="Arial"/>
                <a:ea typeface="굴림" pitchFamily="50" charset="-127"/>
              </a:rPr>
              <a:t>technologies.” [ITU-T Y.2060 (06/2012)]</a:t>
            </a:r>
          </a:p>
          <a:p>
            <a:pPr marL="0" marR="0" lvl="0" indent="0" algn="l" defTabSz="914400" rtl="0" eaLnBrk="1" fontAlgn="auto" latinLnBrk="0" hangingPunct="1">
              <a:lnSpc>
                <a:spcPct val="100000"/>
              </a:lnSpc>
              <a:spcBef>
                <a:spcPts val="36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Arial"/>
              <a:ea typeface="굴림" pitchFamily="50" charset="-127"/>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Arial"/>
                <a:ea typeface="굴림" pitchFamily="50" charset="-127"/>
              </a:rPr>
              <a:t>Example: Smart cities.</a:t>
            </a:r>
            <a:br>
              <a:rPr kumimoji="0" sz="1800" b="0" i="0" u="none" strike="noStrike" kern="1200" cap="none" spc="0" normalizeH="0" baseline="0" noProof="0">
                <a:ln>
                  <a:noFill/>
                </a:ln>
                <a:solidFill>
                  <a:prstClr val="black"/>
                </a:solidFill>
                <a:effectLst/>
                <a:uLnTx/>
                <a:uFillTx/>
                <a:latin typeface="Arial"/>
                <a:ea typeface="굴림" pitchFamily="50" charset="-127"/>
              </a:rPr>
            </a:br>
            <a:endParaRPr kumimoji="0" lang="en-US" sz="1800" b="0" i="0" u="none" strike="noStrike" kern="1200" cap="none" spc="-1" normalizeH="0" baseline="0" noProof="0">
              <a:ln>
                <a:noFill/>
              </a:ln>
              <a:solidFill>
                <a:srgbClr val="FFFFFF"/>
              </a:solidFill>
              <a:effectLst/>
              <a:uLnTx/>
              <a:uFillTx/>
              <a:latin typeface="Arial"/>
              <a:ea typeface="굴림" pitchFamily="50" charset="-127"/>
            </a:endParaRPr>
          </a:p>
        </p:txBody>
      </p:sp>
      <p:pic>
        <p:nvPicPr>
          <p:cNvPr id="837" name="Picture 2"/>
          <p:cNvPicPr/>
          <p:nvPr/>
        </p:nvPicPr>
        <p:blipFill>
          <a:blip r:embed="rId3"/>
          <a:stretch/>
        </p:blipFill>
        <p:spPr>
          <a:xfrm>
            <a:off x="290880" y="1244520"/>
            <a:ext cx="3462840" cy="3414600"/>
          </a:xfrm>
          <a:prstGeom prst="rect">
            <a:avLst/>
          </a:prstGeom>
          <a:ln>
            <a:noFill/>
          </a:ln>
        </p:spPr>
      </p:pic>
      <p:sp>
        <p:nvSpPr>
          <p:cNvPr id="838" name="CustomShape 3"/>
          <p:cNvSpPr/>
          <p:nvPr/>
        </p:nvSpPr>
        <p:spPr>
          <a:xfrm>
            <a:off x="241560" y="4655520"/>
            <a:ext cx="369828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 normalizeH="0" baseline="0" noProof="0">
                <a:ln>
                  <a:noFill/>
                </a:ln>
                <a:solidFill>
                  <a:srgbClr val="FFFFFF"/>
                </a:solidFill>
                <a:effectLst/>
                <a:uLnTx/>
                <a:uFillTx/>
                <a:latin typeface="Arial"/>
              </a:rPr>
              <a:t>https://commons.wikimedia.org/wiki/File:Internet_of_Things.jpg</a:t>
            </a:r>
            <a:endParaRPr kumimoji="0" lang="en-US" sz="900" b="0" i="0" u="none" strike="noStrike" kern="1200" cap="none" spc="-1" normalizeH="0" baseline="0" noProof="0">
              <a:ln>
                <a:noFill/>
              </a:ln>
              <a:solidFill>
                <a:prstClr val="black"/>
              </a:solidFill>
              <a:effectLst/>
              <a:uLnTx/>
              <a:uFillTx/>
              <a:latin typeface="Arial"/>
            </a:endParaRPr>
          </a:p>
        </p:txBody>
      </p:sp>
      <p:pic>
        <p:nvPicPr>
          <p:cNvPr id="839" name="Picture 3"/>
          <p:cNvPicPr/>
          <p:nvPr/>
        </p:nvPicPr>
        <p:blipFill>
          <a:blip r:embed="rId4"/>
          <a:stretch/>
        </p:blipFill>
        <p:spPr>
          <a:xfrm>
            <a:off x="6992640" y="4015440"/>
            <a:ext cx="1732320" cy="1287360"/>
          </a:xfrm>
          <a:prstGeom prst="rect">
            <a:avLst/>
          </a:prstGeom>
          <a:ln>
            <a:noFill/>
          </a:ln>
        </p:spPr>
      </p:pic>
    </p:spTree>
    <p:extLst>
      <p:ext uri="{BB962C8B-B14F-4D97-AF65-F5344CB8AC3E}">
        <p14:creationId xmlns:p14="http://schemas.microsoft.com/office/powerpoint/2010/main" val="2829247154"/>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60B908-A9B0-4A6A-BD73-BB108E4CEC34}"/>
              </a:ext>
            </a:extLst>
          </p:cNvPr>
          <p:cNvPicPr>
            <a:picLocks noGrp="1" noChangeAspect="1"/>
          </p:cNvPicPr>
          <p:nvPr>
            <p:ph idx="1"/>
          </p:nvPr>
        </p:nvPicPr>
        <p:blipFill>
          <a:blip r:embed="rId2"/>
          <a:stretch>
            <a:fillRect/>
          </a:stretch>
        </p:blipFill>
        <p:spPr>
          <a:xfrm>
            <a:off x="21418" y="1124744"/>
            <a:ext cx="9085662" cy="4968552"/>
          </a:xfrm>
          <a:prstGeom prst="rect">
            <a:avLst/>
          </a:prstGeom>
        </p:spPr>
      </p:pic>
      <p:sp>
        <p:nvSpPr>
          <p:cNvPr id="7" name="TextBox 6">
            <a:extLst>
              <a:ext uri="{FF2B5EF4-FFF2-40B4-BE49-F238E27FC236}">
                <a16:creationId xmlns:a16="http://schemas.microsoft.com/office/drawing/2014/main" id="{B3F82783-EDC7-4B19-9F1E-071430E4EC97}"/>
              </a:ext>
            </a:extLst>
          </p:cNvPr>
          <p:cNvSpPr txBox="1"/>
          <p:nvPr/>
        </p:nvSpPr>
        <p:spPr>
          <a:xfrm>
            <a:off x="0" y="116632"/>
            <a:ext cx="9108504" cy="830997"/>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Internet of Things (IoT)</a:t>
            </a:r>
            <a:endPar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647052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40CAB84-EB16-4B72-9FF6-348F3CAE15D4}"/>
              </a:ext>
            </a:extLst>
          </p:cNvPr>
          <p:cNvGrpSpPr/>
          <p:nvPr/>
        </p:nvGrpSpPr>
        <p:grpSpPr>
          <a:xfrm>
            <a:off x="-20638" y="0"/>
            <a:ext cx="9164638" cy="1872329"/>
            <a:chOff x="-20638" y="0"/>
            <a:chExt cx="9164638" cy="1872329"/>
          </a:xfrm>
        </p:grpSpPr>
        <p:graphicFrame>
          <p:nvGraphicFramePr>
            <p:cNvPr id="7" name="Object 27">
              <a:extLst>
                <a:ext uri="{FF2B5EF4-FFF2-40B4-BE49-F238E27FC236}">
                  <a16:creationId xmlns:a16="http://schemas.microsoft.com/office/drawing/2014/main" id="{CCA872E9-7271-469E-894A-C20DE22B8626}"/>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79928" name="Image" r:id="rId4" imgW="9561905" imgH="1600000" progId="">
                    <p:embed/>
                  </p:oleObj>
                </mc:Choice>
                <mc:Fallback>
                  <p:oleObj name="Image" r:id="rId4" imgW="9561905" imgH="1600000" progId="">
                    <p:embed/>
                    <p:pic>
                      <p:nvPicPr>
                        <p:cNvPr id="7" name="Object 27">
                          <a:extLst>
                            <a:ext uri="{FF2B5EF4-FFF2-40B4-BE49-F238E27FC236}">
                              <a16:creationId xmlns:a16="http://schemas.microsoft.com/office/drawing/2014/main" id="{CCA872E9-7271-469E-894A-C20DE22B8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8" name="Freeform 16">
              <a:extLst>
                <a:ext uri="{FF2B5EF4-FFF2-40B4-BE49-F238E27FC236}">
                  <a16:creationId xmlns:a16="http://schemas.microsoft.com/office/drawing/2014/main" id="{3A041BFE-72BD-4F62-AB1A-4F0C877E5FC8}"/>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9" name="Freeform 17">
              <a:extLst>
                <a:ext uri="{FF2B5EF4-FFF2-40B4-BE49-F238E27FC236}">
                  <a16:creationId xmlns:a16="http://schemas.microsoft.com/office/drawing/2014/main" id="{DB19AAC8-2831-40A4-BEC9-FAB3F0D011B4}"/>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0" name="Group 18">
              <a:extLst>
                <a:ext uri="{FF2B5EF4-FFF2-40B4-BE49-F238E27FC236}">
                  <a16:creationId xmlns:a16="http://schemas.microsoft.com/office/drawing/2014/main" id="{525FB157-7654-4A05-A55E-A1BCE2F02B11}"/>
                </a:ext>
              </a:extLst>
            </p:cNvPr>
            <p:cNvGrpSpPr>
              <a:grpSpLocks/>
            </p:cNvGrpSpPr>
            <p:nvPr/>
          </p:nvGrpSpPr>
          <p:grpSpPr bwMode="auto">
            <a:xfrm>
              <a:off x="7740650" y="347663"/>
              <a:ext cx="387350" cy="366712"/>
              <a:chOff x="4752" y="1200"/>
              <a:chExt cx="288" cy="288"/>
            </a:xfrm>
          </p:grpSpPr>
          <p:sp>
            <p:nvSpPr>
              <p:cNvPr id="17" name="Oval 19">
                <a:extLst>
                  <a:ext uri="{FF2B5EF4-FFF2-40B4-BE49-F238E27FC236}">
                    <a16:creationId xmlns:a16="http://schemas.microsoft.com/office/drawing/2014/main" id="{36FCEF66-8DC5-4A1D-9E98-D09BA66B2AC6}"/>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8" name="Oval 20">
                <a:extLst>
                  <a:ext uri="{FF2B5EF4-FFF2-40B4-BE49-F238E27FC236}">
                    <a16:creationId xmlns:a16="http://schemas.microsoft.com/office/drawing/2014/main" id="{2F27471F-D1EE-4A96-B506-8575AACE7497}"/>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1" name="Group 21">
              <a:extLst>
                <a:ext uri="{FF2B5EF4-FFF2-40B4-BE49-F238E27FC236}">
                  <a16:creationId xmlns:a16="http://schemas.microsoft.com/office/drawing/2014/main" id="{01130571-01DA-4C4B-A047-35FEA8E399B6}"/>
                </a:ext>
              </a:extLst>
            </p:cNvPr>
            <p:cNvGrpSpPr>
              <a:grpSpLocks/>
            </p:cNvGrpSpPr>
            <p:nvPr/>
          </p:nvGrpSpPr>
          <p:grpSpPr bwMode="auto">
            <a:xfrm>
              <a:off x="8153400" y="53975"/>
              <a:ext cx="609600" cy="592138"/>
              <a:chOff x="4992" y="816"/>
              <a:chExt cx="576" cy="576"/>
            </a:xfrm>
          </p:grpSpPr>
          <p:sp>
            <p:nvSpPr>
              <p:cNvPr id="15" name="Oval 22">
                <a:extLst>
                  <a:ext uri="{FF2B5EF4-FFF2-40B4-BE49-F238E27FC236}">
                    <a16:creationId xmlns:a16="http://schemas.microsoft.com/office/drawing/2014/main" id="{DFDC6A55-64BD-4029-AA75-C03B4E651923}"/>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6" name="Oval 23">
                <a:extLst>
                  <a:ext uri="{FF2B5EF4-FFF2-40B4-BE49-F238E27FC236}">
                    <a16:creationId xmlns:a16="http://schemas.microsoft.com/office/drawing/2014/main" id="{F9E7213C-BFE7-4DA0-AB07-8E3178B314BD}"/>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2" name="Group 24">
              <a:extLst>
                <a:ext uri="{FF2B5EF4-FFF2-40B4-BE49-F238E27FC236}">
                  <a16:creationId xmlns:a16="http://schemas.microsoft.com/office/drawing/2014/main" id="{68C90367-7F17-452D-B0DA-ECCDC30A542D}"/>
                </a:ext>
              </a:extLst>
            </p:cNvPr>
            <p:cNvGrpSpPr>
              <a:grpSpLocks/>
            </p:cNvGrpSpPr>
            <p:nvPr/>
          </p:nvGrpSpPr>
          <p:grpSpPr bwMode="auto">
            <a:xfrm>
              <a:off x="171450" y="789654"/>
              <a:ext cx="720725" cy="762000"/>
              <a:chOff x="4992" y="816"/>
              <a:chExt cx="576" cy="576"/>
            </a:xfrm>
          </p:grpSpPr>
          <p:sp>
            <p:nvSpPr>
              <p:cNvPr id="13" name="Oval 25">
                <a:extLst>
                  <a:ext uri="{FF2B5EF4-FFF2-40B4-BE49-F238E27FC236}">
                    <a16:creationId xmlns:a16="http://schemas.microsoft.com/office/drawing/2014/main" id="{0980DC33-B974-4AB9-9BD1-FBAEA4EDF79D}"/>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4" name="Oval 26">
                <a:extLst>
                  <a:ext uri="{FF2B5EF4-FFF2-40B4-BE49-F238E27FC236}">
                    <a16:creationId xmlns:a16="http://schemas.microsoft.com/office/drawing/2014/main" id="{3C36C5B6-F217-4885-9002-8FC96A9C2634}"/>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5" name="TextBox 4">
            <a:extLst>
              <a:ext uri="{FF2B5EF4-FFF2-40B4-BE49-F238E27FC236}">
                <a16:creationId xmlns:a16="http://schemas.microsoft.com/office/drawing/2014/main" id="{1FAEA34E-929A-4438-8913-96AF6AD3AE2E}"/>
              </a:ext>
            </a:extLst>
          </p:cNvPr>
          <p:cNvSpPr txBox="1"/>
          <p:nvPr/>
        </p:nvSpPr>
        <p:spPr>
          <a:xfrm>
            <a:off x="381000" y="404664"/>
            <a:ext cx="8820472"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Summary </a:t>
            </a:r>
            <a:r>
              <a:rPr kumimoji="0" lang="en-US" sz="6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Penting</a:t>
            </a:r>
            <a:endPar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3" name="Content Placeholder 2">
            <a:extLst>
              <a:ext uri="{FF2B5EF4-FFF2-40B4-BE49-F238E27FC236}">
                <a16:creationId xmlns:a16="http://schemas.microsoft.com/office/drawing/2014/main" id="{FD60B2FE-05EE-4D91-B27F-32D6BC0EA899}"/>
              </a:ext>
            </a:extLst>
          </p:cNvPr>
          <p:cNvSpPr>
            <a:spLocks noGrp="1"/>
          </p:cNvSpPr>
          <p:nvPr>
            <p:ph idx="1"/>
          </p:nvPr>
        </p:nvSpPr>
        <p:spPr>
          <a:xfrm>
            <a:off x="-1" y="1772815"/>
            <a:ext cx="9140825" cy="5031209"/>
          </a:xfrm>
        </p:spPr>
        <p:txBody>
          <a:bodyPr>
            <a:normAutofit lnSpcReduction="10000"/>
          </a:bodyPr>
          <a:lstStyle/>
          <a:p>
            <a:pPr marL="457200" indent="-457200">
              <a:buFont typeface="+mj-lt"/>
              <a:buAutoNum type="arabicPeriod"/>
            </a:pPr>
            <a:r>
              <a:rPr lang="id-ID" sz="3200" b="1" noProof="1">
                <a:solidFill>
                  <a:srgbClr val="060BC6"/>
                </a:solidFill>
              </a:rPr>
              <a:t>Data Science</a:t>
            </a:r>
            <a:r>
              <a:rPr lang="id-ID" sz="3200" noProof="1"/>
              <a:t> bukan hanya tentang multi-disiplin (Math+Stat+Ilmu Komputer+Domain Knowledge), tapi juga </a:t>
            </a:r>
            <a:r>
              <a:rPr lang="en-US" sz="3200" noProof="1"/>
              <a:t>bagaimana sains dan data digunakan dalam sebuah model untuk menyelesaikan permasalahan yang ada</a:t>
            </a:r>
            <a:r>
              <a:rPr lang="id-ID" sz="3200" noProof="1"/>
              <a:t>.</a:t>
            </a:r>
            <a:endParaRPr lang="en-US" sz="3200" noProof="1"/>
          </a:p>
          <a:p>
            <a:pPr marL="457200" indent="-457200">
              <a:buFont typeface="+mj-lt"/>
              <a:buAutoNum type="arabicPeriod"/>
            </a:pPr>
            <a:endParaRPr lang="id-ID" sz="3200" noProof="1"/>
          </a:p>
          <a:p>
            <a:pPr marL="457200" indent="-457200">
              <a:buFont typeface="+mj-lt"/>
              <a:buAutoNum type="arabicPeriod"/>
            </a:pPr>
            <a:r>
              <a:rPr lang="id-ID" sz="3200" b="1" noProof="1">
                <a:solidFill>
                  <a:srgbClr val="060BC6"/>
                </a:solidFill>
              </a:rPr>
              <a:t>Big Data</a:t>
            </a:r>
            <a:r>
              <a:rPr lang="id-ID" sz="3200" noProof="1"/>
              <a:t> bukan hanya mengenai volume (besarnya) data atau mengenai teknologi (database &amp; pemrograman paralel), tapi juga kompleksitas masalah akibat (minimal</a:t>
            </a:r>
            <a:r>
              <a:rPr lang="en-US" sz="3200" noProof="1"/>
              <a:t> karena</a:t>
            </a:r>
            <a:r>
              <a:rPr lang="id-ID" sz="3200" noProof="1"/>
              <a:t>) velocity dan variety.</a:t>
            </a:r>
          </a:p>
        </p:txBody>
      </p:sp>
    </p:spTree>
    <p:extLst>
      <p:ext uri="{BB962C8B-B14F-4D97-AF65-F5344CB8AC3E}">
        <p14:creationId xmlns:p14="http://schemas.microsoft.com/office/powerpoint/2010/main" val="2334086446"/>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5F6B38-75E8-45FC-A900-1231278B06DE}"/>
              </a:ext>
            </a:extLst>
          </p:cNvPr>
          <p:cNvGrpSpPr/>
          <p:nvPr/>
        </p:nvGrpSpPr>
        <p:grpSpPr>
          <a:xfrm>
            <a:off x="-20638" y="0"/>
            <a:ext cx="9164638" cy="1872329"/>
            <a:chOff x="-20638" y="0"/>
            <a:chExt cx="9164638" cy="1872329"/>
          </a:xfrm>
        </p:grpSpPr>
        <p:graphicFrame>
          <p:nvGraphicFramePr>
            <p:cNvPr id="8" name="Object 27">
              <a:extLst>
                <a:ext uri="{FF2B5EF4-FFF2-40B4-BE49-F238E27FC236}">
                  <a16:creationId xmlns:a16="http://schemas.microsoft.com/office/drawing/2014/main" id="{46D2062E-5B40-4B92-AB16-072185FB4641}"/>
                </a:ext>
              </a:extLst>
            </p:cNvPr>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56418" name="Image" r:id="rId4" imgW="9561905" imgH="1600000" progId="">
                    <p:embed/>
                  </p:oleObj>
                </mc:Choice>
                <mc:Fallback>
                  <p:oleObj name="Image" r:id="rId4" imgW="9561905" imgH="1600000" progId="">
                    <p:embed/>
                    <p:pic>
                      <p:nvPicPr>
                        <p:cNvPr id="8" name="Object 27">
                          <a:extLst>
                            <a:ext uri="{FF2B5EF4-FFF2-40B4-BE49-F238E27FC236}">
                              <a16:creationId xmlns:a16="http://schemas.microsoft.com/office/drawing/2014/main" id="{46D2062E-5B40-4B92-AB16-072185FB4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1" name="Freeform 16">
              <a:extLst>
                <a:ext uri="{FF2B5EF4-FFF2-40B4-BE49-F238E27FC236}">
                  <a16:creationId xmlns:a16="http://schemas.microsoft.com/office/drawing/2014/main" id="{FC6587B4-8AE1-4273-B357-FD5F918C7561}"/>
                </a:ext>
              </a:extLst>
            </p:cNvPr>
            <p:cNvSpPr>
              <a:spLocks/>
            </p:cNvSpPr>
            <p:nvPr/>
          </p:nvSpPr>
          <p:spPr bwMode="gray">
            <a:xfrm>
              <a:off x="-11113" y="251492"/>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2" name="Freeform 17">
              <a:extLst>
                <a:ext uri="{FF2B5EF4-FFF2-40B4-BE49-F238E27FC236}">
                  <a16:creationId xmlns:a16="http://schemas.microsoft.com/office/drawing/2014/main" id="{D00FE310-8834-474B-A5D5-FB473E40CB5B}"/>
                </a:ext>
              </a:extLst>
            </p:cNvPr>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nvGrpSpPr>
            <p:cNvPr id="13" name="Group 18">
              <a:extLst>
                <a:ext uri="{FF2B5EF4-FFF2-40B4-BE49-F238E27FC236}">
                  <a16:creationId xmlns:a16="http://schemas.microsoft.com/office/drawing/2014/main" id="{9A8A90B4-43F0-4E36-8CA4-FD11E6B00F54}"/>
                </a:ext>
              </a:extLst>
            </p:cNvPr>
            <p:cNvGrpSpPr>
              <a:grpSpLocks/>
            </p:cNvGrpSpPr>
            <p:nvPr/>
          </p:nvGrpSpPr>
          <p:grpSpPr bwMode="auto">
            <a:xfrm>
              <a:off x="7740650" y="347663"/>
              <a:ext cx="387350" cy="366712"/>
              <a:chOff x="4752" y="1200"/>
              <a:chExt cx="288" cy="288"/>
            </a:xfrm>
          </p:grpSpPr>
          <p:sp>
            <p:nvSpPr>
              <p:cNvPr id="20" name="Oval 19">
                <a:extLst>
                  <a:ext uri="{FF2B5EF4-FFF2-40B4-BE49-F238E27FC236}">
                    <a16:creationId xmlns:a16="http://schemas.microsoft.com/office/drawing/2014/main" id="{297580F4-95FB-4003-8A7B-BA65433ACBB7}"/>
                  </a:ext>
                </a:extLst>
              </p:cNvPr>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21" name="Oval 20">
                <a:extLst>
                  <a:ext uri="{FF2B5EF4-FFF2-40B4-BE49-F238E27FC236}">
                    <a16:creationId xmlns:a16="http://schemas.microsoft.com/office/drawing/2014/main" id="{C84F7BDC-BAED-4B3E-AC27-BAC2622499C1}"/>
                  </a:ext>
                </a:extLst>
              </p:cNvPr>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4" name="Group 21">
              <a:extLst>
                <a:ext uri="{FF2B5EF4-FFF2-40B4-BE49-F238E27FC236}">
                  <a16:creationId xmlns:a16="http://schemas.microsoft.com/office/drawing/2014/main" id="{82929C3E-A5C2-450F-A968-54C7489098A3}"/>
                </a:ext>
              </a:extLst>
            </p:cNvPr>
            <p:cNvGrpSpPr>
              <a:grpSpLocks/>
            </p:cNvGrpSpPr>
            <p:nvPr/>
          </p:nvGrpSpPr>
          <p:grpSpPr bwMode="auto">
            <a:xfrm>
              <a:off x="8153400" y="53975"/>
              <a:ext cx="609600" cy="592138"/>
              <a:chOff x="4992" y="816"/>
              <a:chExt cx="576" cy="576"/>
            </a:xfrm>
          </p:grpSpPr>
          <p:sp>
            <p:nvSpPr>
              <p:cNvPr id="18" name="Oval 22">
                <a:extLst>
                  <a:ext uri="{FF2B5EF4-FFF2-40B4-BE49-F238E27FC236}">
                    <a16:creationId xmlns:a16="http://schemas.microsoft.com/office/drawing/2014/main" id="{CFFFF97B-1643-4A6F-A3CB-590C897BCF02}"/>
                  </a:ext>
                </a:extLst>
              </p:cNvPr>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9" name="Oval 23">
                <a:extLst>
                  <a:ext uri="{FF2B5EF4-FFF2-40B4-BE49-F238E27FC236}">
                    <a16:creationId xmlns:a16="http://schemas.microsoft.com/office/drawing/2014/main" id="{7EC7F87D-6CF4-40FF-AD30-7E238B9854E3}"/>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nvGrpSpPr>
            <p:cNvPr id="15" name="Group 24">
              <a:extLst>
                <a:ext uri="{FF2B5EF4-FFF2-40B4-BE49-F238E27FC236}">
                  <a16:creationId xmlns:a16="http://schemas.microsoft.com/office/drawing/2014/main" id="{3EFCC6FE-0312-4A15-96EF-EACA12058595}"/>
                </a:ext>
              </a:extLst>
            </p:cNvPr>
            <p:cNvGrpSpPr>
              <a:grpSpLocks/>
            </p:cNvGrpSpPr>
            <p:nvPr/>
          </p:nvGrpSpPr>
          <p:grpSpPr bwMode="auto">
            <a:xfrm>
              <a:off x="171450" y="789654"/>
              <a:ext cx="720725" cy="762000"/>
              <a:chOff x="4992" y="816"/>
              <a:chExt cx="576" cy="576"/>
            </a:xfrm>
          </p:grpSpPr>
          <p:sp>
            <p:nvSpPr>
              <p:cNvPr id="16" name="Oval 25">
                <a:extLst>
                  <a:ext uri="{FF2B5EF4-FFF2-40B4-BE49-F238E27FC236}">
                    <a16:creationId xmlns:a16="http://schemas.microsoft.com/office/drawing/2014/main" id="{1C11C24E-8B83-4B8E-9F27-124ACBA50E0E}"/>
                  </a:ext>
                </a:extLst>
              </p:cNvPr>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sp>
            <p:nvSpPr>
              <p:cNvPr id="17" name="Oval 26">
                <a:extLst>
                  <a:ext uri="{FF2B5EF4-FFF2-40B4-BE49-F238E27FC236}">
                    <a16:creationId xmlns:a16="http://schemas.microsoft.com/office/drawing/2014/main" id="{962765D4-2E4A-420C-BC55-F79C9EB34EAC}"/>
                  </a:ext>
                </a:extLst>
              </p:cNvPr>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grpSp>
      </p:grpSp>
      <p:sp>
        <p:nvSpPr>
          <p:cNvPr id="22" name="TextBox 21">
            <a:extLst>
              <a:ext uri="{FF2B5EF4-FFF2-40B4-BE49-F238E27FC236}">
                <a16:creationId xmlns:a16="http://schemas.microsoft.com/office/drawing/2014/main" id="{DF95FB49-6E3A-4AB4-81D7-D1315B488A3B}"/>
              </a:ext>
            </a:extLst>
          </p:cNvPr>
          <p:cNvSpPr txBox="1"/>
          <p:nvPr/>
        </p:nvSpPr>
        <p:spPr>
          <a:xfrm>
            <a:off x="320353" y="632882"/>
            <a:ext cx="8820472" cy="707886"/>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Persepsi</a:t>
            </a:r>
            <a:r>
              <a:rPr kumimoji="0" lang="en-US"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Tantangan</a:t>
            </a:r>
            <a:r>
              <a:rPr kumimoji="0" lang="en-US"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yang </a:t>
            </a:r>
            <a:r>
              <a:rPr kumimoji="0" lang="en-US"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Dinamis</a:t>
            </a:r>
            <a:endParaRPr kumimoji="0" lang="en-US"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3" name="Content Placeholder 2">
            <a:extLst>
              <a:ext uri="{FF2B5EF4-FFF2-40B4-BE49-F238E27FC236}">
                <a16:creationId xmlns:a16="http://schemas.microsoft.com/office/drawing/2014/main" id="{90CEE609-6907-4FF1-8A7C-DC09BEF28CD4}"/>
              </a:ext>
            </a:extLst>
          </p:cNvPr>
          <p:cNvSpPr>
            <a:spLocks noGrp="1"/>
          </p:cNvSpPr>
          <p:nvPr>
            <p:ph idx="1"/>
          </p:nvPr>
        </p:nvSpPr>
        <p:spPr>
          <a:xfrm>
            <a:off x="171449" y="6324599"/>
            <a:ext cx="8969375" cy="380735"/>
          </a:xfrm>
        </p:spPr>
        <p:txBody>
          <a:bodyPr>
            <a:normAutofit/>
          </a:bodyPr>
          <a:lstStyle/>
          <a:p>
            <a:r>
              <a:rPr lang="en-US" i="1" dirty="0"/>
              <a:t>Source: </a:t>
            </a:r>
            <a:r>
              <a:rPr lang="en-US" i="1" dirty="0" err="1"/>
              <a:t>AtScale</a:t>
            </a:r>
            <a:r>
              <a:rPr lang="en-US" i="1" dirty="0"/>
              <a:t> 2018 Big Data Maturity Survey</a:t>
            </a:r>
            <a:endParaRPr lang="en-US" sz="3200" dirty="0"/>
          </a:p>
        </p:txBody>
      </p:sp>
      <p:pic>
        <p:nvPicPr>
          <p:cNvPr id="2" name="Picture 1">
            <a:extLst>
              <a:ext uri="{FF2B5EF4-FFF2-40B4-BE49-F238E27FC236}">
                <a16:creationId xmlns:a16="http://schemas.microsoft.com/office/drawing/2014/main" id="{F0A08814-CBDF-4117-9F68-6C6B138E94C3}"/>
              </a:ext>
            </a:extLst>
          </p:cNvPr>
          <p:cNvPicPr>
            <a:picLocks noChangeAspect="1"/>
          </p:cNvPicPr>
          <p:nvPr/>
        </p:nvPicPr>
        <p:blipFill>
          <a:blip r:embed="rId6"/>
          <a:stretch>
            <a:fillRect/>
          </a:stretch>
        </p:blipFill>
        <p:spPr>
          <a:xfrm>
            <a:off x="320353" y="1807908"/>
            <a:ext cx="8218294" cy="4243628"/>
          </a:xfrm>
          <a:prstGeom prst="rect">
            <a:avLst/>
          </a:prstGeom>
        </p:spPr>
      </p:pic>
    </p:spTree>
    <p:extLst>
      <p:ext uri="{BB962C8B-B14F-4D97-AF65-F5344CB8AC3E}">
        <p14:creationId xmlns:p14="http://schemas.microsoft.com/office/powerpoint/2010/main" val="4073498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1DB5D5-A19A-450C-9973-DAA80CF68024}"/>
              </a:ext>
            </a:extLst>
          </p:cNvPr>
          <p:cNvPicPr>
            <a:picLocks noGrp="1" noChangeAspect="1"/>
          </p:cNvPicPr>
          <p:nvPr>
            <p:ph idx="1"/>
          </p:nvPr>
        </p:nvPicPr>
        <p:blipFill rotWithShape="1">
          <a:blip r:embed="rId2"/>
          <a:srcRect l="2149" t="3025" r="3638" b="1365"/>
          <a:stretch/>
        </p:blipFill>
        <p:spPr>
          <a:xfrm>
            <a:off x="0" y="908718"/>
            <a:ext cx="9144000" cy="5949281"/>
          </a:xfrm>
          <a:prstGeom prst="rect">
            <a:avLst/>
          </a:prstGeom>
        </p:spPr>
      </p:pic>
      <p:sp>
        <p:nvSpPr>
          <p:cNvPr id="4" name="TextBox 3">
            <a:extLst>
              <a:ext uri="{FF2B5EF4-FFF2-40B4-BE49-F238E27FC236}">
                <a16:creationId xmlns:a16="http://schemas.microsoft.com/office/drawing/2014/main" id="{A0945264-F2C3-4507-BF1E-F24179C3F19A}"/>
              </a:ext>
            </a:extLst>
          </p:cNvPr>
          <p:cNvSpPr txBox="1"/>
          <p:nvPr/>
        </p:nvSpPr>
        <p:spPr>
          <a:xfrm>
            <a:off x="198342" y="-171400"/>
            <a:ext cx="8820472" cy="1015663"/>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Cloud Computing ?</a:t>
            </a:r>
          </a:p>
        </p:txBody>
      </p:sp>
    </p:spTree>
    <p:extLst>
      <p:ext uri="{BB962C8B-B14F-4D97-AF65-F5344CB8AC3E}">
        <p14:creationId xmlns:p14="http://schemas.microsoft.com/office/powerpoint/2010/main" val="1886304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993FD2-6AB7-4432-8D51-CD9CFDCA3D72}"/>
              </a:ext>
            </a:extLst>
          </p:cNvPr>
          <p:cNvPicPr>
            <a:picLocks noGrp="1" noChangeAspect="1"/>
          </p:cNvPicPr>
          <p:nvPr>
            <p:ph idx="1"/>
          </p:nvPr>
        </p:nvPicPr>
        <p:blipFill>
          <a:blip r:embed="rId3"/>
          <a:stretch>
            <a:fillRect/>
          </a:stretch>
        </p:blipFill>
        <p:spPr>
          <a:xfrm>
            <a:off x="-1" y="692696"/>
            <a:ext cx="9144001" cy="1567608"/>
          </a:xfrm>
          <a:prstGeom prst="rect">
            <a:avLst/>
          </a:prstGeom>
        </p:spPr>
      </p:pic>
      <p:pic>
        <p:nvPicPr>
          <p:cNvPr id="7" name="Picture 6">
            <a:extLst>
              <a:ext uri="{FF2B5EF4-FFF2-40B4-BE49-F238E27FC236}">
                <a16:creationId xmlns:a16="http://schemas.microsoft.com/office/drawing/2014/main" id="{A5823F51-E8EF-44E8-8F77-0A8BF1B42EAA}"/>
              </a:ext>
            </a:extLst>
          </p:cNvPr>
          <p:cNvPicPr>
            <a:picLocks noChangeAspect="1"/>
          </p:cNvPicPr>
          <p:nvPr/>
        </p:nvPicPr>
        <p:blipFill>
          <a:blip r:embed="rId4"/>
          <a:stretch>
            <a:fillRect/>
          </a:stretch>
        </p:blipFill>
        <p:spPr>
          <a:xfrm>
            <a:off x="0" y="2132856"/>
            <a:ext cx="9056830" cy="2088233"/>
          </a:xfrm>
          <a:prstGeom prst="rect">
            <a:avLst/>
          </a:prstGeom>
        </p:spPr>
      </p:pic>
      <p:pic>
        <p:nvPicPr>
          <p:cNvPr id="8" name="Picture 7">
            <a:extLst>
              <a:ext uri="{FF2B5EF4-FFF2-40B4-BE49-F238E27FC236}">
                <a16:creationId xmlns:a16="http://schemas.microsoft.com/office/drawing/2014/main" id="{081C3A87-BCC9-4152-9066-61210B15C78F}"/>
              </a:ext>
            </a:extLst>
          </p:cNvPr>
          <p:cNvPicPr>
            <a:picLocks noChangeAspect="1"/>
          </p:cNvPicPr>
          <p:nvPr/>
        </p:nvPicPr>
        <p:blipFill>
          <a:blip r:embed="rId5"/>
          <a:stretch>
            <a:fillRect/>
          </a:stretch>
        </p:blipFill>
        <p:spPr>
          <a:xfrm>
            <a:off x="4354" y="4221088"/>
            <a:ext cx="9052475" cy="2112244"/>
          </a:xfrm>
          <a:prstGeom prst="rect">
            <a:avLst/>
          </a:prstGeom>
        </p:spPr>
      </p:pic>
      <p:sp>
        <p:nvSpPr>
          <p:cNvPr id="9" name="Rectangle 8">
            <a:extLst>
              <a:ext uri="{FF2B5EF4-FFF2-40B4-BE49-F238E27FC236}">
                <a16:creationId xmlns:a16="http://schemas.microsoft.com/office/drawing/2014/main" id="{0B1E8C0C-1AB5-4C39-806E-4C4C6249CF65}"/>
              </a:ext>
            </a:extLst>
          </p:cNvPr>
          <p:cNvSpPr/>
          <p:nvPr/>
        </p:nvSpPr>
        <p:spPr>
          <a:xfrm>
            <a:off x="-36512" y="6309320"/>
            <a:ext cx="9144000" cy="52322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Arial" charset="0"/>
                <a:ea typeface="굴림" pitchFamily="50" charset="-127"/>
                <a:cs typeface="+mn-cs"/>
              </a:rPr>
              <a:t>Bello-</a:t>
            </a:r>
            <a:r>
              <a:rPr kumimoji="0" lang="en-AU" sz="1400" b="0" i="0" u="none" strike="noStrike" kern="1200" cap="none" spc="0" normalizeH="0" baseline="0" noProof="0" dirty="0" err="1">
                <a:ln>
                  <a:noFill/>
                </a:ln>
                <a:solidFill>
                  <a:prstClr val="black"/>
                </a:solidFill>
                <a:effectLst/>
                <a:uLnTx/>
                <a:uFillTx/>
                <a:latin typeface="Arial" charset="0"/>
                <a:ea typeface="굴림" pitchFamily="50" charset="-127"/>
                <a:cs typeface="+mn-cs"/>
              </a:rPr>
              <a:t>Orgaz</a:t>
            </a:r>
            <a:r>
              <a:rPr kumimoji="0" lang="en-AU" sz="1400" b="0" i="0" u="none" strike="noStrike" kern="1200" cap="none" spc="0" normalizeH="0" baseline="0" noProof="0" dirty="0">
                <a:ln>
                  <a:noFill/>
                </a:ln>
                <a:solidFill>
                  <a:prstClr val="black"/>
                </a:solidFill>
                <a:effectLst/>
                <a:uLnTx/>
                <a:uFillTx/>
                <a:latin typeface="Arial" charset="0"/>
                <a:ea typeface="굴림" pitchFamily="50" charset="-127"/>
                <a:cs typeface="+mn-cs"/>
              </a:rPr>
              <a:t>, G., Jung, J. J., &amp; Camacho, D. (2016). Social big data: Recent achievements and new challenges. Information Fusion, 28, 45-59.</a:t>
            </a:r>
            <a:endParaRPr kumimoji="0" lang="id-ID" sz="1400" b="0"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sp>
        <p:nvSpPr>
          <p:cNvPr id="10" name="TextBox 9">
            <a:extLst>
              <a:ext uri="{FF2B5EF4-FFF2-40B4-BE49-F238E27FC236}">
                <a16:creationId xmlns:a16="http://schemas.microsoft.com/office/drawing/2014/main" id="{CF136E21-B3DD-4DF1-BFCD-94625EB79730}"/>
              </a:ext>
            </a:extLst>
          </p:cNvPr>
          <p:cNvSpPr txBox="1"/>
          <p:nvPr/>
        </p:nvSpPr>
        <p:spPr>
          <a:xfrm>
            <a:off x="144016" y="-99392"/>
            <a:ext cx="8820472" cy="830997"/>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Big Data Success Stories</a:t>
            </a:r>
            <a:br>
              <a:rPr kumimoji="0" lang="en-US" sz="2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US" sz="2000" b="0"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(Direct Quotes)</a:t>
            </a:r>
            <a:endParaRPr kumimoji="0" lang="en-US" sz="2800" b="0"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738334153"/>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1E8C0C-1AB5-4C39-806E-4C4C6249CF65}"/>
              </a:ext>
            </a:extLst>
          </p:cNvPr>
          <p:cNvSpPr/>
          <p:nvPr/>
        </p:nvSpPr>
        <p:spPr>
          <a:xfrm>
            <a:off x="-36512" y="5805264"/>
            <a:ext cx="9144000" cy="95410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Arial" charset="0"/>
                <a:ea typeface="굴림" pitchFamily="50" charset="-127"/>
                <a:cs typeface="+mn-cs"/>
              </a:rPr>
              <a:t>[*] https://www.techrepublic.com/article/what-to-do-when-big-data-gets-too-big/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Arial" charset="0"/>
                <a:ea typeface="굴림" pitchFamily="50" charset="-127"/>
                <a:cs typeface="+mn-cs"/>
              </a:rPr>
              <a:t>[**] https://www.forbes.com/sites/bernardmarr/2015/03/17/where-big-data-projects-fail/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Arial" charset="0"/>
                <a:ea typeface="굴림" pitchFamily="50" charset="-127"/>
                <a:cs typeface="+mn-cs"/>
              </a:rPr>
              <a:t>[***] http://www.cio.in/feature/5-cases-where-big-data-was-big-flop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Arial" charset="0"/>
                <a:ea typeface="굴림" pitchFamily="50" charset="-127"/>
                <a:cs typeface="+mn-cs"/>
              </a:rPr>
              <a:t>[****] https://www.cio.com/article/3003538/big-data/study-reveals-that-most-companies-are-failing-at-big-data.html</a:t>
            </a:r>
            <a:endParaRPr kumimoji="0" lang="id-ID" sz="1400" b="0" i="0" u="none" strike="noStrike" kern="1200" cap="none" spc="0" normalizeH="0" baseline="0" noProof="0" dirty="0">
              <a:ln>
                <a:noFill/>
              </a:ln>
              <a:solidFill>
                <a:prstClr val="black"/>
              </a:solidFill>
              <a:effectLst/>
              <a:uLnTx/>
              <a:uFillTx/>
              <a:latin typeface="Arial" charset="0"/>
              <a:ea typeface="굴림" pitchFamily="50" charset="-127"/>
              <a:cs typeface="+mn-cs"/>
            </a:endParaRPr>
          </a:p>
        </p:txBody>
      </p:sp>
      <p:sp>
        <p:nvSpPr>
          <p:cNvPr id="4" name="Content Placeholder 3">
            <a:extLst>
              <a:ext uri="{FF2B5EF4-FFF2-40B4-BE49-F238E27FC236}">
                <a16:creationId xmlns:a16="http://schemas.microsoft.com/office/drawing/2014/main" id="{53403362-FEEE-47EE-82F1-DA00FD7C15AA}"/>
              </a:ext>
            </a:extLst>
          </p:cNvPr>
          <p:cNvSpPr>
            <a:spLocks noGrp="1"/>
          </p:cNvSpPr>
          <p:nvPr>
            <p:ph idx="1"/>
          </p:nvPr>
        </p:nvSpPr>
        <p:spPr>
          <a:xfrm>
            <a:off x="0" y="825051"/>
            <a:ext cx="9107488" cy="4764189"/>
          </a:xfrm>
        </p:spPr>
        <p:txBody>
          <a:bodyPr>
            <a:normAutofit lnSpcReduction="10000"/>
          </a:bodyPr>
          <a:lstStyle/>
          <a:p>
            <a:r>
              <a:rPr lang="en-US" sz="3200" dirty="0"/>
              <a:t>Google (</a:t>
            </a:r>
            <a:r>
              <a:rPr lang="en-US" sz="2400" dirty="0"/>
              <a:t>Broder et.al. - </a:t>
            </a:r>
            <a:r>
              <a:rPr lang="en-AU" sz="2400" dirty="0"/>
              <a:t>Scalable K-Means by ranked retrieval</a:t>
            </a:r>
            <a:r>
              <a:rPr lang="en-US" sz="3200" dirty="0"/>
              <a:t>):</a:t>
            </a:r>
            <a:br>
              <a:rPr lang="en-US" sz="3200" dirty="0"/>
            </a:br>
            <a:r>
              <a:rPr lang="en-US" sz="2000" dirty="0"/>
              <a:t>“… </a:t>
            </a:r>
            <a:r>
              <a:rPr lang="en-AU" sz="2000" dirty="0"/>
              <a:t> </a:t>
            </a:r>
            <a:r>
              <a:rPr lang="en-AU" sz="2000" i="1" dirty="0"/>
              <a:t>with web scaled datasets, even massively parallelized implementation based on </a:t>
            </a:r>
            <a:r>
              <a:rPr lang="en-AU" sz="2000" b="1" i="1" dirty="0"/>
              <a:t>Hadoop</a:t>
            </a:r>
            <a:r>
              <a:rPr lang="en-AU" sz="2000" i="1" dirty="0"/>
              <a:t> (e.g. [16]) might take </a:t>
            </a:r>
            <a:r>
              <a:rPr lang="en-AU" sz="2000" b="1" i="1" dirty="0"/>
              <a:t>thousands of CPU-hours</a:t>
            </a:r>
            <a:r>
              <a:rPr lang="en-AU" sz="2000" i="1" dirty="0"/>
              <a:t> to converge on current hardware</a:t>
            </a:r>
            <a:r>
              <a:rPr lang="en-AU" sz="2000" dirty="0"/>
              <a:t>.”</a:t>
            </a:r>
            <a:endParaRPr lang="en-US" sz="3200" dirty="0"/>
          </a:p>
          <a:p>
            <a:r>
              <a:rPr lang="en-US" sz="3200" dirty="0"/>
              <a:t> BD </a:t>
            </a:r>
            <a:r>
              <a:rPr lang="en-US" sz="3200" b="1" dirty="0"/>
              <a:t>Loosing values</a:t>
            </a:r>
            <a:r>
              <a:rPr lang="en-US" sz="3200" dirty="0"/>
              <a:t> over time [*]</a:t>
            </a:r>
          </a:p>
          <a:p>
            <a:r>
              <a:rPr lang="en-US" sz="3200" dirty="0"/>
              <a:t> </a:t>
            </a:r>
            <a:r>
              <a:rPr lang="en-US" sz="3200" b="1" dirty="0" err="1"/>
              <a:t>Diprediksi</a:t>
            </a:r>
            <a:r>
              <a:rPr lang="en-US" sz="3200" dirty="0"/>
              <a:t> 50% project BD </a:t>
            </a:r>
            <a:r>
              <a:rPr lang="en-US" sz="3200" dirty="0" err="1"/>
              <a:t>akan</a:t>
            </a:r>
            <a:r>
              <a:rPr lang="en-US" sz="3200" dirty="0"/>
              <a:t> </a:t>
            </a:r>
            <a:r>
              <a:rPr lang="en-US" sz="3200" b="1" dirty="0" err="1"/>
              <a:t>gagal</a:t>
            </a:r>
            <a:r>
              <a:rPr lang="en-US" sz="3200" dirty="0"/>
              <a:t> [**]</a:t>
            </a:r>
          </a:p>
          <a:p>
            <a:r>
              <a:rPr lang="en-US" sz="3200" dirty="0"/>
              <a:t> 5 </a:t>
            </a:r>
            <a:r>
              <a:rPr lang="en-US" sz="3200" dirty="0" err="1"/>
              <a:t>contoh</a:t>
            </a:r>
            <a:r>
              <a:rPr lang="en-US" sz="3200" dirty="0"/>
              <a:t> BD </a:t>
            </a:r>
            <a:r>
              <a:rPr lang="en-US" sz="3200" dirty="0" err="1"/>
              <a:t>gagal</a:t>
            </a:r>
            <a:r>
              <a:rPr lang="en-US" sz="3200" dirty="0"/>
              <a:t> [***]: Google Flu, Marketing “Target”, Amazon Shirt, Orca- BD for politic/election.</a:t>
            </a:r>
          </a:p>
          <a:p>
            <a:r>
              <a:rPr lang="en-US" sz="3200" dirty="0"/>
              <a:t> </a:t>
            </a:r>
            <a:r>
              <a:rPr lang="en-US" sz="3200" dirty="0" err="1"/>
              <a:t>Studi</a:t>
            </a:r>
            <a:r>
              <a:rPr lang="en-US" sz="3200" dirty="0"/>
              <a:t> di N. America &amp; Europe </a:t>
            </a:r>
            <a:r>
              <a:rPr lang="en-US" sz="3200" dirty="0" err="1"/>
              <a:t>hanya</a:t>
            </a:r>
            <a:r>
              <a:rPr lang="en-US" sz="3200" dirty="0"/>
              <a:t> 4% </a:t>
            </a:r>
            <a:r>
              <a:rPr lang="en-US" sz="3200" dirty="0" err="1"/>
              <a:t>perusahaan</a:t>
            </a:r>
            <a:r>
              <a:rPr lang="en-US" sz="3200" dirty="0"/>
              <a:t> </a:t>
            </a:r>
            <a:r>
              <a:rPr lang="en-US" sz="3200" dirty="0" err="1"/>
              <a:t>mendapatkan</a:t>
            </a:r>
            <a:r>
              <a:rPr lang="en-US" sz="3200" dirty="0"/>
              <a:t> </a:t>
            </a:r>
            <a:r>
              <a:rPr lang="en-US" sz="3200" dirty="0" err="1"/>
              <a:t>sukses</a:t>
            </a:r>
            <a:r>
              <a:rPr lang="en-US" sz="3200" dirty="0"/>
              <a:t> </a:t>
            </a:r>
            <a:r>
              <a:rPr lang="en-US" sz="3200" dirty="0" err="1"/>
              <a:t>dari</a:t>
            </a:r>
            <a:r>
              <a:rPr lang="en-US" sz="3200" dirty="0"/>
              <a:t> BD, </a:t>
            </a:r>
            <a:r>
              <a:rPr lang="en-US" sz="3200" dirty="0" err="1"/>
              <a:t>sebagian</a:t>
            </a:r>
            <a:r>
              <a:rPr lang="en-US" sz="3200" dirty="0"/>
              <a:t> </a:t>
            </a:r>
            <a:r>
              <a:rPr lang="en-US" sz="3200" dirty="0" err="1"/>
              <a:t>besar</a:t>
            </a:r>
            <a:r>
              <a:rPr lang="en-US" sz="3200" dirty="0"/>
              <a:t> </a:t>
            </a:r>
            <a:r>
              <a:rPr lang="en-US" sz="3200" dirty="0" err="1"/>
              <a:t>hanya</a:t>
            </a:r>
            <a:r>
              <a:rPr lang="en-US" sz="3200" dirty="0"/>
              <a:t> “</a:t>
            </a:r>
            <a:r>
              <a:rPr lang="en-US" sz="3200" dirty="0" err="1"/>
              <a:t>merasa</a:t>
            </a:r>
            <a:r>
              <a:rPr lang="en-US" sz="3200" dirty="0"/>
              <a:t>” </a:t>
            </a:r>
            <a:r>
              <a:rPr lang="en-US" sz="3200" dirty="0" err="1"/>
              <a:t>mendapat</a:t>
            </a:r>
            <a:r>
              <a:rPr lang="en-US" sz="3200" dirty="0"/>
              <a:t> </a:t>
            </a:r>
            <a:r>
              <a:rPr lang="en-US" sz="3200" dirty="0" err="1"/>
              <a:t>keuntungan</a:t>
            </a:r>
            <a:r>
              <a:rPr lang="en-US" sz="3200" dirty="0"/>
              <a:t> </a:t>
            </a:r>
            <a:r>
              <a:rPr lang="en-US" sz="3200" dirty="0" err="1"/>
              <a:t>dari</a:t>
            </a:r>
            <a:r>
              <a:rPr lang="en-US" sz="3200" dirty="0"/>
              <a:t> BD [****]. </a:t>
            </a:r>
          </a:p>
        </p:txBody>
      </p:sp>
      <p:sp>
        <p:nvSpPr>
          <p:cNvPr id="5" name="TextBox 4">
            <a:extLst>
              <a:ext uri="{FF2B5EF4-FFF2-40B4-BE49-F238E27FC236}">
                <a16:creationId xmlns:a16="http://schemas.microsoft.com/office/drawing/2014/main" id="{D11E5AEC-70D7-4108-BA35-A714DA011ADE}"/>
              </a:ext>
            </a:extLst>
          </p:cNvPr>
          <p:cNvSpPr txBox="1"/>
          <p:nvPr/>
        </p:nvSpPr>
        <p:spPr>
          <a:xfrm>
            <a:off x="288032" y="0"/>
            <a:ext cx="8820472" cy="707886"/>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Big Data Not So Success Stories </a:t>
            </a:r>
            <a:endParaRPr kumimoji="0" lang="en-US"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3370868634"/>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p:txBody>
          <a:bodyPr>
            <a:noAutofit/>
          </a:bodyPr>
          <a:lstStyle/>
          <a:p>
            <a:pPr eaLnBrk="1" hangingPunct="1"/>
            <a:r>
              <a:rPr lang="en-US" sz="2600" dirty="0"/>
              <a:t> </a:t>
            </a:r>
          </a:p>
        </p:txBody>
      </p:sp>
      <p:sp>
        <p:nvSpPr>
          <p:cNvPr id="7" name="TextBox 6">
            <a:extLst>
              <a:ext uri="{FF2B5EF4-FFF2-40B4-BE49-F238E27FC236}">
                <a16:creationId xmlns:a16="http://schemas.microsoft.com/office/drawing/2014/main" id="{60FF6F45-D76B-48C2-A1BF-9AC832E728C0}"/>
              </a:ext>
            </a:extLst>
          </p:cNvPr>
          <p:cNvSpPr txBox="1"/>
          <p:nvPr/>
        </p:nvSpPr>
        <p:spPr>
          <a:xfrm>
            <a:off x="0" y="2132856"/>
            <a:ext cx="9144000" cy="2585323"/>
          </a:xfrm>
          <a:prstGeom prst="rect">
            <a:avLst/>
          </a:prstGeom>
          <a:noFill/>
          <a:effectLst>
            <a:glow rad="101600">
              <a:srgbClr val="5B9BD5">
                <a:satMod val="175000"/>
                <a:alpha val="40000"/>
              </a:srgbClr>
            </a:glo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kern="0" dirty="0" err="1">
                <a:ln w="9000" cmpd="sng">
                  <a:solidFill>
                    <a:srgbClr val="060BC6"/>
                  </a:solidFill>
                  <a:prstDash val="solid"/>
                </a:ln>
                <a:solidFill>
                  <a:srgbClr val="FFC000"/>
                </a:solidFill>
                <a:effectLst>
                  <a:reflection blurRad="12700" stA="28000" endPos="45000" dist="1000" dir="5400000" sy="-100000" algn="bl" rotWithShape="0"/>
                </a:effectLst>
              </a:rPr>
              <a:t>Peluang</a:t>
            </a:r>
            <a:r>
              <a:rPr lang="en-US" sz="5400" kern="0" dirty="0">
                <a:ln w="9000" cmpd="sng">
                  <a:solidFill>
                    <a:srgbClr val="060BC6"/>
                  </a:solidFill>
                  <a:prstDash val="solid"/>
                </a:ln>
                <a:solidFill>
                  <a:srgbClr val="FFC000"/>
                </a:solidFill>
                <a:effectLst>
                  <a:reflection blurRad="12700" stA="28000" endPos="45000" dist="1000" dir="5400000" sy="-100000" algn="bl" rotWithShape="0"/>
                </a:effectLst>
              </a:rPr>
              <a:t> </a:t>
            </a:r>
            <a:br>
              <a:rPr lang="en-US" sz="5400" kern="0" dirty="0">
                <a:ln w="9000" cmpd="sng">
                  <a:solidFill>
                    <a:srgbClr val="060BC6"/>
                  </a:solidFill>
                  <a:prstDash val="solid"/>
                </a:ln>
                <a:solidFill>
                  <a:srgbClr val="FFC000"/>
                </a:solidFill>
                <a:effectLst>
                  <a:reflection blurRad="12700" stA="28000" endPos="45000" dist="1000" dir="5400000" sy="-100000" algn="bl" rotWithShape="0"/>
                </a:effectLst>
              </a:rPr>
            </a:br>
            <a:r>
              <a:rPr lang="en-US" sz="5400" kern="0" dirty="0">
                <a:ln w="9000" cmpd="sng">
                  <a:solidFill>
                    <a:srgbClr val="060BC6"/>
                  </a:solidFill>
                  <a:prstDash val="solid"/>
                </a:ln>
                <a:solidFill>
                  <a:srgbClr val="FFC000"/>
                </a:solidFill>
                <a:effectLst>
                  <a:reflection blurRad="12700" stA="28000" endPos="45000" dist="1000" dir="5400000" sy="-100000" algn="bl" rotWithShape="0"/>
                </a:effectLst>
              </a:rPr>
              <a:t>dan </a:t>
            </a:r>
            <a:r>
              <a:rPr lang="en-US" sz="5400" kern="0" dirty="0" err="1">
                <a:ln w="9000" cmpd="sng">
                  <a:solidFill>
                    <a:srgbClr val="060BC6"/>
                  </a:solidFill>
                  <a:prstDash val="solid"/>
                </a:ln>
                <a:solidFill>
                  <a:srgbClr val="FFC000"/>
                </a:solidFill>
                <a:effectLst>
                  <a:reflection blurRad="12700" stA="28000" endPos="45000" dist="1000" dir="5400000" sy="-100000" algn="bl" rotWithShape="0"/>
                </a:effectLst>
              </a:rPr>
              <a:t>Tantangan</a:t>
            </a:r>
            <a:endParaRPr lang="en-US" sz="5400" kern="0" dirty="0">
              <a:ln w="9000" cmpd="sng">
                <a:solidFill>
                  <a:srgbClr val="060BC6"/>
                </a:solidFill>
                <a:prstDash val="solid"/>
              </a:ln>
              <a:solidFill>
                <a:srgbClr val="FFC000"/>
              </a:solidFill>
              <a:effectLst>
                <a:reflection blurRad="12700" stA="28000" endPos="45000" dist="1000" dir="5400000" sy="-100000" algn="bl" rotWithShape="0"/>
              </a:effectLs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540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rPr>
              <a:t>Di </a:t>
            </a:r>
            <a:r>
              <a:rPr kumimoji="0" lang="en-US" sz="5400"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rPr>
              <a:t>Indone</a:t>
            </a:r>
            <a:r>
              <a:rPr lang="en-US" sz="5400" kern="0" dirty="0" err="1">
                <a:ln w="9000" cmpd="sng">
                  <a:solidFill>
                    <a:srgbClr val="060BC6"/>
                  </a:solidFill>
                  <a:prstDash val="solid"/>
                </a:ln>
                <a:solidFill>
                  <a:srgbClr val="FFC000"/>
                </a:solidFill>
                <a:effectLst>
                  <a:reflection blurRad="12700" stA="28000" endPos="45000" dist="1000" dir="5400000" sy="-100000" algn="bl" rotWithShape="0"/>
                </a:effectLst>
              </a:rPr>
              <a:t>sia</a:t>
            </a:r>
            <a:endParaRPr kumimoji="0" lang="en-US" sz="5400"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endParaRPr>
          </a:p>
        </p:txBody>
      </p:sp>
    </p:spTree>
    <p:extLst>
      <p:ext uri="{BB962C8B-B14F-4D97-AF65-F5344CB8AC3E}">
        <p14:creationId xmlns:p14="http://schemas.microsoft.com/office/powerpoint/2010/main" val="239974107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04664"/>
            <a:ext cx="7886700" cy="994172"/>
          </a:xfrm>
        </p:spPr>
        <p:txBody>
          <a:bodyPr>
            <a:normAutofit fontScale="90000"/>
          </a:bodyPr>
          <a:lstStyle/>
          <a:p>
            <a:pPr algn="ctr"/>
            <a:r>
              <a:rPr lang="en-US" sz="4800" dirty="0"/>
              <a:t>Big Data </a:t>
            </a:r>
            <a:r>
              <a:rPr lang="en-US" sz="4800" dirty="0" err="1"/>
              <a:t>Menciptakan</a:t>
            </a:r>
            <a:r>
              <a:rPr lang="en-US" sz="4800" dirty="0"/>
              <a:t> </a:t>
            </a:r>
            <a:r>
              <a:rPr lang="en-US" sz="4800" dirty="0" err="1"/>
              <a:t>Tantangan</a:t>
            </a:r>
            <a:r>
              <a:rPr lang="en-US" sz="4800" dirty="0"/>
              <a:t> </a:t>
            </a:r>
            <a:r>
              <a:rPr lang="en-US" sz="4800" dirty="0" err="1"/>
              <a:t>Baru</a:t>
            </a:r>
            <a:endParaRPr lang="en-US" sz="4800" dirty="0"/>
          </a:p>
        </p:txBody>
      </p:sp>
      <p:sp>
        <p:nvSpPr>
          <p:cNvPr id="3" name="Content Placeholder 2"/>
          <p:cNvSpPr>
            <a:spLocks noGrp="1"/>
          </p:cNvSpPr>
          <p:nvPr>
            <p:ph idx="1"/>
          </p:nvPr>
        </p:nvSpPr>
        <p:spPr>
          <a:xfrm>
            <a:off x="0" y="1851422"/>
            <a:ext cx="9144000" cy="4050439"/>
          </a:xfrm>
        </p:spPr>
        <p:txBody>
          <a:bodyPr>
            <a:noAutofit/>
          </a:bodyPr>
          <a:lstStyle/>
          <a:p>
            <a:r>
              <a:rPr lang="en-US" sz="3600" b="1" dirty="0">
                <a:solidFill>
                  <a:srgbClr val="0000FF"/>
                </a:solidFill>
              </a:rPr>
              <a:t>Technical Challenges : </a:t>
            </a:r>
          </a:p>
          <a:p>
            <a:pPr lvl="1">
              <a:buFont typeface="Wingdings" panose="05000000000000000000" pitchFamily="2" charset="2"/>
              <a:buChar char="v"/>
            </a:pPr>
            <a:r>
              <a:rPr lang="en-US" sz="3200" dirty="0"/>
              <a:t>Mathematics, Statistics , Programming, Technology, etc.</a:t>
            </a:r>
            <a:endParaRPr lang="en-US" sz="3600" dirty="0"/>
          </a:p>
          <a:p>
            <a:r>
              <a:rPr lang="en-US" sz="3600" b="1" dirty="0">
                <a:solidFill>
                  <a:srgbClr val="0000FF"/>
                </a:solidFill>
              </a:rPr>
              <a:t>Non-Technical/Social Challenges</a:t>
            </a:r>
            <a:r>
              <a:rPr lang="en-US" sz="3600" dirty="0"/>
              <a:t>:</a:t>
            </a:r>
          </a:p>
          <a:p>
            <a:pPr lvl="1">
              <a:buFont typeface="Wingdings" panose="05000000000000000000" pitchFamily="2" charset="2"/>
              <a:buChar char="v"/>
            </a:pPr>
            <a:r>
              <a:rPr lang="en-US" sz="3200" dirty="0"/>
              <a:t> Ethics,  Regulations (law), Digital culture, </a:t>
            </a:r>
            <a:r>
              <a:rPr lang="en-US" sz="3200" dirty="0" err="1"/>
              <a:t>etc</a:t>
            </a:r>
            <a:endParaRPr lang="en-US" sz="3200" dirty="0"/>
          </a:p>
        </p:txBody>
      </p:sp>
    </p:spTree>
    <p:extLst>
      <p:ext uri="{BB962C8B-B14F-4D97-AF65-F5344CB8AC3E}">
        <p14:creationId xmlns:p14="http://schemas.microsoft.com/office/powerpoint/2010/main" val="255284016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(1)</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7" name="Content Placeholder 6">
            <a:extLst>
              <a:ext uri="{FF2B5EF4-FFF2-40B4-BE49-F238E27FC236}">
                <a16:creationId xmlns:a16="http://schemas.microsoft.com/office/drawing/2014/main" id="{9F575B29-E9A6-4471-A994-02A3958E70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99" y="1124744"/>
            <a:ext cx="9115571" cy="4968552"/>
          </a:xfrm>
        </p:spPr>
      </p:pic>
    </p:spTree>
    <p:extLst>
      <p:ext uri="{BB962C8B-B14F-4D97-AF65-F5344CB8AC3E}">
        <p14:creationId xmlns:p14="http://schemas.microsoft.com/office/powerpoint/2010/main" val="2161802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CCBA7A-1C3C-42FB-8E3F-E380B0472073}"/>
              </a:ext>
            </a:extLst>
          </p:cNvPr>
          <p:cNvSpPr txBox="1"/>
          <p:nvPr/>
        </p:nvSpPr>
        <p:spPr>
          <a:xfrm>
            <a:off x="0" y="-3577"/>
            <a:ext cx="9144000" cy="120032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Potensi </a:t>
            </a:r>
            <a:r>
              <a:rPr kumimoji="0" lang="en-US" sz="3600" b="1" i="0" u="sng"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Kreativitas</a:t>
            </a:r>
            <a:r>
              <a:rPr kumimoji="0" lang="en-US" sz="3600" b="0"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yang Tak Berbatas</a:t>
            </a:r>
            <a:br>
              <a:rPr kumimoji="0" lang="en-US" sz="3600" b="0"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US" sz="3600" b="0"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di Era Digital</a:t>
            </a:r>
            <a:endParaRPr kumimoji="0" lang="id-ID" sz="4400" b="0"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38914" name="Picture 2" descr="Related image">
            <a:extLst>
              <a:ext uri="{FF2B5EF4-FFF2-40B4-BE49-F238E27FC236}">
                <a16:creationId xmlns:a16="http://schemas.microsoft.com/office/drawing/2014/main" id="{95618363-CD88-4963-A623-5CD62E25C22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955" y="1232406"/>
            <a:ext cx="5298133" cy="3809524"/>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Google logo">
            <a:extLst>
              <a:ext uri="{FF2B5EF4-FFF2-40B4-BE49-F238E27FC236}">
                <a16:creationId xmlns:a16="http://schemas.microsoft.com/office/drawing/2014/main" id="{EC8BBA6D-A856-437D-9525-8179A7A1FB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00" t="20026" r="8072" b="16545"/>
          <a:stretch/>
        </p:blipFill>
        <p:spPr bwMode="auto">
          <a:xfrm>
            <a:off x="0" y="5301208"/>
            <a:ext cx="2592288" cy="9122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0226F20-CE03-442C-88B9-A283C7218084}"/>
              </a:ext>
            </a:extLst>
          </p:cNvPr>
          <p:cNvPicPr>
            <a:picLocks noChangeAspect="1"/>
          </p:cNvPicPr>
          <p:nvPr/>
        </p:nvPicPr>
        <p:blipFill rotWithShape="1">
          <a:blip r:embed="rId5"/>
          <a:srcRect t="29840" b="33200"/>
          <a:stretch/>
        </p:blipFill>
        <p:spPr>
          <a:xfrm>
            <a:off x="2592288" y="5193196"/>
            <a:ext cx="2143125" cy="792088"/>
          </a:xfrm>
          <a:prstGeom prst="rect">
            <a:avLst/>
          </a:prstGeom>
        </p:spPr>
      </p:pic>
      <p:pic>
        <p:nvPicPr>
          <p:cNvPr id="9" name="Picture 8" descr="Image result for &quot;online shopping&quot; indonesia">
            <a:extLst>
              <a:ext uri="{FF2B5EF4-FFF2-40B4-BE49-F238E27FC236}">
                <a16:creationId xmlns:a16="http://schemas.microsoft.com/office/drawing/2014/main" id="{1C8D6A3D-067D-45C1-9C7B-3501FE36B3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6651" y="5421113"/>
            <a:ext cx="3157349" cy="1436887"/>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descr="Image result for nusantara beta logo">
            <a:extLst>
              <a:ext uri="{FF2B5EF4-FFF2-40B4-BE49-F238E27FC236}">
                <a16:creationId xmlns:a16="http://schemas.microsoft.com/office/drawing/2014/main" id="{FB5F88BC-876E-4771-B0A9-34745EEC6E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6119" y="5568280"/>
            <a:ext cx="1240532" cy="1240532"/>
          </a:xfrm>
          <a:prstGeom prst="rect">
            <a:avLst/>
          </a:prstGeom>
          <a:noFill/>
          <a:extLst>
            <a:ext uri="{909E8E84-426E-40DD-AFC4-6F175D3DCCD1}">
              <a14:hiddenFill xmlns:a14="http://schemas.microsoft.com/office/drawing/2010/main">
                <a:solidFill>
                  <a:srgbClr val="FFFFFF"/>
                </a:solidFill>
              </a14:hiddenFill>
            </a:ext>
          </a:extLst>
        </p:spPr>
      </p:pic>
      <p:pic>
        <p:nvPicPr>
          <p:cNvPr id="38920" name="Picture 8" descr="Image result for bnb logo">
            <a:extLst>
              <a:ext uri="{FF2B5EF4-FFF2-40B4-BE49-F238E27FC236}">
                <a16:creationId xmlns:a16="http://schemas.microsoft.com/office/drawing/2014/main" id="{00EF18F6-A1CA-4ADE-B38C-0457ECC83F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8881" y="5985283"/>
            <a:ext cx="1291801" cy="859635"/>
          </a:xfrm>
          <a:prstGeom prst="rect">
            <a:avLst/>
          </a:prstGeom>
          <a:noFill/>
          <a:extLst>
            <a:ext uri="{909E8E84-426E-40DD-AFC4-6F175D3DCCD1}">
              <a14:hiddenFill xmlns:a14="http://schemas.microsoft.com/office/drawing/2010/main">
                <a:solidFill>
                  <a:srgbClr val="FFFFFF"/>
                </a:solidFill>
              </a14:hiddenFill>
            </a:ext>
          </a:extLst>
        </p:spPr>
      </p:pic>
      <p:pic>
        <p:nvPicPr>
          <p:cNvPr id="38922" name="Picture 10" descr="Image result for apple logo">
            <a:extLst>
              <a:ext uri="{FF2B5EF4-FFF2-40B4-BE49-F238E27FC236}">
                <a16:creationId xmlns:a16="http://schemas.microsoft.com/office/drawing/2014/main" id="{E2FD6BF0-9780-4D77-B2C8-3BE4D3C439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513" y="5998355"/>
            <a:ext cx="696355" cy="754385"/>
          </a:xfrm>
          <a:prstGeom prst="rect">
            <a:avLst/>
          </a:prstGeom>
          <a:noFill/>
          <a:extLst>
            <a:ext uri="{909E8E84-426E-40DD-AFC4-6F175D3DCCD1}">
              <a14:hiddenFill xmlns:a14="http://schemas.microsoft.com/office/drawing/2010/main">
                <a:solidFill>
                  <a:srgbClr val="FFFFFF"/>
                </a:solidFill>
              </a14:hiddenFill>
            </a:ext>
          </a:extLst>
        </p:spPr>
      </p:pic>
      <p:pic>
        <p:nvPicPr>
          <p:cNvPr id="38924" name="Picture 12" descr="Image result for android logo">
            <a:extLst>
              <a:ext uri="{FF2B5EF4-FFF2-40B4-BE49-F238E27FC236}">
                <a16:creationId xmlns:a16="http://schemas.microsoft.com/office/drawing/2014/main" id="{87A4C924-7077-4937-9B0C-15088E09C4F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08126" y="5950913"/>
            <a:ext cx="732282" cy="859636"/>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F5C02F18-CCBD-40FD-B656-E8078877878F}"/>
              </a:ext>
            </a:extLst>
          </p:cNvPr>
          <p:cNvSpPr txBox="1">
            <a:spLocks/>
          </p:cNvSpPr>
          <p:nvPr/>
        </p:nvSpPr>
        <p:spPr>
          <a:xfrm>
            <a:off x="5292080" y="1196752"/>
            <a:ext cx="3851919" cy="43223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id-ID" sz="2800" b="0" i="0" u="none" strike="noStrike" kern="1200" cap="none" spc="0" normalizeH="0" baseline="0" noProof="1">
                <a:ln>
                  <a:noFill/>
                </a:ln>
                <a:solidFill>
                  <a:prstClr val="black"/>
                </a:solidFill>
                <a:effectLst/>
                <a:uLnTx/>
                <a:uFillTx/>
                <a:latin typeface="Calibri" panose="020F0502020204030204"/>
                <a:ea typeface="+mn-ea"/>
                <a:cs typeface="+mn-cs"/>
              </a:rPr>
              <a:t> Perusahaan besar akomodasi (penginapan) tidak memiliki hotel.</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800" b="0" i="0" u="none" strike="noStrike" kern="1200" cap="none" spc="0" normalizeH="0" baseline="0" noProof="1">
                <a:ln>
                  <a:noFill/>
                </a:ln>
                <a:solidFill>
                  <a:prstClr val="black"/>
                </a:solidFill>
                <a:effectLst/>
                <a:uLnTx/>
                <a:uFillTx/>
                <a:latin typeface="Calibri" panose="020F0502020204030204"/>
                <a:ea typeface="+mn-ea"/>
                <a:cs typeface="+mn-cs"/>
              </a:rPr>
              <a:t> Perusahaan besar transportasi tidak memiliki armadanya sendiri.</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800" b="0" i="0" u="none" strike="noStrike" kern="1200" cap="none" spc="0" normalizeH="0" baseline="0" noProof="1">
                <a:ln>
                  <a:noFill/>
                </a:ln>
                <a:solidFill>
                  <a:prstClr val="black"/>
                </a:solidFill>
                <a:effectLst/>
                <a:uLnTx/>
                <a:uFillTx/>
                <a:latin typeface="Calibri" panose="020F0502020204030204"/>
                <a:ea typeface="+mn-ea"/>
                <a:cs typeface="+mn-cs"/>
              </a:rPr>
              <a:t>Toko online, universitas, dsb.</a:t>
            </a:r>
            <a:endParaRPr kumimoji="0" lang="id-ID" sz="2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500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(2)</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9" name="Content Placeholder 8">
            <a:extLst>
              <a:ext uri="{FF2B5EF4-FFF2-40B4-BE49-F238E27FC236}">
                <a16:creationId xmlns:a16="http://schemas.microsoft.com/office/drawing/2014/main" id="{024D38E3-FE01-4AD4-ADBA-4464640442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54" y="1138765"/>
            <a:ext cx="9096991" cy="4594491"/>
          </a:xfrm>
        </p:spPr>
      </p:pic>
    </p:spTree>
    <p:extLst>
      <p:ext uri="{BB962C8B-B14F-4D97-AF65-F5344CB8AC3E}">
        <p14:creationId xmlns:p14="http://schemas.microsoft.com/office/powerpoint/2010/main" val="143294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(3)</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6" name="Content Placeholder 5">
            <a:extLst>
              <a:ext uri="{FF2B5EF4-FFF2-40B4-BE49-F238E27FC236}">
                <a16:creationId xmlns:a16="http://schemas.microsoft.com/office/drawing/2014/main" id="{1DC902DA-E739-4FAB-AF94-15911EFDB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514" y="1286061"/>
            <a:ext cx="9042578" cy="4914017"/>
          </a:xfrm>
        </p:spPr>
      </p:pic>
    </p:spTree>
    <p:extLst>
      <p:ext uri="{BB962C8B-B14F-4D97-AF65-F5344CB8AC3E}">
        <p14:creationId xmlns:p14="http://schemas.microsoft.com/office/powerpoint/2010/main" val="4045852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(4)</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11" name="Content Placeholder 10">
            <a:extLst>
              <a:ext uri="{FF2B5EF4-FFF2-40B4-BE49-F238E27FC236}">
                <a16:creationId xmlns:a16="http://schemas.microsoft.com/office/drawing/2014/main" id="{9664CDDF-4E94-4FB4-9337-099E1B7A0D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00" y="1124744"/>
            <a:ext cx="9079614" cy="4968552"/>
          </a:xfrm>
        </p:spPr>
      </p:pic>
    </p:spTree>
    <p:extLst>
      <p:ext uri="{BB962C8B-B14F-4D97-AF65-F5344CB8AC3E}">
        <p14:creationId xmlns:p14="http://schemas.microsoft.com/office/powerpoint/2010/main" val="2386566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(5)</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7" name="Content Placeholder 6">
            <a:extLst>
              <a:ext uri="{FF2B5EF4-FFF2-40B4-BE49-F238E27FC236}">
                <a16:creationId xmlns:a16="http://schemas.microsoft.com/office/drawing/2014/main" id="{94B66F9D-2F1C-4347-B37F-1D3AEE1B34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24744"/>
            <a:ext cx="9209668" cy="5040560"/>
          </a:xfrm>
        </p:spPr>
      </p:pic>
    </p:spTree>
    <p:extLst>
      <p:ext uri="{BB962C8B-B14F-4D97-AF65-F5344CB8AC3E}">
        <p14:creationId xmlns:p14="http://schemas.microsoft.com/office/powerpoint/2010/main" val="4019184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(6)</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6" name="Content Placeholder 5">
            <a:extLst>
              <a:ext uri="{FF2B5EF4-FFF2-40B4-BE49-F238E27FC236}">
                <a16:creationId xmlns:a16="http://schemas.microsoft.com/office/drawing/2014/main" id="{47B81A71-4CF5-4361-903C-D0636BDFF4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51" y="991756"/>
            <a:ext cx="9187613" cy="4957524"/>
          </a:xfrm>
        </p:spPr>
      </p:pic>
      <p:sp>
        <p:nvSpPr>
          <p:cNvPr id="4" name="Oval 3">
            <a:extLst>
              <a:ext uri="{FF2B5EF4-FFF2-40B4-BE49-F238E27FC236}">
                <a16:creationId xmlns:a16="http://schemas.microsoft.com/office/drawing/2014/main" id="{C897029E-001C-453A-A877-1AB5CE39903A}"/>
              </a:ext>
            </a:extLst>
          </p:cNvPr>
          <p:cNvSpPr/>
          <p:nvPr/>
        </p:nvSpPr>
        <p:spPr>
          <a:xfrm>
            <a:off x="5868144" y="2276872"/>
            <a:ext cx="2016224" cy="567967"/>
          </a:xfrm>
          <a:prstGeom prst="ellipse">
            <a:avLst/>
          </a:prstGeom>
          <a:noFill/>
          <a:ln w="28575">
            <a:solidFill>
              <a:srgbClr val="060BC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5365B078-F6ED-4227-819D-7CB1011BEF2A}"/>
              </a:ext>
            </a:extLst>
          </p:cNvPr>
          <p:cNvSpPr/>
          <p:nvPr/>
        </p:nvSpPr>
        <p:spPr>
          <a:xfrm>
            <a:off x="43048" y="3145016"/>
            <a:ext cx="2016224" cy="567967"/>
          </a:xfrm>
          <a:prstGeom prst="ellipse">
            <a:avLst/>
          </a:prstGeom>
          <a:noFill/>
          <a:ln w="28575">
            <a:solidFill>
              <a:srgbClr val="060BC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CCB6406E-989A-4353-9795-4DF731C28721}"/>
              </a:ext>
            </a:extLst>
          </p:cNvPr>
          <p:cNvSpPr/>
          <p:nvPr/>
        </p:nvSpPr>
        <p:spPr>
          <a:xfrm>
            <a:off x="179512" y="4653136"/>
            <a:ext cx="2016224" cy="567967"/>
          </a:xfrm>
          <a:prstGeom prst="ellipse">
            <a:avLst/>
          </a:prstGeom>
          <a:noFill/>
          <a:ln w="28575">
            <a:solidFill>
              <a:srgbClr val="060BC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88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(7)</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6" name="Content Placeholder 5">
            <a:extLst>
              <a:ext uri="{FF2B5EF4-FFF2-40B4-BE49-F238E27FC236}">
                <a16:creationId xmlns:a16="http://schemas.microsoft.com/office/drawing/2014/main" id="{BC5E3237-E58A-40FB-ABEA-7D18208444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24744"/>
            <a:ext cx="9137960" cy="4536504"/>
          </a:xfrm>
        </p:spPr>
      </p:pic>
    </p:spTree>
    <p:extLst>
      <p:ext uri="{BB962C8B-B14F-4D97-AF65-F5344CB8AC3E}">
        <p14:creationId xmlns:p14="http://schemas.microsoft.com/office/powerpoint/2010/main" val="400318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(8)</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6" name="Content Placeholder 5">
            <a:extLst>
              <a:ext uri="{FF2B5EF4-FFF2-40B4-BE49-F238E27FC236}">
                <a16:creationId xmlns:a16="http://schemas.microsoft.com/office/drawing/2014/main" id="{918E74C7-B614-4041-A41B-1783098B68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68759"/>
            <a:ext cx="9166675" cy="4618135"/>
          </a:xfrm>
        </p:spPr>
      </p:pic>
    </p:spTree>
    <p:extLst>
      <p:ext uri="{BB962C8B-B14F-4D97-AF65-F5344CB8AC3E}">
        <p14:creationId xmlns:p14="http://schemas.microsoft.com/office/powerpoint/2010/main" val="40281203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(9)</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6" name="Content Placeholder 5">
            <a:extLst>
              <a:ext uri="{FF2B5EF4-FFF2-40B4-BE49-F238E27FC236}">
                <a16:creationId xmlns:a16="http://schemas.microsoft.com/office/drawing/2014/main" id="{80C138EA-9CB6-4677-B038-B6A49F600B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1" y="1196752"/>
            <a:ext cx="9203628" cy="4536504"/>
          </a:xfrm>
        </p:spPr>
      </p:pic>
    </p:spTree>
    <p:extLst>
      <p:ext uri="{BB962C8B-B14F-4D97-AF65-F5344CB8AC3E}">
        <p14:creationId xmlns:p14="http://schemas.microsoft.com/office/powerpoint/2010/main" val="37545190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5135"/>
            <a:ext cx="9144000" cy="895593"/>
          </a:xfrm>
        </p:spPr>
        <p:txBody>
          <a:bodyPr>
            <a:noAutofit/>
          </a:bodyPr>
          <a:lstStyle/>
          <a:p>
            <a:pPr algn="ctr"/>
            <a:r>
              <a:rPr lang="en-US" sz="3200" b="1" dirty="0" err="1">
                <a:solidFill>
                  <a:srgbClr val="060BC6"/>
                </a:solidFill>
              </a:rPr>
              <a:t>Statistik</a:t>
            </a:r>
            <a:r>
              <a:rPr lang="en-US" sz="3200" b="1" dirty="0">
                <a:solidFill>
                  <a:srgbClr val="060BC6"/>
                </a:solidFill>
              </a:rPr>
              <a:t> </a:t>
            </a:r>
            <a:r>
              <a:rPr lang="en-US" sz="3200" b="1" dirty="0" err="1">
                <a:solidFill>
                  <a:srgbClr val="060BC6"/>
                </a:solidFill>
              </a:rPr>
              <a:t>Peluang</a:t>
            </a:r>
            <a:r>
              <a:rPr lang="en-US" sz="3200" b="1" dirty="0">
                <a:solidFill>
                  <a:srgbClr val="060BC6"/>
                </a:solidFill>
              </a:rPr>
              <a:t> Digital di Indonesia (10)</a:t>
            </a:r>
            <a:br>
              <a:rPr lang="en-US" sz="3200" dirty="0"/>
            </a:br>
            <a:r>
              <a:rPr lang="en-US" sz="3200" dirty="0"/>
              <a:t>Data </a:t>
            </a:r>
            <a:r>
              <a:rPr lang="en-US" sz="3200" dirty="0" err="1"/>
              <a:t>HootSuite</a:t>
            </a:r>
            <a:r>
              <a:rPr lang="en-US" sz="3200" dirty="0"/>
              <a:t> </a:t>
            </a:r>
            <a:r>
              <a:rPr lang="en-US" sz="3200" dirty="0" err="1"/>
              <a:t>Januari</a:t>
            </a:r>
            <a:r>
              <a:rPr lang="en-US" sz="3200" dirty="0"/>
              <a:t> 2018 </a:t>
            </a:r>
            <a:r>
              <a:rPr lang="en-US" sz="3200" dirty="0" err="1"/>
              <a:t>dari</a:t>
            </a:r>
            <a:r>
              <a:rPr lang="en-US" sz="3200" dirty="0"/>
              <a:t> </a:t>
            </a:r>
            <a:r>
              <a:rPr lang="en-US" sz="3200" dirty="0" err="1"/>
              <a:t>berbagai</a:t>
            </a:r>
            <a:r>
              <a:rPr lang="en-US" sz="3200" dirty="0"/>
              <a:t> </a:t>
            </a:r>
            <a:r>
              <a:rPr lang="en-US" sz="3200" dirty="0" err="1"/>
              <a:t>sumber</a:t>
            </a:r>
            <a:r>
              <a:rPr lang="en-US" sz="3200" dirty="0"/>
              <a:t>.</a:t>
            </a:r>
            <a:endParaRPr lang="en-AU" sz="3200" dirty="0"/>
          </a:p>
        </p:txBody>
      </p:sp>
      <p:pic>
        <p:nvPicPr>
          <p:cNvPr id="7" name="Content Placeholder 6">
            <a:extLst>
              <a:ext uri="{FF2B5EF4-FFF2-40B4-BE49-F238E27FC236}">
                <a16:creationId xmlns:a16="http://schemas.microsoft.com/office/drawing/2014/main" id="{14F99EAD-2D64-402F-9013-9C0E032E3A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003505"/>
            <a:ext cx="9159447" cy="5017783"/>
          </a:xfrm>
        </p:spPr>
      </p:pic>
    </p:spTree>
    <p:extLst>
      <p:ext uri="{BB962C8B-B14F-4D97-AF65-F5344CB8AC3E}">
        <p14:creationId xmlns:p14="http://schemas.microsoft.com/office/powerpoint/2010/main" val="2699634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928" y="1760702"/>
            <a:ext cx="4221804" cy="2005119"/>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28" y="3842419"/>
            <a:ext cx="4221804" cy="1507788"/>
          </a:xfrm>
          <a:prstGeom prst="rect">
            <a:avLst/>
          </a:prstGeom>
        </p:spPr>
      </p:pic>
      <p:sp>
        <p:nvSpPr>
          <p:cNvPr id="7" name="Rectangle 6"/>
          <p:cNvSpPr/>
          <p:nvPr/>
        </p:nvSpPr>
        <p:spPr>
          <a:xfrm>
            <a:off x="793618" y="1153283"/>
            <a:ext cx="3720017" cy="646331"/>
          </a:xfrm>
          <a:prstGeom prst="rect">
            <a:avLst/>
          </a:prstGeom>
          <a:noFill/>
        </p:spPr>
        <p:txBody>
          <a:bodyPr wrap="square" lIns="91440" tIns="45720" rIns="91440" bIns="45720">
            <a:spAutoFit/>
          </a:bodyPr>
          <a:lstStyle/>
          <a:p>
            <a:pPr fontAlgn="auto">
              <a:spcBef>
                <a:spcPts val="0"/>
              </a:spcBef>
              <a:spcAft>
                <a:spcPts val="0"/>
              </a:spcAft>
            </a:pPr>
            <a:r>
              <a:rPr lang="en-US" dirty="0">
                <a:ln w="10160">
                  <a:solidFill>
                    <a:srgbClr val="4472C4"/>
                  </a:solidFill>
                  <a:prstDash val="solid"/>
                </a:ln>
                <a:solidFill>
                  <a:prstClr val="black"/>
                </a:solidFill>
                <a:effectLst>
                  <a:outerShdw blurRad="38100" dist="22860" dir="5400000" algn="tl" rotWithShape="0">
                    <a:srgbClr val="000000">
                      <a:alpha val="30000"/>
                    </a:srgbClr>
                  </a:outerShdw>
                </a:effectLst>
                <a:latin typeface="Calibri" panose="020F0502020204030204"/>
                <a:ea typeface="+mn-ea"/>
              </a:rPr>
              <a:t>Big Data Trends</a:t>
            </a:r>
            <a:endParaRPr lang="en-US" sz="5400" dirty="0">
              <a:ln w="10160">
                <a:solidFill>
                  <a:srgbClr val="4472C4"/>
                </a:solidFill>
                <a:prstDash val="solid"/>
              </a:ln>
              <a:solidFill>
                <a:prstClr val="black"/>
              </a:solidFill>
              <a:effectLst>
                <a:outerShdw blurRad="38100" dist="22860" dir="5400000" algn="tl" rotWithShape="0">
                  <a:srgbClr val="000000">
                    <a:alpha val="30000"/>
                  </a:srgbClr>
                </a:outerShdw>
              </a:effectLst>
              <a:latin typeface="Calibri" panose="020F0502020204030204"/>
              <a:ea typeface="+mn-ea"/>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7995"/>
          <a:stretch/>
        </p:blipFill>
        <p:spPr>
          <a:xfrm>
            <a:off x="4756826" y="1760702"/>
            <a:ext cx="3929974" cy="2005119"/>
          </a:xfrm>
          <a:prstGeom prst="rect">
            <a:avLst/>
          </a:prstGeom>
        </p:spPr>
      </p:pic>
      <p:sp>
        <p:nvSpPr>
          <p:cNvPr id="9" name="Rectangle 8"/>
          <p:cNvSpPr/>
          <p:nvPr/>
        </p:nvSpPr>
        <p:spPr>
          <a:xfrm>
            <a:off x="4747099" y="1160568"/>
            <a:ext cx="3720017" cy="646331"/>
          </a:xfrm>
          <a:prstGeom prst="rect">
            <a:avLst/>
          </a:prstGeom>
          <a:noFill/>
        </p:spPr>
        <p:txBody>
          <a:bodyPr wrap="square" lIns="91440" tIns="45720" rIns="91440" bIns="45720">
            <a:spAutoFit/>
          </a:bodyPr>
          <a:lstStyle/>
          <a:p>
            <a:pPr fontAlgn="auto">
              <a:spcBef>
                <a:spcPts val="0"/>
              </a:spcBef>
              <a:spcAft>
                <a:spcPts val="0"/>
              </a:spcAft>
            </a:pPr>
            <a:r>
              <a:rPr lang="en-US" dirty="0">
                <a:ln w="10160">
                  <a:solidFill>
                    <a:srgbClr val="4472C4"/>
                  </a:solidFill>
                  <a:prstDash val="solid"/>
                </a:ln>
                <a:solidFill>
                  <a:prstClr val="black"/>
                </a:solidFill>
                <a:effectLst>
                  <a:outerShdw blurRad="38100" dist="22860" dir="5400000" algn="tl" rotWithShape="0">
                    <a:srgbClr val="000000">
                      <a:alpha val="30000"/>
                    </a:srgbClr>
                  </a:outerShdw>
                </a:effectLst>
                <a:latin typeface="Calibri" panose="020F0502020204030204"/>
                <a:ea typeface="+mn-ea"/>
              </a:rPr>
              <a:t>IoT Trends</a:t>
            </a:r>
            <a:endParaRPr lang="en-US" sz="5400" dirty="0">
              <a:ln w="10160">
                <a:solidFill>
                  <a:srgbClr val="4472C4"/>
                </a:solidFill>
                <a:prstDash val="solid"/>
              </a:ln>
              <a:solidFill>
                <a:prstClr val="black"/>
              </a:solidFill>
              <a:effectLst>
                <a:outerShdw blurRad="38100" dist="22860" dir="5400000" algn="tl" rotWithShape="0">
                  <a:srgbClr val="000000">
                    <a:alpha val="30000"/>
                  </a:srgbClr>
                </a:outerShdw>
              </a:effectLst>
              <a:latin typeface="Calibri" panose="020F0502020204030204"/>
              <a:ea typeface="+mn-ea"/>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826" y="3842419"/>
            <a:ext cx="3929974" cy="1507788"/>
          </a:xfrm>
          <a:prstGeom prst="rect">
            <a:avLst/>
          </a:prstGeom>
        </p:spPr>
      </p:pic>
      <p:sp>
        <p:nvSpPr>
          <p:cNvPr id="2" name="TextBox 1"/>
          <p:cNvSpPr txBox="1"/>
          <p:nvPr/>
        </p:nvSpPr>
        <p:spPr>
          <a:xfrm>
            <a:off x="466929" y="5529256"/>
            <a:ext cx="3426451" cy="369332"/>
          </a:xfrm>
          <a:prstGeom prst="rect">
            <a:avLst/>
          </a:prstGeom>
          <a:noFill/>
        </p:spPr>
        <p:txBody>
          <a:bodyPr wrap="none" rtlCol="0">
            <a:spAutoFit/>
          </a:bodyPr>
          <a:lstStyle/>
          <a:p>
            <a:pPr algn="l" fontAlgn="auto">
              <a:spcBef>
                <a:spcPts val="0"/>
              </a:spcBef>
              <a:spcAft>
                <a:spcPts val="0"/>
              </a:spcAft>
            </a:pPr>
            <a:r>
              <a:rPr lang="en-AU" sz="1800" dirty="0">
                <a:solidFill>
                  <a:prstClr val="black"/>
                </a:solidFill>
                <a:latin typeface="Calibri" panose="020F0502020204030204"/>
                <a:ea typeface="+mn-ea"/>
              </a:rPr>
              <a:t>Google Trends Data: [Last 5 years]</a:t>
            </a:r>
          </a:p>
        </p:txBody>
      </p:sp>
    </p:spTree>
    <p:extLst>
      <p:ext uri="{BB962C8B-B14F-4D97-AF65-F5344CB8AC3E}">
        <p14:creationId xmlns:p14="http://schemas.microsoft.com/office/powerpoint/2010/main" val="606546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92ECE1-9D51-42BB-8D71-2AC6478F031F}"/>
              </a:ext>
            </a:extLst>
          </p:cNvPr>
          <p:cNvPicPr>
            <a:picLocks noChangeAspect="1"/>
          </p:cNvPicPr>
          <p:nvPr/>
        </p:nvPicPr>
        <p:blipFill rotWithShape="1">
          <a:blip r:embed="rId2"/>
          <a:srcRect l="26821" t="24589" r="25038" b="20252"/>
          <a:stretch/>
        </p:blipFill>
        <p:spPr>
          <a:xfrm>
            <a:off x="7122697" y="3988059"/>
            <a:ext cx="1944216" cy="625219"/>
          </a:xfrm>
          <a:prstGeom prst="rect">
            <a:avLst/>
          </a:prstGeom>
        </p:spPr>
      </p:pic>
      <p:pic>
        <p:nvPicPr>
          <p:cNvPr id="6" name="Picture 5">
            <a:extLst>
              <a:ext uri="{FF2B5EF4-FFF2-40B4-BE49-F238E27FC236}">
                <a16:creationId xmlns:a16="http://schemas.microsoft.com/office/drawing/2014/main" id="{2157D5D2-432D-47E9-B52C-2A88D85E6354}"/>
              </a:ext>
            </a:extLst>
          </p:cNvPr>
          <p:cNvPicPr>
            <a:picLocks noChangeAspect="1"/>
          </p:cNvPicPr>
          <p:nvPr/>
        </p:nvPicPr>
        <p:blipFill rotWithShape="1">
          <a:blip r:embed="rId3"/>
          <a:srcRect l="19760" t="33200" r="19760" b="36561"/>
          <a:stretch/>
        </p:blipFill>
        <p:spPr>
          <a:xfrm>
            <a:off x="1331641" y="5431705"/>
            <a:ext cx="1296144" cy="648072"/>
          </a:xfrm>
          <a:prstGeom prst="rect">
            <a:avLst/>
          </a:prstGeom>
        </p:spPr>
      </p:pic>
      <p:sp>
        <p:nvSpPr>
          <p:cNvPr id="37" name="TextBox 36">
            <a:extLst>
              <a:ext uri="{FF2B5EF4-FFF2-40B4-BE49-F238E27FC236}">
                <a16:creationId xmlns:a16="http://schemas.microsoft.com/office/drawing/2014/main" id="{74315C22-7520-4594-A972-3251CCD8A65A}"/>
              </a:ext>
            </a:extLst>
          </p:cNvPr>
          <p:cNvSpPr txBox="1"/>
          <p:nvPr/>
        </p:nvSpPr>
        <p:spPr>
          <a:xfrm>
            <a:off x="144016" y="-171400"/>
            <a:ext cx="8820472"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Era</a:t>
            </a:r>
            <a:r>
              <a:rPr kumimoji="0" lang="id-ID"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sz="54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Industri</a:t>
            </a:r>
            <a:r>
              <a:rPr kumimoji="0" lang="id-ID"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Data</a:t>
            </a:r>
            <a:endPar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graphicFrame>
        <p:nvGraphicFramePr>
          <p:cNvPr id="5" name="Content Placeholder 4">
            <a:extLst>
              <a:ext uri="{FF2B5EF4-FFF2-40B4-BE49-F238E27FC236}">
                <a16:creationId xmlns:a16="http://schemas.microsoft.com/office/drawing/2014/main" id="{D7DFC7A0-A46B-48AB-B012-6CA1BE212539}"/>
              </a:ext>
            </a:extLst>
          </p:cNvPr>
          <p:cNvGraphicFramePr>
            <a:graphicFrameLocks noGrp="1"/>
          </p:cNvGraphicFramePr>
          <p:nvPr>
            <p:ph idx="1"/>
            <p:extLst>
              <p:ext uri="{D42A27DB-BD31-4B8C-83A1-F6EECF244321}">
                <p14:modId xmlns:p14="http://schemas.microsoft.com/office/powerpoint/2010/main" val="327568971"/>
              </p:ext>
            </p:extLst>
          </p:nvPr>
        </p:nvGraphicFramePr>
        <p:xfrm>
          <a:off x="0" y="895946"/>
          <a:ext cx="9144000" cy="59620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8" name="Picture 37" descr="Image result for &quot;online shopping&quot; indonesia">
            <a:extLst>
              <a:ext uri="{FF2B5EF4-FFF2-40B4-BE49-F238E27FC236}">
                <a16:creationId xmlns:a16="http://schemas.microsoft.com/office/drawing/2014/main" id="{E126ECA9-A425-4339-8B20-E170869AC6B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6216" y="5387552"/>
            <a:ext cx="2627784" cy="14368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Google logo">
            <a:extLst>
              <a:ext uri="{FF2B5EF4-FFF2-40B4-BE49-F238E27FC236}">
                <a16:creationId xmlns:a16="http://schemas.microsoft.com/office/drawing/2014/main" id="{3C3A082D-8BA3-422B-8518-701C8B57318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200" t="20026" r="8072" b="16545"/>
          <a:stretch/>
        </p:blipFill>
        <p:spPr bwMode="auto">
          <a:xfrm>
            <a:off x="54986" y="2994714"/>
            <a:ext cx="1392449" cy="49004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68799A5E-8794-4EC0-A1D0-6F0326C7F5F6}"/>
              </a:ext>
            </a:extLst>
          </p:cNvPr>
          <p:cNvPicPr>
            <a:picLocks noChangeAspect="1"/>
          </p:cNvPicPr>
          <p:nvPr/>
        </p:nvPicPr>
        <p:blipFill rotWithShape="1">
          <a:blip r:embed="rId11"/>
          <a:srcRect t="29840" b="33200"/>
          <a:stretch/>
        </p:blipFill>
        <p:spPr>
          <a:xfrm>
            <a:off x="66310" y="6015452"/>
            <a:ext cx="2143125" cy="792088"/>
          </a:xfrm>
          <a:prstGeom prst="rect">
            <a:avLst/>
          </a:prstGeom>
        </p:spPr>
      </p:pic>
      <p:pic>
        <p:nvPicPr>
          <p:cNvPr id="41" name="Picture 8" descr="Image result for bnb logo">
            <a:extLst>
              <a:ext uri="{FF2B5EF4-FFF2-40B4-BE49-F238E27FC236}">
                <a16:creationId xmlns:a16="http://schemas.microsoft.com/office/drawing/2014/main" id="{F5AEA754-CDE3-4C12-9AE0-ACCF9A1E9D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882" y="5039988"/>
            <a:ext cx="1291801" cy="8596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CEA0BF-929C-4978-A06A-D24622E23F7D}"/>
              </a:ext>
            </a:extLst>
          </p:cNvPr>
          <p:cNvPicPr>
            <a:picLocks noChangeAspect="1"/>
          </p:cNvPicPr>
          <p:nvPr/>
        </p:nvPicPr>
        <p:blipFill rotWithShape="1">
          <a:blip r:embed="rId13"/>
          <a:srcRect l="21225" t="12021" r="23841" b="13172"/>
          <a:stretch/>
        </p:blipFill>
        <p:spPr>
          <a:xfrm>
            <a:off x="1550873" y="4675367"/>
            <a:ext cx="936104" cy="767507"/>
          </a:xfrm>
          <a:prstGeom prst="rect">
            <a:avLst/>
          </a:prstGeom>
        </p:spPr>
      </p:pic>
      <p:pic>
        <p:nvPicPr>
          <p:cNvPr id="9" name="Picture 8">
            <a:extLst>
              <a:ext uri="{FF2B5EF4-FFF2-40B4-BE49-F238E27FC236}">
                <a16:creationId xmlns:a16="http://schemas.microsoft.com/office/drawing/2014/main" id="{A9933487-3533-493E-A623-6E31A6E1C109}"/>
              </a:ext>
            </a:extLst>
          </p:cNvPr>
          <p:cNvPicPr>
            <a:picLocks noChangeAspect="1"/>
          </p:cNvPicPr>
          <p:nvPr/>
        </p:nvPicPr>
        <p:blipFill>
          <a:blip r:embed="rId14"/>
          <a:stretch>
            <a:fillRect/>
          </a:stretch>
        </p:blipFill>
        <p:spPr>
          <a:xfrm>
            <a:off x="7781660" y="3011802"/>
            <a:ext cx="1241502" cy="754385"/>
          </a:xfrm>
          <a:prstGeom prst="rect">
            <a:avLst/>
          </a:prstGeom>
        </p:spPr>
      </p:pic>
      <p:pic>
        <p:nvPicPr>
          <p:cNvPr id="10" name="Picture 9">
            <a:extLst>
              <a:ext uri="{FF2B5EF4-FFF2-40B4-BE49-F238E27FC236}">
                <a16:creationId xmlns:a16="http://schemas.microsoft.com/office/drawing/2014/main" id="{0E65D3BE-F8E3-4B3C-9F72-FE4D7C1A5FE5}"/>
              </a:ext>
            </a:extLst>
          </p:cNvPr>
          <p:cNvPicPr>
            <a:picLocks noChangeAspect="1"/>
          </p:cNvPicPr>
          <p:nvPr/>
        </p:nvPicPr>
        <p:blipFill>
          <a:blip r:embed="rId15"/>
          <a:stretch>
            <a:fillRect/>
          </a:stretch>
        </p:blipFill>
        <p:spPr>
          <a:xfrm>
            <a:off x="7432755" y="2182596"/>
            <a:ext cx="1656259" cy="654153"/>
          </a:xfrm>
          <a:prstGeom prst="rect">
            <a:avLst/>
          </a:prstGeom>
        </p:spPr>
      </p:pic>
      <p:pic>
        <p:nvPicPr>
          <p:cNvPr id="13" name="Picture 12">
            <a:extLst>
              <a:ext uri="{FF2B5EF4-FFF2-40B4-BE49-F238E27FC236}">
                <a16:creationId xmlns:a16="http://schemas.microsoft.com/office/drawing/2014/main" id="{C4AC56EC-0369-4B1A-91A0-FB45B9FA73F6}"/>
              </a:ext>
            </a:extLst>
          </p:cNvPr>
          <p:cNvPicPr>
            <a:picLocks noChangeAspect="1"/>
          </p:cNvPicPr>
          <p:nvPr/>
        </p:nvPicPr>
        <p:blipFill>
          <a:blip r:embed="rId16"/>
          <a:stretch>
            <a:fillRect/>
          </a:stretch>
        </p:blipFill>
        <p:spPr>
          <a:xfrm>
            <a:off x="149463" y="3476187"/>
            <a:ext cx="1241502" cy="744901"/>
          </a:xfrm>
          <a:prstGeom prst="rect">
            <a:avLst/>
          </a:prstGeom>
        </p:spPr>
      </p:pic>
      <p:pic>
        <p:nvPicPr>
          <p:cNvPr id="47" name="Picture 46">
            <a:extLst>
              <a:ext uri="{FF2B5EF4-FFF2-40B4-BE49-F238E27FC236}">
                <a16:creationId xmlns:a16="http://schemas.microsoft.com/office/drawing/2014/main" id="{A3B3A268-E0DB-4C8E-9353-0DAEE90BCAC1}"/>
              </a:ext>
            </a:extLst>
          </p:cNvPr>
          <p:cNvPicPr>
            <a:picLocks noChangeAspect="1"/>
          </p:cNvPicPr>
          <p:nvPr/>
        </p:nvPicPr>
        <p:blipFill>
          <a:blip r:embed="rId17"/>
          <a:stretch>
            <a:fillRect/>
          </a:stretch>
        </p:blipFill>
        <p:spPr>
          <a:xfrm>
            <a:off x="144016" y="2337507"/>
            <a:ext cx="1318889" cy="659445"/>
          </a:xfrm>
          <a:prstGeom prst="rect">
            <a:avLst/>
          </a:prstGeom>
        </p:spPr>
      </p:pic>
      <p:pic>
        <p:nvPicPr>
          <p:cNvPr id="16" name="Picture 15">
            <a:extLst>
              <a:ext uri="{FF2B5EF4-FFF2-40B4-BE49-F238E27FC236}">
                <a16:creationId xmlns:a16="http://schemas.microsoft.com/office/drawing/2014/main" id="{D1BEA6EE-A687-4F1B-85A9-E95089CCD977}"/>
              </a:ext>
            </a:extLst>
          </p:cNvPr>
          <p:cNvPicPr>
            <a:picLocks noChangeAspect="1"/>
          </p:cNvPicPr>
          <p:nvPr/>
        </p:nvPicPr>
        <p:blipFill rotWithShape="1">
          <a:blip r:embed="rId18"/>
          <a:srcRect t="10729" b="33877"/>
          <a:stretch/>
        </p:blipFill>
        <p:spPr>
          <a:xfrm>
            <a:off x="5364088" y="764704"/>
            <a:ext cx="1502588" cy="505755"/>
          </a:xfrm>
          <a:prstGeom prst="rect">
            <a:avLst/>
          </a:prstGeom>
        </p:spPr>
      </p:pic>
      <p:pic>
        <p:nvPicPr>
          <p:cNvPr id="17" name="Picture 16">
            <a:extLst>
              <a:ext uri="{FF2B5EF4-FFF2-40B4-BE49-F238E27FC236}">
                <a16:creationId xmlns:a16="http://schemas.microsoft.com/office/drawing/2014/main" id="{0E34050B-2524-4B85-BA35-E6AD356FF7BD}"/>
              </a:ext>
            </a:extLst>
          </p:cNvPr>
          <p:cNvPicPr>
            <a:picLocks noChangeAspect="1"/>
          </p:cNvPicPr>
          <p:nvPr/>
        </p:nvPicPr>
        <p:blipFill>
          <a:blip r:embed="rId19"/>
          <a:stretch>
            <a:fillRect/>
          </a:stretch>
        </p:blipFill>
        <p:spPr>
          <a:xfrm>
            <a:off x="5447705" y="1341864"/>
            <a:ext cx="924495" cy="671421"/>
          </a:xfrm>
          <a:prstGeom prst="rect">
            <a:avLst/>
          </a:prstGeom>
        </p:spPr>
      </p:pic>
      <p:pic>
        <p:nvPicPr>
          <p:cNvPr id="18" name="Picture 17">
            <a:extLst>
              <a:ext uri="{FF2B5EF4-FFF2-40B4-BE49-F238E27FC236}">
                <a16:creationId xmlns:a16="http://schemas.microsoft.com/office/drawing/2014/main" id="{5564E546-98E7-4DDE-B6A0-EFDEBE2DDA52}"/>
              </a:ext>
            </a:extLst>
          </p:cNvPr>
          <p:cNvPicPr>
            <a:picLocks noChangeAspect="1"/>
          </p:cNvPicPr>
          <p:nvPr/>
        </p:nvPicPr>
        <p:blipFill>
          <a:blip r:embed="rId20"/>
          <a:stretch>
            <a:fillRect/>
          </a:stretch>
        </p:blipFill>
        <p:spPr>
          <a:xfrm>
            <a:off x="2538410" y="764704"/>
            <a:ext cx="1241502" cy="697566"/>
          </a:xfrm>
          <a:prstGeom prst="rect">
            <a:avLst/>
          </a:prstGeom>
        </p:spPr>
      </p:pic>
      <p:pic>
        <p:nvPicPr>
          <p:cNvPr id="19" name="Picture 18">
            <a:extLst>
              <a:ext uri="{FF2B5EF4-FFF2-40B4-BE49-F238E27FC236}">
                <a16:creationId xmlns:a16="http://schemas.microsoft.com/office/drawing/2014/main" id="{3A2C18CE-3634-496D-AAA4-A80310E41175}"/>
              </a:ext>
            </a:extLst>
          </p:cNvPr>
          <p:cNvPicPr>
            <a:picLocks noChangeAspect="1"/>
          </p:cNvPicPr>
          <p:nvPr/>
        </p:nvPicPr>
        <p:blipFill>
          <a:blip r:embed="rId21"/>
          <a:stretch>
            <a:fillRect/>
          </a:stretch>
        </p:blipFill>
        <p:spPr>
          <a:xfrm>
            <a:off x="2377407" y="1524264"/>
            <a:ext cx="1318889" cy="659445"/>
          </a:xfrm>
          <a:prstGeom prst="rect">
            <a:avLst/>
          </a:prstGeom>
        </p:spPr>
      </p:pic>
    </p:spTree>
    <p:extLst>
      <p:ext uri="{BB962C8B-B14F-4D97-AF65-F5344CB8AC3E}">
        <p14:creationId xmlns:p14="http://schemas.microsoft.com/office/powerpoint/2010/main" val="2121411499"/>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8095"/>
            <a:ext cx="8229600" cy="517516"/>
          </a:xfrm>
        </p:spPr>
        <p:txBody>
          <a:bodyPr>
            <a:noAutofit/>
          </a:bodyPr>
          <a:lstStyle/>
          <a:p>
            <a:pPr algn="ctr"/>
            <a:r>
              <a:rPr lang="en-US" sz="4000" b="1" dirty="0">
                <a:solidFill>
                  <a:srgbClr val="0000FF"/>
                </a:solidFill>
              </a:rPr>
              <a:t>Indonesian Youth </a:t>
            </a:r>
            <a:endParaRPr lang="en-AU" sz="4000" b="1" dirty="0">
              <a:solidFill>
                <a:srgbClr val="0000FF"/>
              </a:solidFill>
            </a:endParaRPr>
          </a:p>
        </p:txBody>
      </p:sp>
      <p:sp>
        <p:nvSpPr>
          <p:cNvPr id="5" name="Content Placeholder 2"/>
          <p:cNvSpPr txBox="1">
            <a:spLocks/>
          </p:cNvSpPr>
          <p:nvPr/>
        </p:nvSpPr>
        <p:spPr>
          <a:xfrm>
            <a:off x="457200" y="1720501"/>
            <a:ext cx="8229600" cy="325511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800" kern="1200">
                <a:solidFill>
                  <a:schemeClr val="bg1"/>
                </a:solidFill>
                <a:latin typeface="+mn-lt"/>
                <a:ea typeface="+mn-ea"/>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bg1"/>
                </a:solidFill>
                <a:latin typeface="+mn-lt"/>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mn-lt"/>
                <a:ea typeface="+mn-ea"/>
                <a:cs typeface="Tahoma" pitchFamily="34" charset="0"/>
              </a:defRPr>
            </a:lvl3pPr>
            <a:lvl4pPr marL="16002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sz="3200" b="0" dirty="0">
                <a:solidFill>
                  <a:prstClr val="black"/>
                </a:solidFill>
                <a:latin typeface="Calibri" panose="020F0502020204030204"/>
              </a:rPr>
              <a:t>&gt; 55% Indonesian youth :</a:t>
            </a:r>
          </a:p>
          <a:p>
            <a:pPr fontAlgn="auto">
              <a:spcAft>
                <a:spcPts val="0"/>
              </a:spcAft>
            </a:pPr>
            <a:r>
              <a:rPr lang="en-US" sz="3200" b="0" dirty="0">
                <a:solidFill>
                  <a:prstClr val="black"/>
                </a:solidFill>
                <a:latin typeface="Calibri" panose="020F0502020204030204"/>
              </a:rPr>
              <a:t>West Java : 11.57 millions</a:t>
            </a:r>
          </a:p>
          <a:p>
            <a:pPr fontAlgn="auto">
              <a:spcAft>
                <a:spcPts val="0"/>
              </a:spcAft>
            </a:pPr>
            <a:r>
              <a:rPr lang="en-US" sz="3200" b="0" dirty="0">
                <a:solidFill>
                  <a:prstClr val="black"/>
                </a:solidFill>
                <a:latin typeface="Calibri" panose="020F0502020204030204"/>
              </a:rPr>
              <a:t>East Java : 8.62 millions</a:t>
            </a:r>
          </a:p>
          <a:p>
            <a:pPr fontAlgn="auto">
              <a:spcAft>
                <a:spcPts val="0"/>
              </a:spcAft>
            </a:pPr>
            <a:r>
              <a:rPr lang="en-US" sz="3200" b="0" dirty="0">
                <a:solidFill>
                  <a:prstClr val="black"/>
                </a:solidFill>
                <a:latin typeface="Calibri" panose="020F0502020204030204"/>
              </a:rPr>
              <a:t>Central Java : 7.45 millions</a:t>
            </a:r>
          </a:p>
          <a:p>
            <a:pPr marL="0" indent="0" fontAlgn="auto">
              <a:spcAft>
                <a:spcPts val="0"/>
              </a:spcAft>
              <a:buNone/>
            </a:pPr>
            <a:r>
              <a:rPr lang="en-US" sz="1400" b="0" dirty="0">
                <a:solidFill>
                  <a:prstClr val="black"/>
                </a:solidFill>
                <a:latin typeface="Calibri" panose="020F0502020204030204"/>
              </a:rPr>
              <a:t>[BPS, SUSENAS KOR 2014]</a:t>
            </a:r>
          </a:p>
          <a:p>
            <a:pPr marL="0" indent="0" fontAlgn="auto">
              <a:spcAft>
                <a:spcPts val="0"/>
              </a:spcAft>
              <a:buNone/>
            </a:pPr>
            <a:r>
              <a:rPr lang="en-US" sz="1400" b="0" dirty="0">
                <a:solidFill>
                  <a:prstClr val="black"/>
                </a:solidFill>
                <a:latin typeface="Calibri" panose="020F0502020204030204"/>
              </a:rPr>
              <a:t>[+22% in some provinces in Sumatera]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011" y="4228132"/>
            <a:ext cx="5282573" cy="1772619"/>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6000" b="24741"/>
          <a:stretch/>
        </p:blipFill>
        <p:spPr>
          <a:xfrm>
            <a:off x="6381080" y="1720500"/>
            <a:ext cx="2641287" cy="2821754"/>
          </a:xfrm>
          <a:prstGeom prst="rect">
            <a:avLst/>
          </a:prstGeom>
        </p:spPr>
      </p:pic>
    </p:spTree>
    <p:extLst>
      <p:ext uri="{BB962C8B-B14F-4D97-AF65-F5344CB8AC3E}">
        <p14:creationId xmlns:p14="http://schemas.microsoft.com/office/powerpoint/2010/main" val="3872564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88148" y="2032236"/>
            <a:ext cx="6858000" cy="1790700"/>
          </a:xfrm>
        </p:spPr>
        <p:txBody>
          <a:bodyPr>
            <a:normAutofit/>
          </a:bodyPr>
          <a:lstStyle/>
          <a:p>
            <a:r>
              <a:rPr lang="en-AU" sz="6000" b="1" dirty="0">
                <a:solidFill>
                  <a:srgbClr val="0000FF"/>
                </a:solidFill>
              </a:rPr>
              <a:t>Social Challenges</a:t>
            </a:r>
          </a:p>
        </p:txBody>
      </p:sp>
      <p:pic>
        <p:nvPicPr>
          <p:cNvPr id="6" name="Picture 5"/>
          <p:cNvPicPr>
            <a:picLocks noChangeAspect="1"/>
          </p:cNvPicPr>
          <p:nvPr/>
        </p:nvPicPr>
        <p:blipFill>
          <a:blip r:embed="rId2"/>
          <a:stretch>
            <a:fillRect/>
          </a:stretch>
        </p:blipFill>
        <p:spPr>
          <a:xfrm>
            <a:off x="58826" y="941732"/>
            <a:ext cx="2749534" cy="3517697"/>
          </a:xfrm>
          <a:prstGeom prst="rect">
            <a:avLst/>
          </a:prstGeom>
        </p:spPr>
      </p:pic>
      <p:pic>
        <p:nvPicPr>
          <p:cNvPr id="7" name="Picture 6"/>
          <p:cNvPicPr>
            <a:picLocks noChangeAspect="1"/>
          </p:cNvPicPr>
          <p:nvPr/>
        </p:nvPicPr>
        <p:blipFill>
          <a:blip r:embed="rId3"/>
          <a:stretch>
            <a:fillRect/>
          </a:stretch>
        </p:blipFill>
        <p:spPr>
          <a:xfrm>
            <a:off x="6025935" y="941731"/>
            <a:ext cx="2857500"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stretch>
            <a:fillRect/>
          </a:stretch>
        </p:blipFill>
        <p:spPr>
          <a:xfrm>
            <a:off x="160410" y="3837843"/>
            <a:ext cx="2647950" cy="1724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5"/>
          <a:stretch>
            <a:fillRect/>
          </a:stretch>
        </p:blipFill>
        <p:spPr>
          <a:xfrm>
            <a:off x="6025935" y="3837842"/>
            <a:ext cx="2857500" cy="1809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28592382"/>
      </p:ext>
    </p:extLst>
  </p:cSld>
  <p:clrMapOvr>
    <a:masterClrMapping/>
  </p:clrMapOvr>
  <mc:AlternateContent xmlns:mc="http://schemas.openxmlformats.org/markup-compatibility/2006">
    <mc:Choice xmlns="" xmlns:p14="http://schemas.microsoft.com/office/powerpoint/2007/7/12/main" Requires="p14">
      <p:transition xmlns:p141="http://schemas.microsoft.com/office/powerpoint/2010/main" spd="slow" p141:dur="1700">
        <p141:gallery dir="l"/>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805817" y="1470092"/>
            <a:ext cx="7950063" cy="4484451"/>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AU" sz="1800" b="0">
              <a:solidFill>
                <a:prstClr val="white"/>
              </a:solidFill>
              <a:latin typeface="Calibri" panose="020F0502020204030204"/>
            </a:endParaRPr>
          </a:p>
        </p:txBody>
      </p:sp>
      <p:sp>
        <p:nvSpPr>
          <p:cNvPr id="27" name="Oval 26"/>
          <p:cNvSpPr/>
          <p:nvPr/>
        </p:nvSpPr>
        <p:spPr>
          <a:xfrm>
            <a:off x="1780163" y="2151024"/>
            <a:ext cx="5710135" cy="3638148"/>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AU" sz="1800" b="0">
              <a:solidFill>
                <a:prstClr val="white"/>
              </a:solidFill>
              <a:latin typeface="Calibri" panose="020F0502020204030204"/>
            </a:endParaRPr>
          </a:p>
        </p:txBody>
      </p:sp>
      <p:sp>
        <p:nvSpPr>
          <p:cNvPr id="17" name="Oval 16"/>
          <p:cNvSpPr/>
          <p:nvPr/>
        </p:nvSpPr>
        <p:spPr>
          <a:xfrm>
            <a:off x="2717657" y="2734688"/>
            <a:ext cx="3809603" cy="293775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AU" sz="1800" b="0">
              <a:solidFill>
                <a:prstClr val="white"/>
              </a:solidFill>
              <a:latin typeface="Calibri" panose="020F0502020204030204"/>
            </a:endParaRPr>
          </a:p>
        </p:txBody>
      </p:sp>
      <p:sp>
        <p:nvSpPr>
          <p:cNvPr id="12" name="Oval 11"/>
          <p:cNvSpPr/>
          <p:nvPr/>
        </p:nvSpPr>
        <p:spPr>
          <a:xfrm>
            <a:off x="3492231" y="3381575"/>
            <a:ext cx="2169269" cy="183366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AU" sz="1800" b="0">
              <a:solidFill>
                <a:prstClr val="white"/>
              </a:solidFill>
              <a:latin typeface="Calibri" panose="020F0502020204030204"/>
            </a:endParaRPr>
          </a:p>
        </p:txBody>
      </p:sp>
      <p:grpSp>
        <p:nvGrpSpPr>
          <p:cNvPr id="56" name="Group 55"/>
          <p:cNvGrpSpPr/>
          <p:nvPr/>
        </p:nvGrpSpPr>
        <p:grpSpPr>
          <a:xfrm>
            <a:off x="4046706" y="3765818"/>
            <a:ext cx="1050588" cy="1011677"/>
            <a:chOff x="4046706" y="2908567"/>
            <a:chExt cx="1050588" cy="1011677"/>
          </a:xfrm>
        </p:grpSpPr>
        <p:sp>
          <p:nvSpPr>
            <p:cNvPr id="8" name="Oval 7"/>
            <p:cNvSpPr/>
            <p:nvPr/>
          </p:nvSpPr>
          <p:spPr>
            <a:xfrm>
              <a:off x="4046706" y="2908567"/>
              <a:ext cx="1050588" cy="101167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AU" sz="1800" b="0">
                <a:solidFill>
                  <a:prstClr val="white"/>
                </a:solidFill>
                <a:latin typeface="Calibri" panose="020F0502020204030204"/>
              </a:endParaRPr>
            </a:p>
          </p:txBody>
        </p:sp>
        <p:sp>
          <p:nvSpPr>
            <p:cNvPr id="9" name="Rectangle 8"/>
            <p:cNvSpPr/>
            <p:nvPr/>
          </p:nvSpPr>
          <p:spPr>
            <a:xfrm>
              <a:off x="4362692" y="2908567"/>
              <a:ext cx="415498"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srgbClr val="0000FF"/>
                  </a:solidFill>
                  <a:effectLst>
                    <a:glow rad="101600">
                      <a:prstClr val="white">
                        <a:alpha val="60000"/>
                      </a:prstClr>
                    </a:glow>
                    <a:outerShdw blurRad="38100" dist="19050" dir="2700000" algn="tl" rotWithShape="0">
                      <a:prstClr val="black">
                        <a:alpha val="40000"/>
                      </a:prstClr>
                    </a:outerShdw>
                  </a:effectLst>
                  <a:latin typeface="Calibri" panose="020F0502020204030204"/>
                  <a:ea typeface="+mn-ea"/>
                </a:rPr>
                <a:t>Big</a:t>
              </a:r>
            </a:p>
          </p:txBody>
        </p:sp>
      </p:grpSp>
      <p:grpSp>
        <p:nvGrpSpPr>
          <p:cNvPr id="55" name="Group 54"/>
          <p:cNvGrpSpPr/>
          <p:nvPr/>
        </p:nvGrpSpPr>
        <p:grpSpPr>
          <a:xfrm>
            <a:off x="4294693" y="4038194"/>
            <a:ext cx="533928" cy="486383"/>
            <a:chOff x="4294693" y="3180943"/>
            <a:chExt cx="533928" cy="486383"/>
          </a:xfrm>
        </p:grpSpPr>
        <p:sp>
          <p:nvSpPr>
            <p:cNvPr id="4" name="Oval 3"/>
            <p:cNvSpPr/>
            <p:nvPr/>
          </p:nvSpPr>
          <p:spPr>
            <a:xfrm>
              <a:off x="4309353" y="3180943"/>
              <a:ext cx="496112" cy="486383"/>
            </a:xfrm>
            <a:prstGeom prst="ellipse">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endParaRPr lang="en-AU" sz="1800" b="0" dirty="0">
                <a:solidFill>
                  <a:prstClr val="black"/>
                </a:solidFill>
                <a:latin typeface="Calibri" panose="020F0502020204030204"/>
              </a:endParaRPr>
            </a:p>
          </p:txBody>
        </p:sp>
        <p:sp>
          <p:nvSpPr>
            <p:cNvPr id="6" name="Rectangle 5"/>
            <p:cNvSpPr/>
            <p:nvPr/>
          </p:nvSpPr>
          <p:spPr>
            <a:xfrm>
              <a:off x="4294693" y="3270245"/>
              <a:ext cx="533928"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srgbClr val="0000FF"/>
                  </a:solidFill>
                  <a:effectLst>
                    <a:outerShdw blurRad="38100" dist="19050" dir="2700000" algn="tl" rotWithShape="0">
                      <a:prstClr val="black">
                        <a:alpha val="40000"/>
                      </a:prstClr>
                    </a:outerShdw>
                  </a:effectLst>
                  <a:latin typeface="Calibri" panose="020F0502020204030204"/>
                  <a:ea typeface="+mn-ea"/>
                </a:rPr>
                <a:t>Data</a:t>
              </a:r>
            </a:p>
          </p:txBody>
        </p:sp>
      </p:grpSp>
      <p:sp>
        <p:nvSpPr>
          <p:cNvPr id="13" name="Rectangle 12"/>
          <p:cNvSpPr/>
          <p:nvPr/>
        </p:nvSpPr>
        <p:spPr>
          <a:xfrm>
            <a:off x="3604490" y="4104371"/>
            <a:ext cx="450764" cy="338554"/>
          </a:xfrm>
          <a:prstGeom prst="rect">
            <a:avLst/>
          </a:prstGeom>
          <a:noFill/>
        </p:spPr>
        <p:txBody>
          <a:bodyPr wrap="none" lIns="91440" tIns="45720" rIns="91440" bIns="45720">
            <a:spAutoFit/>
          </a:bodyPr>
          <a:lstStyle/>
          <a:p>
            <a:pPr fontAlgn="auto">
              <a:spcBef>
                <a:spcPts val="0"/>
              </a:spcBef>
              <a:spcAft>
                <a:spcPts val="0"/>
              </a:spcAft>
            </a:pPr>
            <a:r>
              <a:rPr lang="en-US" sz="1600" dirty="0">
                <a:ln w="0"/>
                <a:solidFill>
                  <a:prstClr val="black"/>
                </a:solidFill>
                <a:effectLst>
                  <a:outerShdw blurRad="38100" dist="19050" dir="2700000" algn="tl" rotWithShape="0">
                    <a:prstClr val="black">
                      <a:alpha val="40000"/>
                    </a:prstClr>
                  </a:outerShdw>
                </a:effectLst>
                <a:latin typeface="Calibri" panose="020F0502020204030204"/>
                <a:ea typeface="+mn-ea"/>
              </a:rPr>
              <a:t>IoT</a:t>
            </a:r>
          </a:p>
        </p:txBody>
      </p:sp>
      <p:sp>
        <p:nvSpPr>
          <p:cNvPr id="14" name="Rectangle 13"/>
          <p:cNvSpPr/>
          <p:nvPr/>
        </p:nvSpPr>
        <p:spPr>
          <a:xfrm>
            <a:off x="4017350" y="4845316"/>
            <a:ext cx="1124026"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black"/>
                </a:solidFill>
                <a:effectLst>
                  <a:outerShdw blurRad="38100" dist="19050" dir="2700000" algn="tl" rotWithShape="0">
                    <a:prstClr val="black">
                      <a:alpha val="40000"/>
                    </a:prstClr>
                  </a:outerShdw>
                </a:effectLst>
                <a:latin typeface="Calibri" panose="020F0502020204030204"/>
                <a:ea typeface="+mn-ea"/>
              </a:rPr>
              <a:t>Social media</a:t>
            </a:r>
          </a:p>
        </p:txBody>
      </p:sp>
      <p:sp>
        <p:nvSpPr>
          <p:cNvPr id="15" name="Rectangle 14"/>
          <p:cNvSpPr/>
          <p:nvPr/>
        </p:nvSpPr>
        <p:spPr>
          <a:xfrm>
            <a:off x="4025601" y="3477930"/>
            <a:ext cx="1144736" cy="338554"/>
          </a:xfrm>
          <a:prstGeom prst="rect">
            <a:avLst/>
          </a:prstGeom>
          <a:noFill/>
        </p:spPr>
        <p:txBody>
          <a:bodyPr wrap="none" lIns="91440" tIns="45720" rIns="91440" bIns="45720">
            <a:spAutoFit/>
          </a:bodyPr>
          <a:lstStyle/>
          <a:p>
            <a:pPr fontAlgn="auto">
              <a:spcBef>
                <a:spcPts val="0"/>
              </a:spcBef>
              <a:spcAft>
                <a:spcPts val="0"/>
              </a:spcAft>
            </a:pPr>
            <a:r>
              <a:rPr lang="en-US" sz="1600" dirty="0">
                <a:ln w="0"/>
                <a:solidFill>
                  <a:srgbClr val="0000FF"/>
                </a:solidFill>
                <a:effectLst>
                  <a:glow rad="101600">
                    <a:prstClr val="white">
                      <a:alpha val="60000"/>
                    </a:prstClr>
                  </a:glow>
                  <a:outerShdw blurRad="38100" dist="19050" dir="2700000" algn="tl" rotWithShape="0">
                    <a:prstClr val="black">
                      <a:alpha val="40000"/>
                    </a:prstClr>
                  </a:outerShdw>
                </a:effectLst>
                <a:latin typeface="Calibri" panose="020F0502020204030204"/>
                <a:ea typeface="+mn-ea"/>
              </a:rPr>
              <a:t>Technology</a:t>
            </a:r>
          </a:p>
        </p:txBody>
      </p:sp>
      <p:sp>
        <p:nvSpPr>
          <p:cNvPr id="16" name="Rectangle 15"/>
          <p:cNvSpPr/>
          <p:nvPr/>
        </p:nvSpPr>
        <p:spPr>
          <a:xfrm>
            <a:off x="4989198" y="4154425"/>
            <a:ext cx="760941" cy="253916"/>
          </a:xfrm>
          <a:prstGeom prst="rect">
            <a:avLst/>
          </a:prstGeom>
          <a:noFill/>
        </p:spPr>
        <p:txBody>
          <a:bodyPr wrap="square" lIns="91440" tIns="45720" rIns="91440" bIns="45720">
            <a:spAutoFit/>
          </a:bodyPr>
          <a:lstStyle/>
          <a:p>
            <a:pPr fontAlgn="auto">
              <a:spcBef>
                <a:spcPts val="0"/>
              </a:spcBef>
              <a:spcAft>
                <a:spcPts val="0"/>
              </a:spcAft>
            </a:pPr>
            <a:r>
              <a:rPr lang="en-US" sz="1050" dirty="0">
                <a:ln w="0"/>
                <a:solidFill>
                  <a:prstClr val="black"/>
                </a:solidFill>
                <a:effectLst>
                  <a:outerShdw blurRad="38100" dist="19050" dir="2700000" algn="tl" rotWithShape="0">
                    <a:prstClr val="black">
                      <a:alpha val="40000"/>
                    </a:prstClr>
                  </a:outerShdw>
                </a:effectLst>
                <a:latin typeface="Calibri" panose="020F0502020204030204"/>
                <a:ea typeface="+mn-ea"/>
              </a:rPr>
              <a:t>Mobiles</a:t>
            </a:r>
          </a:p>
        </p:txBody>
      </p:sp>
      <p:sp>
        <p:nvSpPr>
          <p:cNvPr id="18" name="Rectangle 17"/>
          <p:cNvSpPr/>
          <p:nvPr/>
        </p:nvSpPr>
        <p:spPr>
          <a:xfrm>
            <a:off x="3668768" y="2908851"/>
            <a:ext cx="1907381" cy="461665"/>
          </a:xfrm>
          <a:prstGeom prst="rect">
            <a:avLst/>
          </a:prstGeom>
          <a:noFill/>
        </p:spPr>
        <p:txBody>
          <a:bodyPr wrap="none" lIns="91440" tIns="45720" rIns="91440" bIns="45720">
            <a:spAutoFit/>
          </a:bodyPr>
          <a:lstStyle/>
          <a:p>
            <a:pPr fontAlgn="auto">
              <a:spcBef>
                <a:spcPts val="0"/>
              </a:spcBef>
              <a:spcAft>
                <a:spcPts val="0"/>
              </a:spcAft>
            </a:pPr>
            <a:r>
              <a:rPr lang="en-US" sz="2400" dirty="0">
                <a:ln w="0"/>
                <a:solidFill>
                  <a:srgbClr val="0000FF"/>
                </a:solidFill>
                <a:effectLst>
                  <a:glow rad="101600">
                    <a:prstClr val="white">
                      <a:alpha val="60000"/>
                    </a:prstClr>
                  </a:glow>
                  <a:outerShdw blurRad="38100" dist="19050" dir="2700000" algn="tl" rotWithShape="0">
                    <a:prstClr val="black">
                      <a:alpha val="40000"/>
                    </a:prstClr>
                  </a:outerShdw>
                </a:effectLst>
                <a:latin typeface="Calibri" panose="020F0502020204030204"/>
                <a:ea typeface="+mn-ea"/>
              </a:rPr>
              <a:t>Methodology</a:t>
            </a:r>
          </a:p>
        </p:txBody>
      </p:sp>
      <p:sp>
        <p:nvSpPr>
          <p:cNvPr id="19" name="Rectangle 18"/>
          <p:cNvSpPr/>
          <p:nvPr/>
        </p:nvSpPr>
        <p:spPr>
          <a:xfrm>
            <a:off x="4867549" y="4522751"/>
            <a:ext cx="760941" cy="261610"/>
          </a:xfrm>
          <a:prstGeom prst="rect">
            <a:avLst/>
          </a:prstGeom>
          <a:noFill/>
        </p:spPr>
        <p:txBody>
          <a:bodyPr wrap="square" lIns="91440" tIns="45720" rIns="91440" bIns="45720">
            <a:spAutoFit/>
          </a:bodyPr>
          <a:lstStyle/>
          <a:p>
            <a:pPr fontAlgn="auto">
              <a:spcBef>
                <a:spcPts val="0"/>
              </a:spcBef>
              <a:spcAft>
                <a:spcPts val="0"/>
              </a:spcAft>
            </a:pPr>
            <a:r>
              <a:rPr lang="en-US" sz="1100" dirty="0">
                <a:ln w="0"/>
                <a:solidFill>
                  <a:prstClr val="black"/>
                </a:solidFill>
                <a:effectLst>
                  <a:outerShdw blurRad="38100" dist="19050" dir="2700000" algn="tl" rotWithShape="0">
                    <a:prstClr val="black">
                      <a:alpha val="40000"/>
                    </a:prstClr>
                  </a:outerShdw>
                </a:effectLst>
                <a:latin typeface="Calibri" panose="020F0502020204030204"/>
                <a:ea typeface="+mn-ea"/>
              </a:rPr>
              <a:t>NoSQL</a:t>
            </a:r>
            <a:endParaRPr lang="en-US" sz="1050" dirty="0">
              <a:ln w="0"/>
              <a:solidFill>
                <a:prstClr val="black"/>
              </a:solidFill>
              <a:effectLst>
                <a:outerShdw blurRad="38100" dist="19050" dir="2700000" algn="tl" rotWithShape="0">
                  <a:prstClr val="black">
                    <a:alpha val="40000"/>
                  </a:prstClr>
                </a:outerShdw>
              </a:effectLst>
              <a:latin typeface="Calibri" panose="020F0502020204030204"/>
              <a:ea typeface="+mn-ea"/>
            </a:endParaRPr>
          </a:p>
        </p:txBody>
      </p:sp>
      <p:sp>
        <p:nvSpPr>
          <p:cNvPr id="20" name="Rectangle 19"/>
          <p:cNvSpPr/>
          <p:nvPr/>
        </p:nvSpPr>
        <p:spPr>
          <a:xfrm>
            <a:off x="3610171" y="4522145"/>
            <a:ext cx="915818" cy="415498"/>
          </a:xfrm>
          <a:prstGeom prst="rect">
            <a:avLst/>
          </a:prstGeom>
          <a:noFill/>
        </p:spPr>
        <p:txBody>
          <a:bodyPr wrap="square" lIns="91440" tIns="45720" rIns="91440" bIns="45720">
            <a:spAutoFit/>
          </a:bodyPr>
          <a:lstStyle/>
          <a:p>
            <a:pPr algn="l" fontAlgn="auto">
              <a:spcBef>
                <a:spcPts val="0"/>
              </a:spcBef>
              <a:spcAft>
                <a:spcPts val="0"/>
              </a:spcAft>
            </a:pPr>
            <a:r>
              <a:rPr lang="en-US" sz="1050" dirty="0">
                <a:ln w="0"/>
                <a:solidFill>
                  <a:prstClr val="black"/>
                </a:solidFill>
                <a:effectLst>
                  <a:outerShdw blurRad="38100" dist="19050" dir="2700000" algn="tl" rotWithShape="0">
                    <a:prstClr val="black">
                      <a:alpha val="40000"/>
                    </a:prstClr>
                  </a:outerShdw>
                </a:effectLst>
                <a:latin typeface="Calibri" panose="020F0502020204030204"/>
                <a:ea typeface="+mn-ea"/>
              </a:rPr>
              <a:t>Cluster-</a:t>
            </a:r>
            <a:br>
              <a:rPr lang="en-US" sz="1050" dirty="0">
                <a:ln w="0"/>
                <a:solidFill>
                  <a:prstClr val="black"/>
                </a:solidFill>
                <a:effectLst>
                  <a:outerShdw blurRad="38100" dist="19050" dir="2700000" algn="tl" rotWithShape="0">
                    <a:prstClr val="black">
                      <a:alpha val="40000"/>
                    </a:prstClr>
                  </a:outerShdw>
                </a:effectLst>
                <a:latin typeface="Calibri" panose="020F0502020204030204"/>
                <a:ea typeface="+mn-ea"/>
              </a:rPr>
            </a:br>
            <a:r>
              <a:rPr lang="en-US" sz="1050" dirty="0">
                <a:ln w="0"/>
                <a:solidFill>
                  <a:prstClr val="black"/>
                </a:solidFill>
                <a:effectLst>
                  <a:outerShdw blurRad="38100" dist="19050" dir="2700000" algn="tl" rotWithShape="0">
                    <a:prstClr val="black">
                      <a:alpha val="40000"/>
                    </a:prstClr>
                  </a:outerShdw>
                </a:effectLst>
                <a:latin typeface="Calibri" panose="020F0502020204030204"/>
                <a:ea typeface="+mn-ea"/>
              </a:rPr>
              <a:t>Computers</a:t>
            </a:r>
          </a:p>
        </p:txBody>
      </p:sp>
      <p:sp>
        <p:nvSpPr>
          <p:cNvPr id="21" name="Rectangle 20"/>
          <p:cNvSpPr/>
          <p:nvPr/>
        </p:nvSpPr>
        <p:spPr>
          <a:xfrm>
            <a:off x="2775717" y="3647208"/>
            <a:ext cx="863634"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black"/>
                </a:solidFill>
                <a:effectLst>
                  <a:outerShdw blurRad="38100" dist="19050" dir="2700000" algn="tl" rotWithShape="0">
                    <a:prstClr val="black">
                      <a:alpha val="40000"/>
                    </a:prstClr>
                  </a:outerShdw>
                </a:effectLst>
                <a:latin typeface="Calibri" panose="020F0502020204030204"/>
                <a:ea typeface="+mn-ea"/>
              </a:rPr>
              <a:t>Analytics</a:t>
            </a:r>
          </a:p>
        </p:txBody>
      </p:sp>
      <p:sp>
        <p:nvSpPr>
          <p:cNvPr id="22" name="Rectangle 21"/>
          <p:cNvSpPr/>
          <p:nvPr/>
        </p:nvSpPr>
        <p:spPr>
          <a:xfrm>
            <a:off x="3959525" y="5344862"/>
            <a:ext cx="1276888" cy="323165"/>
          </a:xfrm>
          <a:prstGeom prst="rect">
            <a:avLst/>
          </a:prstGeom>
          <a:noFill/>
        </p:spPr>
        <p:txBody>
          <a:bodyPr wrap="none" lIns="91440" tIns="45720" rIns="91440" bIns="45720">
            <a:spAutoFit/>
          </a:bodyPr>
          <a:lstStyle/>
          <a:p>
            <a:pPr fontAlgn="auto">
              <a:spcBef>
                <a:spcPts val="0"/>
              </a:spcBef>
              <a:spcAft>
                <a:spcPts val="0"/>
              </a:spcAft>
            </a:pPr>
            <a:r>
              <a:rPr lang="en-US" sz="1500" dirty="0">
                <a:ln w="0"/>
                <a:solidFill>
                  <a:prstClr val="black"/>
                </a:solidFill>
                <a:effectLst>
                  <a:outerShdw blurRad="38100" dist="19050" dir="2700000" algn="tl" rotWithShape="0">
                    <a:prstClr val="black">
                      <a:alpha val="40000"/>
                    </a:prstClr>
                  </a:outerShdw>
                </a:effectLst>
                <a:latin typeface="Calibri" panose="020F0502020204030204"/>
                <a:ea typeface="+mn-ea"/>
              </a:rPr>
              <a:t>Visualizations</a:t>
            </a:r>
          </a:p>
        </p:txBody>
      </p:sp>
      <p:sp>
        <p:nvSpPr>
          <p:cNvPr id="23" name="Rectangle 22"/>
          <p:cNvSpPr/>
          <p:nvPr/>
        </p:nvSpPr>
        <p:spPr>
          <a:xfrm>
            <a:off x="5532043" y="3662596"/>
            <a:ext cx="948914"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black"/>
                </a:solidFill>
                <a:effectLst>
                  <a:outerShdw blurRad="38100" dist="19050" dir="2700000" algn="tl" rotWithShape="0">
                    <a:prstClr val="black">
                      <a:alpha val="40000"/>
                    </a:prstClr>
                  </a:outerShdw>
                </a:effectLst>
                <a:latin typeface="Calibri" panose="020F0502020204030204"/>
                <a:ea typeface="+mn-ea"/>
              </a:rPr>
              <a:t>Prediction</a:t>
            </a:r>
          </a:p>
        </p:txBody>
      </p:sp>
      <p:sp>
        <p:nvSpPr>
          <p:cNvPr id="24" name="Rectangle 23"/>
          <p:cNvSpPr/>
          <p:nvPr/>
        </p:nvSpPr>
        <p:spPr>
          <a:xfrm>
            <a:off x="3410619" y="5118366"/>
            <a:ext cx="1163011"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black"/>
                </a:solidFill>
                <a:effectLst>
                  <a:outerShdw blurRad="38100" dist="19050" dir="2700000" algn="tl" rotWithShape="0">
                    <a:prstClr val="black">
                      <a:alpha val="40000"/>
                    </a:prstClr>
                  </a:outerShdw>
                </a:effectLst>
                <a:latin typeface="Calibri" panose="020F0502020204030204"/>
                <a:ea typeface="+mn-ea"/>
              </a:rPr>
              <a:t>Classification</a:t>
            </a:r>
          </a:p>
        </p:txBody>
      </p:sp>
      <p:sp>
        <p:nvSpPr>
          <p:cNvPr id="25" name="Rectangle 24"/>
          <p:cNvSpPr/>
          <p:nvPr/>
        </p:nvSpPr>
        <p:spPr>
          <a:xfrm>
            <a:off x="2735697" y="4197975"/>
            <a:ext cx="760080"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black"/>
                </a:solidFill>
                <a:effectLst>
                  <a:outerShdw blurRad="38100" dist="19050" dir="2700000" algn="tl" rotWithShape="0">
                    <a:prstClr val="black">
                      <a:alpha val="40000"/>
                    </a:prstClr>
                  </a:outerShdw>
                </a:effectLst>
                <a:latin typeface="Calibri" panose="020F0502020204030204"/>
                <a:ea typeface="+mn-ea"/>
              </a:rPr>
              <a:t>Insights</a:t>
            </a:r>
          </a:p>
        </p:txBody>
      </p:sp>
      <p:sp>
        <p:nvSpPr>
          <p:cNvPr id="26" name="Rectangle 25"/>
          <p:cNvSpPr/>
          <p:nvPr/>
        </p:nvSpPr>
        <p:spPr>
          <a:xfrm>
            <a:off x="5701575" y="4172225"/>
            <a:ext cx="671722"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black"/>
                </a:solidFill>
                <a:effectLst>
                  <a:outerShdw blurRad="38100" dist="19050" dir="2700000" algn="tl" rotWithShape="0">
                    <a:prstClr val="black">
                      <a:alpha val="40000"/>
                    </a:prstClr>
                  </a:outerShdw>
                </a:effectLst>
                <a:latin typeface="Calibri" panose="020F0502020204030204"/>
                <a:ea typeface="+mn-ea"/>
              </a:rPr>
              <a:t>Values</a:t>
            </a:r>
          </a:p>
        </p:txBody>
      </p:sp>
      <p:sp>
        <p:nvSpPr>
          <p:cNvPr id="28" name="Rectangle 27"/>
          <p:cNvSpPr/>
          <p:nvPr/>
        </p:nvSpPr>
        <p:spPr>
          <a:xfrm>
            <a:off x="3647506" y="2241686"/>
            <a:ext cx="2027478" cy="523220"/>
          </a:xfrm>
          <a:prstGeom prst="rect">
            <a:avLst/>
          </a:prstGeom>
          <a:noFill/>
        </p:spPr>
        <p:txBody>
          <a:bodyPr wrap="none" lIns="91440" tIns="45720" rIns="91440" bIns="45720">
            <a:spAutoFit/>
          </a:bodyPr>
          <a:lstStyle/>
          <a:p>
            <a:pPr fontAlgn="auto">
              <a:spcBef>
                <a:spcPts val="0"/>
              </a:spcBef>
              <a:spcAft>
                <a:spcPts val="0"/>
              </a:spcAft>
            </a:pPr>
            <a:r>
              <a:rPr lang="en-US" sz="2800" dirty="0">
                <a:ln w="0"/>
                <a:solidFill>
                  <a:srgbClr val="0000FF"/>
                </a:solidFill>
                <a:effectLst>
                  <a:glow rad="101600">
                    <a:prstClr val="white">
                      <a:alpha val="60000"/>
                    </a:prstClr>
                  </a:glow>
                  <a:outerShdw blurRad="38100" dist="19050" dir="2700000" algn="tl" rotWithShape="0">
                    <a:prstClr val="black">
                      <a:alpha val="40000"/>
                    </a:prstClr>
                  </a:outerShdw>
                </a:effectLst>
                <a:latin typeface="Calibri" panose="020F0502020204030204"/>
                <a:ea typeface="+mn-ea"/>
              </a:rPr>
              <a:t>Applications</a:t>
            </a:r>
          </a:p>
        </p:txBody>
      </p:sp>
      <p:sp>
        <p:nvSpPr>
          <p:cNvPr id="36" name="Rectangle 35"/>
          <p:cNvSpPr/>
          <p:nvPr/>
        </p:nvSpPr>
        <p:spPr>
          <a:xfrm>
            <a:off x="3408104" y="1567658"/>
            <a:ext cx="2584361" cy="584775"/>
          </a:xfrm>
          <a:prstGeom prst="rect">
            <a:avLst/>
          </a:prstGeom>
          <a:noFill/>
        </p:spPr>
        <p:txBody>
          <a:bodyPr wrap="none" lIns="91440" tIns="45720" rIns="91440" bIns="45720">
            <a:spAutoFit/>
          </a:bodyPr>
          <a:lstStyle/>
          <a:p>
            <a:pPr fontAlgn="auto">
              <a:spcBef>
                <a:spcPts val="0"/>
              </a:spcBef>
              <a:spcAft>
                <a:spcPts val="0"/>
              </a:spcAft>
            </a:pPr>
            <a:r>
              <a:rPr lang="en-US" sz="3200" dirty="0">
                <a:ln w="0"/>
                <a:solidFill>
                  <a:srgbClr val="0000FF"/>
                </a:solidFill>
                <a:effectLst>
                  <a:glow rad="101600">
                    <a:prstClr val="white">
                      <a:alpha val="60000"/>
                    </a:prstClr>
                  </a:glow>
                  <a:outerShdw blurRad="38100" dist="19050" dir="2700000" algn="tl" rotWithShape="0">
                    <a:prstClr val="black">
                      <a:alpha val="40000"/>
                    </a:prstClr>
                  </a:outerShdw>
                </a:effectLst>
                <a:latin typeface="Calibri" panose="020F0502020204030204"/>
                <a:ea typeface="+mn-ea"/>
              </a:rPr>
              <a:t>Social Aspects</a:t>
            </a:r>
          </a:p>
        </p:txBody>
      </p:sp>
      <p:sp>
        <p:nvSpPr>
          <p:cNvPr id="37" name="Rectangle 36"/>
          <p:cNvSpPr/>
          <p:nvPr/>
        </p:nvSpPr>
        <p:spPr>
          <a:xfrm>
            <a:off x="2091779" y="3180658"/>
            <a:ext cx="923138"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t>Education</a:t>
            </a:r>
          </a:p>
        </p:txBody>
      </p:sp>
      <p:sp>
        <p:nvSpPr>
          <p:cNvPr id="38" name="Rectangle 37"/>
          <p:cNvSpPr/>
          <p:nvPr/>
        </p:nvSpPr>
        <p:spPr>
          <a:xfrm>
            <a:off x="6208347" y="3203664"/>
            <a:ext cx="1120178"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t>Government</a:t>
            </a:r>
          </a:p>
        </p:txBody>
      </p:sp>
      <p:sp>
        <p:nvSpPr>
          <p:cNvPr id="39" name="Rectangle 38"/>
          <p:cNvSpPr/>
          <p:nvPr/>
        </p:nvSpPr>
        <p:spPr>
          <a:xfrm>
            <a:off x="1837247" y="3714343"/>
            <a:ext cx="855940"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t>Research</a:t>
            </a:r>
          </a:p>
        </p:txBody>
      </p:sp>
      <p:sp>
        <p:nvSpPr>
          <p:cNvPr id="40" name="Rectangle 39"/>
          <p:cNvSpPr/>
          <p:nvPr/>
        </p:nvSpPr>
        <p:spPr>
          <a:xfrm>
            <a:off x="6296755" y="4764082"/>
            <a:ext cx="682430"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t>Retails</a:t>
            </a:r>
          </a:p>
        </p:txBody>
      </p:sp>
      <p:sp>
        <p:nvSpPr>
          <p:cNvPr id="41" name="Rectangle 40"/>
          <p:cNvSpPr/>
          <p:nvPr/>
        </p:nvSpPr>
        <p:spPr>
          <a:xfrm>
            <a:off x="2219338" y="4729895"/>
            <a:ext cx="679994"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t>Health</a:t>
            </a:r>
          </a:p>
        </p:txBody>
      </p:sp>
      <p:sp>
        <p:nvSpPr>
          <p:cNvPr id="42" name="Rectangle 41"/>
          <p:cNvSpPr/>
          <p:nvPr/>
        </p:nvSpPr>
        <p:spPr>
          <a:xfrm>
            <a:off x="6511125" y="4254453"/>
            <a:ext cx="787395"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t>Security</a:t>
            </a:r>
          </a:p>
        </p:txBody>
      </p:sp>
      <p:sp>
        <p:nvSpPr>
          <p:cNvPr id="43" name="Rectangle 42"/>
          <p:cNvSpPr/>
          <p:nvPr/>
        </p:nvSpPr>
        <p:spPr>
          <a:xfrm>
            <a:off x="4891943" y="5105526"/>
            <a:ext cx="930703"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black"/>
                </a:solidFill>
                <a:effectLst>
                  <a:outerShdw blurRad="38100" dist="19050" dir="2700000" algn="tl" rotWithShape="0">
                    <a:prstClr val="black">
                      <a:alpha val="40000"/>
                    </a:prstClr>
                  </a:outerShdw>
                </a:effectLst>
                <a:latin typeface="Calibri" panose="020F0502020204030204"/>
                <a:ea typeface="+mn-ea"/>
              </a:rPr>
              <a:t>Clustering</a:t>
            </a:r>
          </a:p>
        </p:txBody>
      </p:sp>
      <p:sp>
        <p:nvSpPr>
          <p:cNvPr id="44" name="Rectangle 43"/>
          <p:cNvSpPr/>
          <p:nvPr/>
        </p:nvSpPr>
        <p:spPr>
          <a:xfrm>
            <a:off x="1891987" y="4161710"/>
            <a:ext cx="803810" cy="307777"/>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t>Industry</a:t>
            </a:r>
          </a:p>
        </p:txBody>
      </p:sp>
      <p:sp>
        <p:nvSpPr>
          <p:cNvPr id="46" name="Rectangle 45"/>
          <p:cNvSpPr/>
          <p:nvPr/>
        </p:nvSpPr>
        <p:spPr>
          <a:xfrm>
            <a:off x="6527311" y="3638489"/>
            <a:ext cx="833883" cy="523220"/>
          </a:xfrm>
          <a:prstGeom prst="rect">
            <a:avLst/>
          </a:prstGeom>
          <a:noFill/>
        </p:spPr>
        <p:txBody>
          <a:bodyPr wrap="none" lIns="91440" tIns="45720" rIns="91440" bIns="45720">
            <a:spAutoFit/>
          </a:bodyPr>
          <a:lstStyle/>
          <a:p>
            <a:pPr fontAlgn="auto">
              <a:spcBef>
                <a:spcPts val="0"/>
              </a:spcBef>
              <a:spcAft>
                <a:spcPts val="0"/>
              </a:spcAft>
            </a:pPr>
            <a: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t>Finance/</a:t>
            </a:r>
            <a:b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br>
            <a:r>
              <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rPr>
              <a:t>Bank</a:t>
            </a:r>
          </a:p>
        </p:txBody>
      </p:sp>
      <p:sp>
        <p:nvSpPr>
          <p:cNvPr id="47" name="Rectangle 46"/>
          <p:cNvSpPr/>
          <p:nvPr/>
        </p:nvSpPr>
        <p:spPr>
          <a:xfrm>
            <a:off x="7065389" y="2537711"/>
            <a:ext cx="740716" cy="369332"/>
          </a:xfrm>
          <a:prstGeom prst="rect">
            <a:avLst/>
          </a:prstGeom>
          <a:noFill/>
        </p:spPr>
        <p:txBody>
          <a:bodyPr wrap="none" lIns="91440" tIns="45720" rIns="91440" bIns="45720">
            <a:spAutoFit/>
          </a:bodyPr>
          <a:lstStyle/>
          <a:p>
            <a:pPr fontAlgn="auto">
              <a:spcBef>
                <a:spcPts val="0"/>
              </a:spcBef>
              <a:spcAft>
                <a:spcPts val="0"/>
              </a:spcAft>
            </a:pPr>
            <a:r>
              <a:rPr lang="en-US" sz="1800" dirty="0">
                <a:ln w="0"/>
                <a:solidFill>
                  <a:prstClr val="white"/>
                </a:solidFill>
                <a:effectLst>
                  <a:outerShdw blurRad="38100" dist="19050" dir="2700000" algn="tl" rotWithShape="0">
                    <a:prstClr val="black">
                      <a:alpha val="40000"/>
                    </a:prstClr>
                  </a:outerShdw>
                </a:effectLst>
                <a:latin typeface="Calibri" panose="020F0502020204030204"/>
                <a:ea typeface="+mn-ea"/>
              </a:rPr>
              <a:t>Ethics</a:t>
            </a:r>
            <a:endPar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endParaRPr>
          </a:p>
        </p:txBody>
      </p:sp>
      <p:sp>
        <p:nvSpPr>
          <p:cNvPr id="48" name="Rectangle 47"/>
          <p:cNvSpPr/>
          <p:nvPr/>
        </p:nvSpPr>
        <p:spPr>
          <a:xfrm>
            <a:off x="1481797" y="2522322"/>
            <a:ext cx="609077" cy="400110"/>
          </a:xfrm>
          <a:prstGeom prst="rect">
            <a:avLst/>
          </a:prstGeom>
          <a:noFill/>
        </p:spPr>
        <p:txBody>
          <a:bodyPr wrap="none" lIns="91440" tIns="45720" rIns="91440" bIns="45720">
            <a:spAutoFit/>
          </a:bodyPr>
          <a:lstStyle/>
          <a:p>
            <a:pPr fontAlgn="auto">
              <a:spcBef>
                <a:spcPts val="0"/>
              </a:spcBef>
              <a:spcAft>
                <a:spcPts val="0"/>
              </a:spcAft>
            </a:pPr>
            <a:r>
              <a:rPr lang="en-US" sz="2000" dirty="0">
                <a:ln w="0"/>
                <a:solidFill>
                  <a:prstClr val="white"/>
                </a:solidFill>
                <a:effectLst>
                  <a:outerShdw blurRad="38100" dist="19050" dir="2700000" algn="tl" rotWithShape="0">
                    <a:prstClr val="black">
                      <a:alpha val="40000"/>
                    </a:prstClr>
                  </a:outerShdw>
                </a:effectLst>
                <a:latin typeface="Calibri" panose="020F0502020204030204"/>
                <a:ea typeface="+mn-ea"/>
              </a:rPr>
              <a:t>Law</a:t>
            </a:r>
            <a:endPar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endParaRPr>
          </a:p>
        </p:txBody>
      </p:sp>
      <p:sp>
        <p:nvSpPr>
          <p:cNvPr id="49" name="Rectangle 48"/>
          <p:cNvSpPr/>
          <p:nvPr/>
        </p:nvSpPr>
        <p:spPr>
          <a:xfrm>
            <a:off x="873239" y="3506444"/>
            <a:ext cx="870559" cy="369332"/>
          </a:xfrm>
          <a:prstGeom prst="rect">
            <a:avLst/>
          </a:prstGeom>
          <a:noFill/>
        </p:spPr>
        <p:txBody>
          <a:bodyPr wrap="none" lIns="91440" tIns="45720" rIns="91440" bIns="45720">
            <a:spAutoFit/>
          </a:bodyPr>
          <a:lstStyle/>
          <a:p>
            <a:pPr fontAlgn="auto">
              <a:spcBef>
                <a:spcPts val="0"/>
              </a:spcBef>
              <a:spcAft>
                <a:spcPts val="0"/>
              </a:spcAft>
            </a:pPr>
            <a:r>
              <a:rPr lang="en-US" sz="1800" dirty="0">
                <a:ln w="0"/>
                <a:solidFill>
                  <a:prstClr val="white"/>
                </a:solidFill>
                <a:effectLst>
                  <a:outerShdw blurRad="38100" dist="19050" dir="2700000" algn="tl" rotWithShape="0">
                    <a:prstClr val="black">
                      <a:alpha val="40000"/>
                    </a:prstClr>
                  </a:outerShdw>
                </a:effectLst>
                <a:latin typeface="Calibri" panose="020F0502020204030204"/>
                <a:ea typeface="+mn-ea"/>
              </a:rPr>
              <a:t>Privacy</a:t>
            </a:r>
            <a:endPar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endParaRPr>
          </a:p>
        </p:txBody>
      </p:sp>
      <p:sp>
        <p:nvSpPr>
          <p:cNvPr id="50" name="Rectangle 49"/>
          <p:cNvSpPr/>
          <p:nvPr/>
        </p:nvSpPr>
        <p:spPr>
          <a:xfrm>
            <a:off x="7407259" y="2951616"/>
            <a:ext cx="1051763" cy="369332"/>
          </a:xfrm>
          <a:prstGeom prst="rect">
            <a:avLst/>
          </a:prstGeom>
          <a:noFill/>
        </p:spPr>
        <p:txBody>
          <a:bodyPr wrap="none" lIns="91440" tIns="45720" rIns="91440" bIns="45720">
            <a:spAutoFit/>
          </a:bodyPr>
          <a:lstStyle/>
          <a:p>
            <a:pPr fontAlgn="auto">
              <a:spcBef>
                <a:spcPts val="0"/>
              </a:spcBef>
              <a:spcAft>
                <a:spcPts val="0"/>
              </a:spcAft>
            </a:pPr>
            <a:r>
              <a:rPr lang="en-US" sz="1800" dirty="0">
                <a:ln w="0"/>
                <a:solidFill>
                  <a:prstClr val="white"/>
                </a:solidFill>
                <a:effectLst>
                  <a:outerShdw blurRad="38100" dist="19050" dir="2700000" algn="tl" rotWithShape="0">
                    <a:prstClr val="black">
                      <a:alpha val="40000"/>
                    </a:prstClr>
                  </a:outerShdw>
                </a:effectLst>
                <a:latin typeface="Calibri" panose="020F0502020204030204"/>
                <a:ea typeface="+mn-ea"/>
              </a:rPr>
              <a:t>Economy</a:t>
            </a:r>
            <a:endPar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endParaRPr>
          </a:p>
        </p:txBody>
      </p:sp>
      <p:sp>
        <p:nvSpPr>
          <p:cNvPr id="51" name="Title 1"/>
          <p:cNvSpPr>
            <a:spLocks noGrp="1"/>
          </p:cNvSpPr>
          <p:nvPr>
            <p:ph type="title"/>
          </p:nvPr>
        </p:nvSpPr>
        <p:spPr>
          <a:xfrm>
            <a:off x="349643" y="863124"/>
            <a:ext cx="8229600" cy="633514"/>
          </a:xfrm>
        </p:spPr>
        <p:txBody>
          <a:bodyPr>
            <a:noAutofit/>
          </a:bodyPr>
          <a:lstStyle/>
          <a:p>
            <a:pPr algn="ctr"/>
            <a:r>
              <a:rPr lang="en-US" sz="6000" dirty="0">
                <a:ln w="0"/>
                <a:effectLst>
                  <a:outerShdw blurRad="38100" dist="19050" dir="2700000" algn="tl" rotWithShape="0">
                    <a:schemeClr val="dk1">
                      <a:alpha val="40000"/>
                    </a:schemeClr>
                  </a:outerShdw>
                </a:effectLst>
              </a:rPr>
              <a:t>Big Data</a:t>
            </a:r>
            <a:endParaRPr lang="en-AU" sz="6000" dirty="0">
              <a:ln w="0"/>
              <a:effectLst>
                <a:outerShdw blurRad="38100" dist="19050" dir="2700000" algn="tl" rotWithShape="0">
                  <a:schemeClr val="dk1">
                    <a:alpha val="40000"/>
                  </a:schemeClr>
                </a:outerShdw>
              </a:effectLst>
            </a:endParaRPr>
          </a:p>
        </p:txBody>
      </p:sp>
      <p:sp>
        <p:nvSpPr>
          <p:cNvPr id="52" name="Rectangle 51"/>
          <p:cNvSpPr/>
          <p:nvPr/>
        </p:nvSpPr>
        <p:spPr>
          <a:xfrm>
            <a:off x="7164398" y="5706377"/>
            <a:ext cx="1852303" cy="307777"/>
          </a:xfrm>
          <a:prstGeom prst="rect">
            <a:avLst/>
          </a:prstGeom>
          <a:noFill/>
        </p:spPr>
        <p:txBody>
          <a:bodyPr wrap="none" lIns="91440" tIns="45720" rIns="91440" bIns="45720">
            <a:spAutoFit/>
          </a:bodyPr>
          <a:lstStyle/>
          <a:p>
            <a:pPr fontAlgn="auto">
              <a:spcBef>
                <a:spcPts val="0"/>
              </a:spcBef>
              <a:spcAft>
                <a:spcPts val="0"/>
              </a:spcAft>
            </a:pPr>
            <a:r>
              <a:rPr lang="en-US" sz="1400" baseline="30000" dirty="0">
                <a:ln w="0"/>
                <a:solidFill>
                  <a:prstClr val="black"/>
                </a:solidFill>
                <a:effectLst>
                  <a:outerShdw blurRad="38100" dist="19050" dir="2700000" algn="tl" rotWithShape="0">
                    <a:prstClr val="black">
                      <a:alpha val="40000"/>
                    </a:prstClr>
                  </a:outerShdw>
                </a:effectLst>
                <a:latin typeface="Calibri" panose="020F0502020204030204"/>
                <a:ea typeface="+mn-ea"/>
              </a:rPr>
              <a:t>©</a:t>
            </a:r>
            <a:r>
              <a:rPr lang="en-US" sz="1400" dirty="0">
                <a:ln w="0"/>
                <a:solidFill>
                  <a:prstClr val="black"/>
                </a:solidFill>
                <a:effectLst>
                  <a:outerShdw blurRad="38100" dist="19050" dir="2700000" algn="tl" rotWithShape="0">
                    <a:prstClr val="black">
                      <a:alpha val="40000"/>
                    </a:prstClr>
                  </a:outerShdw>
                </a:effectLst>
                <a:latin typeface="Calibri" panose="020F0502020204030204"/>
                <a:ea typeface="+mn-ea"/>
              </a:rPr>
              <a:t>Taufik Sutanto - 2017</a:t>
            </a:r>
          </a:p>
        </p:txBody>
      </p:sp>
      <p:sp>
        <p:nvSpPr>
          <p:cNvPr id="53" name="Rectangle 52"/>
          <p:cNvSpPr/>
          <p:nvPr/>
        </p:nvSpPr>
        <p:spPr>
          <a:xfrm>
            <a:off x="1042178" y="2988351"/>
            <a:ext cx="863826" cy="369332"/>
          </a:xfrm>
          <a:prstGeom prst="rect">
            <a:avLst/>
          </a:prstGeom>
          <a:noFill/>
        </p:spPr>
        <p:txBody>
          <a:bodyPr wrap="none" lIns="91440" tIns="45720" rIns="91440" bIns="45720">
            <a:spAutoFit/>
          </a:bodyPr>
          <a:lstStyle/>
          <a:p>
            <a:pPr fontAlgn="auto">
              <a:spcBef>
                <a:spcPts val="0"/>
              </a:spcBef>
              <a:spcAft>
                <a:spcPts val="0"/>
              </a:spcAft>
            </a:pPr>
            <a:r>
              <a:rPr lang="en-US" sz="1800" dirty="0">
                <a:ln w="0"/>
                <a:solidFill>
                  <a:prstClr val="white"/>
                </a:solidFill>
                <a:effectLst>
                  <a:outerShdw blurRad="38100" dist="19050" dir="2700000" algn="tl" rotWithShape="0">
                    <a:prstClr val="black">
                      <a:alpha val="40000"/>
                    </a:prstClr>
                  </a:outerShdw>
                </a:effectLst>
                <a:latin typeface="Calibri" panose="020F0502020204030204"/>
                <a:ea typeface="+mn-ea"/>
              </a:rPr>
              <a:t>Politics</a:t>
            </a:r>
            <a:endPar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endParaRPr>
          </a:p>
        </p:txBody>
      </p:sp>
      <p:sp>
        <p:nvSpPr>
          <p:cNvPr id="54" name="Rectangle 53"/>
          <p:cNvSpPr/>
          <p:nvPr/>
        </p:nvSpPr>
        <p:spPr>
          <a:xfrm>
            <a:off x="7473706" y="3420864"/>
            <a:ext cx="1248803" cy="369332"/>
          </a:xfrm>
          <a:prstGeom prst="rect">
            <a:avLst/>
          </a:prstGeom>
          <a:noFill/>
        </p:spPr>
        <p:txBody>
          <a:bodyPr wrap="none" lIns="91440" tIns="45720" rIns="91440" bIns="45720">
            <a:spAutoFit/>
          </a:bodyPr>
          <a:lstStyle/>
          <a:p>
            <a:pPr fontAlgn="auto">
              <a:spcBef>
                <a:spcPts val="0"/>
              </a:spcBef>
              <a:spcAft>
                <a:spcPts val="0"/>
              </a:spcAft>
            </a:pPr>
            <a:r>
              <a:rPr lang="en-US" sz="1800" dirty="0">
                <a:ln w="0"/>
                <a:solidFill>
                  <a:prstClr val="white"/>
                </a:solidFill>
                <a:effectLst>
                  <a:outerShdw blurRad="38100" dist="19050" dir="2700000" algn="tl" rotWithShape="0">
                    <a:prstClr val="black">
                      <a:alpha val="40000"/>
                    </a:prstClr>
                  </a:outerShdw>
                </a:effectLst>
                <a:latin typeface="Calibri" panose="020F0502020204030204"/>
                <a:ea typeface="+mn-ea"/>
              </a:rPr>
              <a:t>Democracy</a:t>
            </a:r>
            <a:endParaRPr lang="en-US" sz="1400" dirty="0">
              <a:ln w="0"/>
              <a:solidFill>
                <a:prstClr val="white"/>
              </a:solidFill>
              <a:effectLst>
                <a:outerShdw blurRad="38100" dist="19050" dir="2700000" algn="tl" rotWithShape="0">
                  <a:prstClr val="black">
                    <a:alpha val="40000"/>
                  </a:prstClr>
                </a:outerShdw>
              </a:effectLst>
              <a:latin typeface="Calibri" panose="020F0502020204030204"/>
              <a:ea typeface="+mn-ea"/>
            </a:endParaRPr>
          </a:p>
        </p:txBody>
      </p:sp>
      <p:sp>
        <p:nvSpPr>
          <p:cNvPr id="2" name="Left Arrow 1"/>
          <p:cNvSpPr/>
          <p:nvPr/>
        </p:nvSpPr>
        <p:spPr>
          <a:xfrm rot="19980990">
            <a:off x="5887946" y="1421020"/>
            <a:ext cx="1469561" cy="210850"/>
          </a:xfrm>
          <a:prstGeom prst="leftArrow">
            <a:avLst>
              <a:gd name="adj1" fmla="val 50000"/>
              <a:gd name="adj2" fmla="val 50850"/>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rtlCol="0" anchor="ctr"/>
          <a:lstStyle/>
          <a:p>
            <a:pPr fontAlgn="auto">
              <a:spcBef>
                <a:spcPts val="0"/>
              </a:spcBef>
              <a:spcAft>
                <a:spcPts val="0"/>
              </a:spcAft>
            </a:pPr>
            <a:endParaRPr lang="en-AU" sz="1800" b="0">
              <a:solidFill>
                <a:prstClr val="white"/>
              </a:solidFill>
              <a:latin typeface="Calibri" panose="020F0502020204030204"/>
            </a:endParaRPr>
          </a:p>
        </p:txBody>
      </p:sp>
      <p:sp>
        <p:nvSpPr>
          <p:cNvPr id="45" name="Left Arrow 44"/>
          <p:cNvSpPr/>
          <p:nvPr/>
        </p:nvSpPr>
        <p:spPr>
          <a:xfrm rot="12129121">
            <a:off x="2035015" y="1458348"/>
            <a:ext cx="1469561" cy="210850"/>
          </a:xfrm>
          <a:prstGeom prst="leftArrow">
            <a:avLst>
              <a:gd name="adj1" fmla="val 50000"/>
              <a:gd name="adj2" fmla="val 50850"/>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rtlCol="0" anchor="ctr"/>
          <a:lstStyle/>
          <a:p>
            <a:pPr fontAlgn="auto">
              <a:spcBef>
                <a:spcPts val="0"/>
              </a:spcBef>
              <a:spcAft>
                <a:spcPts val="0"/>
              </a:spcAft>
            </a:pPr>
            <a:endParaRPr lang="en-AU" sz="1800" b="0">
              <a:solidFill>
                <a:prstClr val="white"/>
              </a:solidFill>
              <a:latin typeface="Calibri" panose="020F0502020204030204"/>
            </a:endParaRPr>
          </a:p>
        </p:txBody>
      </p:sp>
    </p:spTree>
    <p:extLst>
      <p:ext uri="{BB962C8B-B14F-4D97-AF65-F5344CB8AC3E}">
        <p14:creationId xmlns:p14="http://schemas.microsoft.com/office/powerpoint/2010/main" val="1884824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926" y="893546"/>
            <a:ext cx="8229600" cy="541330"/>
          </a:xfrm>
          <a:ln>
            <a:noFill/>
          </a:ln>
        </p:spPr>
        <p:txBody>
          <a:bodyPr>
            <a:noAutofit/>
          </a:bodyPr>
          <a:lstStyle/>
          <a:p>
            <a:pPr algn="ctr"/>
            <a:r>
              <a:rPr lang="en-AU" sz="6000" dirty="0"/>
              <a:t>Social Aspects</a:t>
            </a:r>
          </a:p>
        </p:txBody>
      </p:sp>
      <p:sp>
        <p:nvSpPr>
          <p:cNvPr id="4" name="Flowchart: Magnetic Disk 3"/>
          <p:cNvSpPr/>
          <p:nvPr/>
        </p:nvSpPr>
        <p:spPr>
          <a:xfrm>
            <a:off x="4478754" y="1707496"/>
            <a:ext cx="721895" cy="842212"/>
          </a:xfrm>
          <a:prstGeom prst="flowChartMagneticDisk">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fontAlgn="auto">
              <a:spcBef>
                <a:spcPts val="0"/>
              </a:spcBef>
              <a:spcAft>
                <a:spcPts val="0"/>
              </a:spcAft>
            </a:pPr>
            <a:r>
              <a:rPr lang="en-AU" sz="1800" dirty="0">
                <a:solidFill>
                  <a:prstClr val="black"/>
                </a:solidFill>
                <a:latin typeface="Calibri" panose="020F0502020204030204"/>
              </a:rPr>
              <a:t>Big Data</a:t>
            </a:r>
          </a:p>
        </p:txBody>
      </p:sp>
      <p:sp>
        <p:nvSpPr>
          <p:cNvPr id="5" name="Rounded Rectangle 4"/>
          <p:cNvSpPr/>
          <p:nvPr/>
        </p:nvSpPr>
        <p:spPr>
          <a:xfrm>
            <a:off x="7218948" y="2838453"/>
            <a:ext cx="1267326" cy="497309"/>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r>
              <a:rPr lang="en-AU" sz="1200" b="0" dirty="0">
                <a:solidFill>
                  <a:prstClr val="black"/>
                </a:solidFill>
                <a:latin typeface="Calibri" panose="020F0502020204030204"/>
              </a:rPr>
              <a:t>Data Ownership?</a:t>
            </a:r>
            <a:endParaRPr lang="en-AU" sz="900" b="0" dirty="0">
              <a:solidFill>
                <a:prstClr val="black"/>
              </a:solidFill>
              <a:latin typeface="Calibri" panose="020F0502020204030204"/>
            </a:endParaRPr>
          </a:p>
        </p:txBody>
      </p:sp>
      <p:sp>
        <p:nvSpPr>
          <p:cNvPr id="6" name="Rounded Rectangle 5"/>
          <p:cNvSpPr/>
          <p:nvPr/>
        </p:nvSpPr>
        <p:spPr>
          <a:xfrm>
            <a:off x="5898982" y="2838455"/>
            <a:ext cx="1002632" cy="497306"/>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r>
              <a:rPr lang="en-AU" sz="1600" b="0" dirty="0">
                <a:solidFill>
                  <a:prstClr val="black"/>
                </a:solidFill>
                <a:latin typeface="Calibri" panose="020F0502020204030204"/>
              </a:rPr>
              <a:t>Privacy Concern</a:t>
            </a:r>
          </a:p>
        </p:txBody>
      </p:sp>
      <p:sp>
        <p:nvSpPr>
          <p:cNvPr id="7" name="Rounded Rectangle 6"/>
          <p:cNvSpPr/>
          <p:nvPr/>
        </p:nvSpPr>
        <p:spPr>
          <a:xfrm>
            <a:off x="4065671" y="2962778"/>
            <a:ext cx="1548063" cy="497306"/>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r>
              <a:rPr lang="en-AU" sz="1400" b="0" dirty="0">
                <a:solidFill>
                  <a:prstClr val="black"/>
                </a:solidFill>
                <a:latin typeface="Calibri" panose="020F0502020204030204"/>
              </a:rPr>
              <a:t>Machine generated data?</a:t>
            </a:r>
          </a:p>
        </p:txBody>
      </p:sp>
      <p:sp>
        <p:nvSpPr>
          <p:cNvPr id="8" name="Rounded Rectangle 7"/>
          <p:cNvSpPr/>
          <p:nvPr/>
        </p:nvSpPr>
        <p:spPr>
          <a:xfrm>
            <a:off x="2389270" y="2818399"/>
            <a:ext cx="1548063" cy="786064"/>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r>
              <a:rPr lang="en-AU" sz="1200" b="0" dirty="0">
                <a:solidFill>
                  <a:prstClr val="black"/>
                </a:solidFill>
                <a:latin typeface="Calibri" panose="020F0502020204030204"/>
              </a:rPr>
              <a:t>modification, aggregation, usage, and interpretation</a:t>
            </a:r>
          </a:p>
        </p:txBody>
      </p:sp>
      <p:sp>
        <p:nvSpPr>
          <p:cNvPr id="9" name="Rounded Rectangle 8"/>
          <p:cNvSpPr/>
          <p:nvPr/>
        </p:nvSpPr>
        <p:spPr>
          <a:xfrm>
            <a:off x="812158" y="4226094"/>
            <a:ext cx="1333500" cy="617623"/>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r>
              <a:rPr lang="en-AU" sz="1200" b="0" dirty="0">
                <a:solidFill>
                  <a:prstClr val="black"/>
                </a:solidFill>
                <a:latin typeface="Calibri" panose="020F0502020204030204"/>
              </a:rPr>
              <a:t>Discrimination / marginalized groups ? </a:t>
            </a:r>
          </a:p>
        </p:txBody>
      </p:sp>
      <p:cxnSp>
        <p:nvCxnSpPr>
          <p:cNvPr id="11" name="Straight Arrow Connector 10"/>
          <p:cNvCxnSpPr>
            <a:stCxn id="8" idx="1"/>
            <a:endCxn id="9" idx="0"/>
          </p:cNvCxnSpPr>
          <p:nvPr/>
        </p:nvCxnSpPr>
        <p:spPr>
          <a:xfrm flipH="1">
            <a:off x="1478909" y="3211431"/>
            <a:ext cx="910361" cy="101466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8" idx="0"/>
          </p:cNvCxnSpPr>
          <p:nvPr/>
        </p:nvCxnSpPr>
        <p:spPr>
          <a:xfrm flipH="1">
            <a:off x="3163301" y="2128603"/>
            <a:ext cx="1315452" cy="6897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a:endCxn id="7" idx="0"/>
          </p:cNvCxnSpPr>
          <p:nvPr/>
        </p:nvCxnSpPr>
        <p:spPr>
          <a:xfrm>
            <a:off x="4839702" y="2549708"/>
            <a:ext cx="1" cy="4130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4"/>
            <a:endCxn id="5" idx="0"/>
          </p:cNvCxnSpPr>
          <p:nvPr/>
        </p:nvCxnSpPr>
        <p:spPr>
          <a:xfrm>
            <a:off x="5200649" y="2128602"/>
            <a:ext cx="2651963" cy="7098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4"/>
            <a:endCxn id="6" idx="0"/>
          </p:cNvCxnSpPr>
          <p:nvPr/>
        </p:nvCxnSpPr>
        <p:spPr>
          <a:xfrm>
            <a:off x="5200648" y="2128603"/>
            <a:ext cx="1199650" cy="70985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562503" y="2204796"/>
            <a:ext cx="1832811" cy="537408"/>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r>
              <a:rPr lang="en-AU" sz="1200" b="0" dirty="0">
                <a:solidFill>
                  <a:prstClr val="black"/>
                </a:solidFill>
                <a:latin typeface="Calibri" panose="020F0502020204030204"/>
              </a:rPr>
              <a:t>Increased Security</a:t>
            </a:r>
            <a:br>
              <a:rPr lang="en-AU" sz="1200" b="0" dirty="0">
                <a:solidFill>
                  <a:prstClr val="black"/>
                </a:solidFill>
                <a:latin typeface="Calibri" panose="020F0502020204030204"/>
              </a:rPr>
            </a:br>
            <a:r>
              <a:rPr lang="en-AU" sz="1200" b="0" dirty="0">
                <a:solidFill>
                  <a:prstClr val="black"/>
                </a:solidFill>
                <a:latin typeface="Calibri" panose="020F0502020204030204"/>
              </a:rPr>
              <a:t>VS</a:t>
            </a:r>
            <a:br>
              <a:rPr lang="en-AU" sz="1200" b="0" dirty="0">
                <a:solidFill>
                  <a:prstClr val="black"/>
                </a:solidFill>
                <a:latin typeface="Calibri" panose="020F0502020204030204"/>
              </a:rPr>
            </a:br>
            <a:r>
              <a:rPr lang="en-AU" sz="1200" b="0" dirty="0">
                <a:solidFill>
                  <a:prstClr val="black"/>
                </a:solidFill>
                <a:latin typeface="Calibri" panose="020F0502020204030204"/>
              </a:rPr>
              <a:t>Increased Surveillance</a:t>
            </a:r>
          </a:p>
        </p:txBody>
      </p:sp>
      <p:cxnSp>
        <p:nvCxnSpPr>
          <p:cNvPr id="56" name="Straight Arrow Connector 55"/>
          <p:cNvCxnSpPr>
            <a:stCxn id="4" idx="2"/>
            <a:endCxn id="55" idx="3"/>
          </p:cNvCxnSpPr>
          <p:nvPr/>
        </p:nvCxnSpPr>
        <p:spPr>
          <a:xfrm flipH="1">
            <a:off x="2395313" y="2128602"/>
            <a:ext cx="2083440" cy="3448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3667375" y="4145883"/>
            <a:ext cx="2378243" cy="312823"/>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r>
              <a:rPr lang="en-AU" sz="1400" b="0" dirty="0">
                <a:solidFill>
                  <a:prstClr val="black"/>
                </a:solidFill>
                <a:latin typeface="Calibri" panose="020F0502020204030204"/>
              </a:rPr>
              <a:t>Law/Regulations/Ethics???</a:t>
            </a:r>
          </a:p>
        </p:txBody>
      </p:sp>
      <p:cxnSp>
        <p:nvCxnSpPr>
          <p:cNvPr id="63" name="Straight Arrow Connector 62"/>
          <p:cNvCxnSpPr>
            <a:stCxn id="9" idx="3"/>
            <a:endCxn id="62" idx="1"/>
          </p:cNvCxnSpPr>
          <p:nvPr/>
        </p:nvCxnSpPr>
        <p:spPr>
          <a:xfrm flipV="1">
            <a:off x="2145658" y="4302295"/>
            <a:ext cx="1521716" cy="23261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7" idx="2"/>
            <a:endCxn id="62" idx="0"/>
          </p:cNvCxnSpPr>
          <p:nvPr/>
        </p:nvCxnSpPr>
        <p:spPr>
          <a:xfrm>
            <a:off x="4839702" y="3460084"/>
            <a:ext cx="16794" cy="6857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 idx="2"/>
            <a:endCxn id="62" idx="0"/>
          </p:cNvCxnSpPr>
          <p:nvPr/>
        </p:nvCxnSpPr>
        <p:spPr>
          <a:xfrm flipH="1">
            <a:off x="4856496" y="3335762"/>
            <a:ext cx="1543802" cy="81012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a:xfrm>
            <a:off x="6483016" y="4033589"/>
            <a:ext cx="1832811" cy="537408"/>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r>
              <a:rPr lang="en-AU" sz="1200" b="0" dirty="0">
                <a:solidFill>
                  <a:prstClr val="black"/>
                </a:solidFill>
                <a:latin typeface="Calibri" panose="020F0502020204030204"/>
              </a:rPr>
              <a:t>Personalized Services</a:t>
            </a:r>
            <a:br>
              <a:rPr lang="en-AU" sz="1200" b="0" dirty="0">
                <a:solidFill>
                  <a:prstClr val="black"/>
                </a:solidFill>
                <a:latin typeface="Calibri" panose="020F0502020204030204"/>
              </a:rPr>
            </a:br>
            <a:r>
              <a:rPr lang="en-AU" sz="1200" b="0" dirty="0">
                <a:solidFill>
                  <a:prstClr val="black"/>
                </a:solidFill>
                <a:latin typeface="Calibri" panose="020F0502020204030204"/>
              </a:rPr>
              <a:t>VS</a:t>
            </a:r>
            <a:br>
              <a:rPr lang="en-AU" sz="1200" b="0" dirty="0">
                <a:solidFill>
                  <a:prstClr val="black"/>
                </a:solidFill>
                <a:latin typeface="Calibri" panose="020F0502020204030204"/>
              </a:rPr>
            </a:br>
            <a:r>
              <a:rPr lang="en-AU" sz="1200" b="0" dirty="0">
                <a:solidFill>
                  <a:prstClr val="black"/>
                </a:solidFill>
                <a:latin typeface="Calibri" panose="020F0502020204030204"/>
              </a:rPr>
              <a:t>Open Data</a:t>
            </a:r>
          </a:p>
        </p:txBody>
      </p:sp>
      <p:cxnSp>
        <p:nvCxnSpPr>
          <p:cNvPr id="76" name="Straight Arrow Connector 75"/>
          <p:cNvCxnSpPr>
            <a:stCxn id="6" idx="2"/>
            <a:endCxn id="75" idx="0"/>
          </p:cNvCxnSpPr>
          <p:nvPr/>
        </p:nvCxnSpPr>
        <p:spPr>
          <a:xfrm>
            <a:off x="6400299" y="3335761"/>
            <a:ext cx="999123" cy="69782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 name="Rounded Rectangle 85"/>
          <p:cNvSpPr/>
          <p:nvPr/>
        </p:nvSpPr>
        <p:spPr>
          <a:xfrm>
            <a:off x="6817897" y="1695457"/>
            <a:ext cx="1331495" cy="268704"/>
          </a:xfrm>
          <a:prstGeom prst="round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fontAlgn="auto">
              <a:spcBef>
                <a:spcPts val="0"/>
              </a:spcBef>
              <a:spcAft>
                <a:spcPts val="0"/>
              </a:spcAft>
            </a:pPr>
            <a:r>
              <a:rPr lang="en-AU" sz="1200" b="0" dirty="0">
                <a:solidFill>
                  <a:prstClr val="black"/>
                </a:solidFill>
                <a:latin typeface="Calibri" panose="020F0502020204030204"/>
              </a:rPr>
              <a:t>Data Literacy</a:t>
            </a:r>
          </a:p>
        </p:txBody>
      </p:sp>
      <p:cxnSp>
        <p:nvCxnSpPr>
          <p:cNvPr id="87" name="Straight Arrow Connector 86"/>
          <p:cNvCxnSpPr>
            <a:stCxn id="6" idx="0"/>
            <a:endCxn id="86" idx="2"/>
          </p:cNvCxnSpPr>
          <p:nvPr/>
        </p:nvCxnSpPr>
        <p:spPr>
          <a:xfrm flipV="1">
            <a:off x="6400298" y="1964161"/>
            <a:ext cx="1083346" cy="8742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 idx="0"/>
            <a:endCxn id="86" idx="2"/>
          </p:cNvCxnSpPr>
          <p:nvPr/>
        </p:nvCxnSpPr>
        <p:spPr>
          <a:xfrm flipH="1" flipV="1">
            <a:off x="7483645" y="1964162"/>
            <a:ext cx="368967" cy="8742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4047873" y="4731326"/>
            <a:ext cx="1752601" cy="489285"/>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fontAlgn="auto">
              <a:spcBef>
                <a:spcPts val="0"/>
              </a:spcBef>
              <a:spcAft>
                <a:spcPts val="0"/>
              </a:spcAft>
            </a:pPr>
            <a:r>
              <a:rPr lang="en-AU" sz="2000" dirty="0">
                <a:solidFill>
                  <a:prstClr val="black"/>
                </a:solidFill>
                <a:latin typeface="Calibri" panose="020F0502020204030204"/>
              </a:rPr>
              <a:t>Indonesia?</a:t>
            </a:r>
          </a:p>
        </p:txBody>
      </p:sp>
      <p:cxnSp>
        <p:nvCxnSpPr>
          <p:cNvPr id="81" name="Straight Arrow Connector 80"/>
          <p:cNvCxnSpPr>
            <a:stCxn id="8" idx="2"/>
            <a:endCxn id="62" idx="0"/>
          </p:cNvCxnSpPr>
          <p:nvPr/>
        </p:nvCxnSpPr>
        <p:spPr>
          <a:xfrm>
            <a:off x="3163302" y="3604464"/>
            <a:ext cx="1693195" cy="5414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46927" y="5296264"/>
            <a:ext cx="7413055" cy="646331"/>
          </a:xfrm>
          <a:prstGeom prst="rect">
            <a:avLst/>
          </a:prstGeom>
          <a:ln>
            <a:noFill/>
          </a:ln>
        </p:spPr>
        <p:txBody>
          <a:bodyPr wrap="none">
            <a:spAutoFit/>
          </a:bodyPr>
          <a:lstStyle/>
          <a:p>
            <a:pPr algn="l" fontAlgn="auto">
              <a:spcBef>
                <a:spcPts val="0"/>
              </a:spcBef>
              <a:spcAft>
                <a:spcPts val="0"/>
              </a:spcAft>
            </a:pPr>
            <a:r>
              <a:rPr lang="en-US" sz="1800" dirty="0">
                <a:solidFill>
                  <a:prstClr val="black"/>
                </a:solidFill>
                <a:latin typeface="Calibri" panose="020F0502020204030204"/>
                <a:ea typeface="+mn-ea"/>
              </a:rPr>
              <a:t>"(services) are programmed by human beings, whose values are embedded </a:t>
            </a:r>
          </a:p>
          <a:p>
            <a:pPr algn="l" fontAlgn="auto">
              <a:spcBef>
                <a:spcPts val="0"/>
              </a:spcBef>
              <a:spcAft>
                <a:spcPts val="0"/>
              </a:spcAft>
            </a:pPr>
            <a:r>
              <a:rPr lang="en-US" sz="1800" dirty="0">
                <a:solidFill>
                  <a:prstClr val="black"/>
                </a:solidFill>
                <a:latin typeface="Calibri" panose="020F0502020204030204"/>
                <a:ea typeface="+mn-ea"/>
              </a:rPr>
              <a:t>into their software“ - Pasquale, The Black Box Society, (2015)</a:t>
            </a:r>
          </a:p>
        </p:txBody>
      </p:sp>
    </p:spTree>
    <p:extLst>
      <p:ext uri="{BB962C8B-B14F-4D97-AF65-F5344CB8AC3E}">
        <p14:creationId xmlns:p14="http://schemas.microsoft.com/office/powerpoint/2010/main" val="18780918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40" t="3236"/>
          <a:stretch/>
        </p:blipFill>
        <p:spPr bwMode="auto">
          <a:xfrm>
            <a:off x="27483" y="2137160"/>
            <a:ext cx="4734298" cy="3493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53683" y="5368762"/>
            <a:ext cx="9264770" cy="523220"/>
          </a:xfrm>
          <a:prstGeom prst="rect">
            <a:avLst/>
          </a:prstGeom>
        </p:spPr>
        <p:txBody>
          <a:bodyPr wrap="square">
            <a:spAutoFit/>
          </a:bodyPr>
          <a:lstStyle/>
          <a:p>
            <a:pPr algn="l" fontAlgn="auto">
              <a:spcBef>
                <a:spcPts val="0"/>
              </a:spcBef>
              <a:spcAft>
                <a:spcPts val="0"/>
              </a:spcAft>
            </a:pPr>
            <a:r>
              <a:rPr lang="en-US" sz="1400" b="0" dirty="0">
                <a:solidFill>
                  <a:prstClr val="white"/>
                </a:solidFill>
                <a:latin typeface="Calibri" panose="020F0502020204030204"/>
                <a:ea typeface="+mn-ea"/>
              </a:rPr>
              <a:t>Thierry Gregorius Cartoon: Big Data, CC2 license, https://www.flickr.com/photos/t_gregorius/5839399412</a:t>
            </a:r>
          </a:p>
          <a:p>
            <a:pPr algn="l" fontAlgn="auto">
              <a:spcBef>
                <a:spcPts val="0"/>
              </a:spcBef>
              <a:spcAft>
                <a:spcPts val="0"/>
              </a:spcAft>
            </a:pPr>
            <a:endParaRPr lang="en-AU" sz="1400" b="0" dirty="0">
              <a:solidFill>
                <a:prstClr val="white"/>
              </a:solidFill>
              <a:latin typeface="Calibri" panose="020F0502020204030204"/>
              <a:ea typeface="+mn-ea"/>
            </a:endParaRPr>
          </a:p>
        </p:txBody>
      </p:sp>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903" y="2137160"/>
            <a:ext cx="4308804" cy="323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77749" y="857250"/>
            <a:ext cx="8229600" cy="549356"/>
          </a:xfrm>
        </p:spPr>
        <p:txBody>
          <a:bodyPr>
            <a:noAutofit/>
          </a:bodyPr>
          <a:lstStyle/>
          <a:p>
            <a:pPr algn="ctr"/>
            <a:r>
              <a:rPr lang="en-AU" sz="4400" dirty="0"/>
              <a:t>Big Data: Concerns</a:t>
            </a:r>
          </a:p>
        </p:txBody>
      </p:sp>
    </p:spTree>
    <p:extLst>
      <p:ext uri="{BB962C8B-B14F-4D97-AF65-F5344CB8AC3E}">
        <p14:creationId xmlns:p14="http://schemas.microsoft.com/office/powerpoint/2010/main" val="1908866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184" y="884714"/>
            <a:ext cx="8229600" cy="468144"/>
          </a:xfrm>
        </p:spPr>
        <p:txBody>
          <a:bodyPr>
            <a:noAutofit/>
          </a:bodyPr>
          <a:lstStyle/>
          <a:p>
            <a:pPr algn="ctr"/>
            <a:r>
              <a:rPr lang="en-US" sz="4000" dirty="0"/>
              <a:t>Indonesian Case: Online Transportation</a:t>
            </a:r>
            <a:endParaRPr lang="en-AU" sz="4000" dirty="0"/>
          </a:p>
        </p:txBody>
      </p:sp>
      <p:pic>
        <p:nvPicPr>
          <p:cNvPr id="3" name="Picture 2"/>
          <p:cNvPicPr>
            <a:picLocks noChangeAspect="1"/>
          </p:cNvPicPr>
          <p:nvPr/>
        </p:nvPicPr>
        <p:blipFill>
          <a:blip r:embed="rId3"/>
          <a:stretch>
            <a:fillRect/>
          </a:stretch>
        </p:blipFill>
        <p:spPr>
          <a:xfrm>
            <a:off x="593494" y="1713280"/>
            <a:ext cx="5228866" cy="34825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p:cNvSpPr/>
          <p:nvPr/>
        </p:nvSpPr>
        <p:spPr>
          <a:xfrm>
            <a:off x="389106" y="5448486"/>
            <a:ext cx="8375515" cy="261610"/>
          </a:xfrm>
          <a:prstGeom prst="rect">
            <a:avLst/>
          </a:prstGeom>
        </p:spPr>
        <p:txBody>
          <a:bodyPr wrap="square">
            <a:spAutoFit/>
          </a:bodyPr>
          <a:lstStyle/>
          <a:p>
            <a:pPr algn="l" fontAlgn="auto">
              <a:spcBef>
                <a:spcPts val="0"/>
              </a:spcBef>
              <a:spcAft>
                <a:spcPts val="0"/>
              </a:spcAft>
            </a:pPr>
            <a:r>
              <a:rPr lang="en-AU" sz="1100" b="0" dirty="0">
                <a:solidFill>
                  <a:prstClr val="black"/>
                </a:solidFill>
                <a:latin typeface="Calibri" panose="020F0502020204030204"/>
                <a:ea typeface="+mn-ea"/>
              </a:rPr>
              <a:t>http://foto.metrotvnews.com/view/2016/03/22/502226/sopir-taksi-bentrok-dengan-pengemudi-ojek-online#</a:t>
            </a:r>
          </a:p>
        </p:txBody>
      </p:sp>
      <p:pic>
        <p:nvPicPr>
          <p:cNvPr id="7" name="Picture 6"/>
          <p:cNvPicPr>
            <a:picLocks noChangeAspect="1"/>
          </p:cNvPicPr>
          <p:nvPr/>
        </p:nvPicPr>
        <p:blipFill rotWithShape="1">
          <a:blip r:embed="rId4"/>
          <a:srcRect t="7821" b="6319"/>
          <a:stretch/>
        </p:blipFill>
        <p:spPr>
          <a:xfrm>
            <a:off x="5958654" y="1713281"/>
            <a:ext cx="2712130" cy="1746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11259" b="33333"/>
          <a:stretch/>
        </p:blipFill>
        <p:spPr>
          <a:xfrm>
            <a:off x="5939549" y="3701993"/>
            <a:ext cx="2731236" cy="1746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35277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98469"/>
            <a:ext cx="7886700" cy="994172"/>
          </a:xfrm>
        </p:spPr>
        <p:txBody>
          <a:bodyPr>
            <a:normAutofit fontScale="90000"/>
          </a:bodyPr>
          <a:lstStyle/>
          <a:p>
            <a:r>
              <a:rPr lang="en-US" dirty="0">
                <a:effectLst/>
              </a:rPr>
              <a:t>Expect significant (more) changes in digital culture</a:t>
            </a:r>
            <a:endParaRPr lang="en-AU" dirty="0">
              <a:effectLst/>
            </a:endParaRPr>
          </a:p>
        </p:txBody>
      </p:sp>
      <p:sp>
        <p:nvSpPr>
          <p:cNvPr id="5" name="Rectangle 4"/>
          <p:cNvSpPr/>
          <p:nvPr/>
        </p:nvSpPr>
        <p:spPr>
          <a:xfrm>
            <a:off x="2061276" y="5662196"/>
            <a:ext cx="5726623" cy="338554"/>
          </a:xfrm>
          <a:prstGeom prst="rect">
            <a:avLst/>
          </a:prstGeom>
        </p:spPr>
        <p:txBody>
          <a:bodyPr wrap="square">
            <a:spAutoFit/>
          </a:bodyPr>
          <a:lstStyle/>
          <a:p>
            <a:pPr algn="l" fontAlgn="auto">
              <a:spcBef>
                <a:spcPts val="0"/>
              </a:spcBef>
              <a:spcAft>
                <a:spcPts val="0"/>
              </a:spcAft>
            </a:pPr>
            <a:r>
              <a:rPr lang="en-AU" sz="1600" b="0" dirty="0">
                <a:solidFill>
                  <a:prstClr val="black"/>
                </a:solidFill>
                <a:latin typeface="Calibri" panose="020F0502020204030204"/>
                <a:ea typeface="+mn-ea"/>
              </a:rPr>
              <a:t>http://nwn.blogs.com/nwn/2015/06/vr-public-places.html</a:t>
            </a:r>
          </a:p>
        </p:txBody>
      </p:sp>
      <p:pic>
        <p:nvPicPr>
          <p:cNvPr id="7" name="Content Placeholder 6"/>
          <p:cNvPicPr>
            <a:picLocks noGrp="1" noChangeAspect="1"/>
          </p:cNvPicPr>
          <p:nvPr>
            <p:ph idx="1"/>
          </p:nvPr>
        </p:nvPicPr>
        <p:blipFill>
          <a:blip r:embed="rId3"/>
          <a:stretch>
            <a:fillRect/>
          </a:stretch>
        </p:blipFill>
        <p:spPr>
          <a:xfrm>
            <a:off x="837878" y="1892642"/>
            <a:ext cx="7420385" cy="3769555"/>
          </a:xfrm>
          <a:prstGeom prst="rect">
            <a:avLst/>
          </a:prstGeom>
        </p:spPr>
      </p:pic>
    </p:spTree>
    <p:extLst>
      <p:ext uri="{BB962C8B-B14F-4D97-AF65-F5344CB8AC3E}">
        <p14:creationId xmlns:p14="http://schemas.microsoft.com/office/powerpoint/2010/main" val="25699795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095" y="764704"/>
            <a:ext cx="2552700" cy="1612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12686" y="903263"/>
            <a:ext cx="3262929" cy="2309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B26A3F2-46C5-4D7C-8EA4-3C8B0DD1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094" y="2521456"/>
            <a:ext cx="2406682" cy="2059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36688A13-7C45-47ED-8908-57C5D4E4F671}"/>
              </a:ext>
            </a:extLst>
          </p:cNvPr>
          <p:cNvSpPr txBox="1"/>
          <p:nvPr/>
        </p:nvSpPr>
        <p:spPr>
          <a:xfrm>
            <a:off x="0" y="-27384"/>
            <a:ext cx="9108504" cy="769441"/>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Large Industries VS SME’s</a:t>
            </a:r>
            <a:endParaRPr kumimoji="0" lang="en-US" sz="4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11" name="Picture 10">
            <a:extLst>
              <a:ext uri="{FF2B5EF4-FFF2-40B4-BE49-F238E27FC236}">
                <a16:creationId xmlns:a16="http://schemas.microsoft.com/office/drawing/2014/main" id="{0BE53616-5450-4B68-8EE1-E0D91DF820D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60043" y="3140968"/>
            <a:ext cx="2525926" cy="1682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3DE209F1-DF21-4D0E-8654-5DD43097620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167587" y="5013176"/>
            <a:ext cx="2310837" cy="1488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290" name="Picture 2" descr="Image result for usaha kecil menengah">
            <a:extLst>
              <a:ext uri="{FF2B5EF4-FFF2-40B4-BE49-F238E27FC236}">
                <a16:creationId xmlns:a16="http://schemas.microsoft.com/office/drawing/2014/main" id="{3D0B745A-60AC-4251-8ABE-94D684D0ACEC}"/>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647046" y="3603243"/>
            <a:ext cx="3451561" cy="2440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E9B7D1D7-0070-480D-8ECA-9E384F3DA46D}"/>
              </a:ext>
            </a:extLst>
          </p:cNvPr>
          <p:cNvPicPr>
            <a:picLocks noChangeAspect="1"/>
          </p:cNvPicPr>
          <p:nvPr/>
        </p:nvPicPr>
        <p:blipFill>
          <a:blip r:embed="rId9"/>
          <a:stretch>
            <a:fillRect/>
          </a:stretch>
        </p:blipFill>
        <p:spPr>
          <a:xfrm>
            <a:off x="149094" y="4725144"/>
            <a:ext cx="2552700" cy="179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05EB5B97-2070-4694-BE04-95FEBAFB52E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92635" y="901267"/>
            <a:ext cx="2574032" cy="1930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84399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61552"/>
            <a:ext cx="9144000" cy="399263"/>
          </a:xfrm>
        </p:spPr>
        <p:txBody>
          <a:bodyPr>
            <a:noAutofit/>
          </a:bodyPr>
          <a:lstStyle/>
          <a:p>
            <a:pPr algn="ctr"/>
            <a:r>
              <a:rPr lang="en-US" sz="3200" dirty="0"/>
              <a:t>Indonesia’s Small and Medium enterprises</a:t>
            </a:r>
            <a:endParaRPr lang="en-AU" sz="3200" dirty="0"/>
          </a:p>
        </p:txBody>
      </p:sp>
      <p:sp>
        <p:nvSpPr>
          <p:cNvPr id="12" name="Content Placeholder 11"/>
          <p:cNvSpPr>
            <a:spLocks noGrp="1"/>
          </p:cNvSpPr>
          <p:nvPr>
            <p:ph idx="1"/>
          </p:nvPr>
        </p:nvSpPr>
        <p:spPr>
          <a:xfrm>
            <a:off x="0" y="4874502"/>
            <a:ext cx="8307264" cy="629165"/>
          </a:xfrm>
        </p:spPr>
        <p:txBody>
          <a:bodyPr>
            <a:normAutofit fontScale="85000" lnSpcReduction="20000"/>
          </a:bodyPr>
          <a:lstStyle/>
          <a:p>
            <a:pPr marL="0" indent="0">
              <a:buNone/>
            </a:pPr>
            <a:r>
              <a:rPr lang="en-AU" dirty="0"/>
              <a:t>GDP per capita (current US$), Source: World Bank.</a:t>
            </a:r>
          </a:p>
          <a:p>
            <a:pPr marL="0" indent="0">
              <a:buNone/>
            </a:pPr>
            <a:r>
              <a:rPr lang="en-AU" dirty="0"/>
              <a:t>[*]. </a:t>
            </a:r>
            <a:r>
              <a:rPr lang="en-US" dirty="0"/>
              <a:t>http://www.icsb.org/declaration-of-humanentrepreneurship-in-jakarta-indonesia</a:t>
            </a:r>
            <a:endParaRPr lang="en-AU"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61107"/>
            <a:ext cx="7485335" cy="3310051"/>
          </a:xfrm>
          <a:prstGeom prst="rect">
            <a:avLst/>
          </a:prstGeom>
        </p:spPr>
      </p:pic>
      <p:sp>
        <p:nvSpPr>
          <p:cNvPr id="9" name="Content Placeholder 2"/>
          <p:cNvSpPr txBox="1">
            <a:spLocks/>
          </p:cNvSpPr>
          <p:nvPr/>
        </p:nvSpPr>
        <p:spPr>
          <a:xfrm>
            <a:off x="2742617" y="1183324"/>
            <a:ext cx="4022393" cy="16641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800" kern="1200">
                <a:solidFill>
                  <a:schemeClr val="bg1"/>
                </a:solidFill>
                <a:latin typeface="+mn-lt"/>
                <a:ea typeface="+mn-ea"/>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bg1"/>
                </a:solidFill>
                <a:latin typeface="+mn-lt"/>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mn-lt"/>
                <a:ea typeface="+mn-ea"/>
                <a:cs typeface="Tahoma" pitchFamily="34" charset="0"/>
              </a:defRPr>
            </a:lvl3pPr>
            <a:lvl4pPr marL="16002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dirty="0">
                <a:solidFill>
                  <a:prstClr val="black"/>
                </a:solidFill>
                <a:latin typeface="Calibri" panose="020F0502020204030204"/>
              </a:rPr>
              <a:t>in 2015</a:t>
            </a:r>
          </a:p>
          <a:p>
            <a:pPr marL="0" indent="0" fontAlgn="auto">
              <a:spcAft>
                <a:spcPts val="0"/>
              </a:spcAft>
              <a:buNone/>
            </a:pPr>
            <a:r>
              <a:rPr lang="en-US" dirty="0">
                <a:solidFill>
                  <a:prstClr val="black"/>
                </a:solidFill>
                <a:latin typeface="Calibri" panose="020F0502020204030204"/>
              </a:rPr>
              <a:t>57.9% GDP from SME</a:t>
            </a:r>
          </a:p>
          <a:p>
            <a:pPr marL="0" indent="0" fontAlgn="auto">
              <a:spcAft>
                <a:spcPts val="0"/>
              </a:spcAft>
              <a:buNone/>
            </a:pPr>
            <a:r>
              <a:rPr lang="en-US" dirty="0">
                <a:solidFill>
                  <a:prstClr val="black"/>
                </a:solidFill>
                <a:latin typeface="Calibri" panose="020F0502020204030204"/>
              </a:rPr>
              <a:t>97.2% workers work at SME</a:t>
            </a:r>
          </a:p>
          <a:p>
            <a:pPr marL="0" indent="0" fontAlgn="auto">
              <a:spcAft>
                <a:spcPts val="0"/>
              </a:spcAft>
              <a:buNone/>
            </a:pPr>
            <a:r>
              <a:rPr lang="en-US" dirty="0">
                <a:solidFill>
                  <a:prstClr val="black"/>
                </a:solidFill>
                <a:latin typeface="Calibri" panose="020F0502020204030204"/>
              </a:rPr>
              <a:t>99%  business in Indonesia are SMEs </a:t>
            </a:r>
            <a:r>
              <a:rPr lang="en-US" baseline="30000" dirty="0">
                <a:solidFill>
                  <a:prstClr val="black"/>
                </a:solidFill>
                <a:latin typeface="Calibri" panose="020F0502020204030204"/>
              </a:rPr>
              <a:t>[*]</a:t>
            </a:r>
            <a:endParaRPr lang="en-US" sz="1050" baseline="30000" dirty="0">
              <a:solidFill>
                <a:prstClr val="black"/>
              </a:solidFill>
              <a:latin typeface="Calibri" panose="020F050202020403020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108" y="1561108"/>
            <a:ext cx="3704318" cy="2933405"/>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6843" y="5631418"/>
            <a:ext cx="8846049" cy="369332"/>
          </a:xfrm>
          <a:prstGeom prst="rect">
            <a:avLst/>
          </a:prstGeom>
        </p:spPr>
        <p:txBody>
          <a:bodyPr wrap="square">
            <a:spAutoFit/>
          </a:bodyPr>
          <a:lstStyle/>
          <a:p>
            <a:pPr marL="285750" indent="-285750" algn="l" fontAlgn="auto">
              <a:spcBef>
                <a:spcPts val="0"/>
              </a:spcBef>
              <a:spcAft>
                <a:spcPts val="0"/>
              </a:spcAft>
              <a:buFont typeface="Wingdings" panose="05000000000000000000" pitchFamily="2" charset="2"/>
              <a:buChar char="v"/>
            </a:pPr>
            <a:r>
              <a:rPr lang="en-AU" sz="1800" dirty="0">
                <a:solidFill>
                  <a:srgbClr val="0000FF"/>
                </a:solidFill>
                <a:latin typeface="Calibri" panose="020F0502020204030204"/>
                <a:ea typeface="+mn-ea"/>
              </a:rPr>
              <a:t>ASEAN Economic Community (AEC), </a:t>
            </a:r>
            <a:r>
              <a:rPr lang="en-US" sz="1800" dirty="0">
                <a:solidFill>
                  <a:srgbClr val="0000FF"/>
                </a:solidFill>
                <a:latin typeface="Calibri" panose="020F0502020204030204"/>
                <a:ea typeface="+mn-ea"/>
              </a:rPr>
              <a:t>ASEAN Free Trade Area (AFTA), </a:t>
            </a:r>
            <a:r>
              <a:rPr lang="en-AU" sz="1800" dirty="0">
                <a:solidFill>
                  <a:srgbClr val="0000FF"/>
                </a:solidFill>
                <a:latin typeface="Calibri" panose="020F0502020204030204"/>
                <a:ea typeface="+mn-ea"/>
              </a:rPr>
              <a:t>Free Trade Zone</a:t>
            </a:r>
          </a:p>
        </p:txBody>
      </p:sp>
      <p:pic>
        <p:nvPicPr>
          <p:cNvPr id="4" name="Picture 3"/>
          <p:cNvPicPr>
            <a:picLocks noChangeAspect="1"/>
          </p:cNvPicPr>
          <p:nvPr/>
        </p:nvPicPr>
        <p:blipFill>
          <a:blip r:embed="rId5"/>
          <a:stretch>
            <a:fillRect/>
          </a:stretch>
        </p:blipFill>
        <p:spPr>
          <a:xfrm>
            <a:off x="7180136" y="1615942"/>
            <a:ext cx="1879350" cy="10158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p:cNvSpPr/>
          <p:nvPr/>
        </p:nvSpPr>
        <p:spPr>
          <a:xfrm>
            <a:off x="7704397" y="2847479"/>
            <a:ext cx="830829" cy="584775"/>
          </a:xfrm>
          <a:prstGeom prst="rect">
            <a:avLst/>
          </a:prstGeom>
          <a:noFill/>
        </p:spPr>
        <p:txBody>
          <a:bodyPr wrap="square" lIns="91440" tIns="45720" rIns="91440" bIns="45720">
            <a:spAutoFit/>
          </a:bodyPr>
          <a:lstStyle/>
          <a:p>
            <a:pPr fontAlgn="auto">
              <a:spcBef>
                <a:spcPts val="0"/>
              </a:spcBef>
              <a:spcAft>
                <a:spcPts val="0"/>
              </a:spcAft>
            </a:pPr>
            <a:r>
              <a:rPr lang="en-US" sz="3200" dirty="0">
                <a:ln w="1905"/>
                <a:solidFill>
                  <a:srgbClr val="FF0000"/>
                </a:solidFill>
                <a:effectLst>
                  <a:innerShdw blurRad="69850" dist="43180" dir="5400000">
                    <a:srgbClr val="000000">
                      <a:alpha val="65000"/>
                    </a:srgbClr>
                  </a:innerShdw>
                </a:effectLst>
                <a:latin typeface="Calibri" panose="020F0502020204030204"/>
                <a:ea typeface="+mn-ea"/>
              </a:rPr>
              <a:t>VS</a:t>
            </a:r>
            <a:endParaRPr lang="en-US" sz="5400" dirty="0">
              <a:ln w="1905"/>
              <a:solidFill>
                <a:srgbClr val="FF0000"/>
              </a:solidFill>
              <a:effectLst>
                <a:innerShdw blurRad="69850" dist="43180" dir="5400000">
                  <a:srgbClr val="000000">
                    <a:alpha val="65000"/>
                  </a:srgbClr>
                </a:innerShdw>
              </a:effectLst>
              <a:latin typeface="Calibri" panose="020F0502020204030204"/>
              <a:ea typeface="+mn-ea"/>
            </a:endParaRPr>
          </a:p>
        </p:txBody>
      </p:sp>
      <p:pic>
        <p:nvPicPr>
          <p:cNvPr id="5" name="Picture 4"/>
          <p:cNvPicPr>
            <a:picLocks noChangeAspect="1"/>
          </p:cNvPicPr>
          <p:nvPr/>
        </p:nvPicPr>
        <p:blipFill>
          <a:blip r:embed="rId6"/>
          <a:stretch>
            <a:fillRect/>
          </a:stretch>
        </p:blipFill>
        <p:spPr>
          <a:xfrm>
            <a:off x="7494253" y="3432253"/>
            <a:ext cx="1500652" cy="1062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43125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706155"/>
            <a:ext cx="9159797" cy="707886"/>
          </a:xfrm>
          <a:prstGeom prst="rect">
            <a:avLst/>
          </a:prstGeom>
          <a:noFill/>
          <a:effectLst>
            <a:glow rad="101600">
              <a:schemeClr val="accent1">
                <a:satMod val="175000"/>
                <a:alpha val="40000"/>
              </a:schemeClr>
            </a:glow>
          </a:effectLst>
        </p:spPr>
        <p:txBody>
          <a:bodyPr wrap="square" rtlCol="0">
            <a:spAutoFit/>
          </a:bodyPr>
          <a:lstStyle/>
          <a:p>
            <a:pPr fontAlgn="auto">
              <a:spcBef>
                <a:spcPts val="0"/>
              </a:spcBef>
              <a:spcAft>
                <a:spcPts val="0"/>
              </a:spcAft>
            </a:pPr>
            <a:r>
              <a:rPr lang="en-US" sz="4000" b="0" dirty="0">
                <a:ln w="0"/>
                <a:solidFill>
                  <a:prstClr val="black"/>
                </a:solidFill>
                <a:effectLst>
                  <a:outerShdw blurRad="38100" dist="19050" dir="2700000" algn="tl" rotWithShape="0">
                    <a:prstClr val="black">
                      <a:alpha val="40000"/>
                    </a:prstClr>
                  </a:outerShdw>
                </a:effectLst>
                <a:latin typeface="Calibri" panose="020F0502020204030204"/>
                <a:ea typeface="+mn-ea"/>
              </a:rPr>
              <a:t>Legal &amp; Ethics</a:t>
            </a:r>
          </a:p>
        </p:txBody>
      </p:sp>
      <p:sp>
        <p:nvSpPr>
          <p:cNvPr id="2" name="Rectangle 1"/>
          <p:cNvSpPr/>
          <p:nvPr/>
        </p:nvSpPr>
        <p:spPr>
          <a:xfrm>
            <a:off x="3541195" y="5243978"/>
            <a:ext cx="3238415" cy="421334"/>
          </a:xfrm>
          <a:prstGeom prst="rect">
            <a:avLst/>
          </a:prstGeom>
        </p:spPr>
        <p:txBody>
          <a:bodyPr wrap="square">
            <a:spAutoFit/>
          </a:bodyPr>
          <a:lstStyle/>
          <a:p>
            <a:pPr algn="l" fontAlgn="auto">
              <a:spcBef>
                <a:spcPts val="0"/>
              </a:spcBef>
              <a:spcAft>
                <a:spcPts val="0"/>
              </a:spcAft>
            </a:pPr>
            <a:r>
              <a:rPr lang="en-AU" sz="1350" b="0" dirty="0">
                <a:solidFill>
                  <a:prstClr val="black"/>
                </a:solidFill>
                <a:latin typeface="Calibri" panose="020F0502020204030204"/>
                <a:ea typeface="+mn-ea"/>
              </a:rPr>
              <a:t>Cate, F 2008</a:t>
            </a:r>
            <a:r>
              <a:rPr lang="en-AU" sz="788" b="0" dirty="0">
                <a:solidFill>
                  <a:prstClr val="black"/>
                </a:solidFill>
                <a:latin typeface="Calibri" panose="020F0502020204030204"/>
                <a:ea typeface="+mn-ea"/>
              </a:rPr>
              <a:t>, 'Government Data Mining: The Need for a Legal Framework', </a:t>
            </a:r>
            <a:r>
              <a:rPr lang="en-AU" sz="788" b="0" i="1" dirty="0">
                <a:solidFill>
                  <a:prstClr val="black"/>
                </a:solidFill>
                <a:latin typeface="Calibri" panose="020F0502020204030204"/>
                <a:ea typeface="+mn-ea"/>
              </a:rPr>
              <a:t>National Security &amp; Foreign Relations Law </a:t>
            </a:r>
            <a:r>
              <a:rPr lang="en-AU" sz="788" b="0" i="1" dirty="0" err="1">
                <a:solidFill>
                  <a:prstClr val="black"/>
                </a:solidFill>
                <a:latin typeface="Calibri" panose="020F0502020204030204"/>
                <a:ea typeface="+mn-ea"/>
              </a:rPr>
              <a:t>eJournal</a:t>
            </a:r>
            <a:r>
              <a:rPr lang="en-AU" sz="750" b="0" dirty="0">
                <a:solidFill>
                  <a:prstClr val="black"/>
                </a:solidFill>
                <a:latin typeface="Calibri" panose="020F0502020204030204"/>
                <a:ea typeface="+mn-ea"/>
              </a:rPr>
              <a:t>.</a:t>
            </a:r>
            <a:endParaRPr lang="en-US" sz="750" b="0" dirty="0">
              <a:solidFill>
                <a:prstClr val="black"/>
              </a:solidFill>
              <a:latin typeface="Calibri" panose="020F0502020204030204"/>
              <a:ea typeface="+mn-ea"/>
            </a:endParaRPr>
          </a:p>
        </p:txBody>
      </p:sp>
      <p:grpSp>
        <p:nvGrpSpPr>
          <p:cNvPr id="7" name="Group 6"/>
          <p:cNvGrpSpPr/>
          <p:nvPr/>
        </p:nvGrpSpPr>
        <p:grpSpPr>
          <a:xfrm>
            <a:off x="0" y="1349805"/>
            <a:ext cx="3236384" cy="3398997"/>
            <a:chOff x="371615" y="1700808"/>
            <a:chExt cx="4315178" cy="4531995"/>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700808"/>
              <a:ext cx="4219247" cy="410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71615" y="5801916"/>
              <a:ext cx="4315178" cy="430887"/>
            </a:xfrm>
            <a:prstGeom prst="rect">
              <a:avLst/>
            </a:prstGeom>
          </p:spPr>
          <p:txBody>
            <a:bodyPr wrap="square">
              <a:spAutoFit/>
            </a:bodyPr>
            <a:lstStyle/>
            <a:p>
              <a:pPr algn="l" fontAlgn="auto">
                <a:spcBef>
                  <a:spcPts val="0"/>
                </a:spcBef>
                <a:spcAft>
                  <a:spcPts val="0"/>
                </a:spcAft>
              </a:pPr>
              <a:r>
                <a:rPr lang="en-US" sz="750" b="0" dirty="0">
                  <a:solidFill>
                    <a:prstClr val="black"/>
                  </a:solidFill>
                  <a:latin typeface="Calibri" panose="020F0502020204030204"/>
                  <a:ea typeface="+mn-ea"/>
                </a:rPr>
                <a:t>http://s3images.coroflot.com/user_files/individual_files/original_355957_oT1Gd4RjBtnQ5Ql6kiGgs_d96.jpg</a:t>
              </a:r>
            </a:p>
          </p:txBody>
        </p:sp>
      </p:grpSp>
      <p:sp>
        <p:nvSpPr>
          <p:cNvPr id="8" name="Rectangular Callout 7"/>
          <p:cNvSpPr/>
          <p:nvPr/>
        </p:nvSpPr>
        <p:spPr bwMode="auto">
          <a:xfrm>
            <a:off x="2779242" y="1349804"/>
            <a:ext cx="1620180" cy="459486"/>
          </a:xfrm>
          <a:prstGeom prst="wedgeRectCallout">
            <a:avLst>
              <a:gd name="adj1" fmla="val -46736"/>
              <a:gd name="adj2" fmla="val 142696"/>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defTabSz="685800"/>
            <a:r>
              <a:rPr lang="en-US" sz="1500" dirty="0">
                <a:solidFill>
                  <a:prstClr val="black"/>
                </a:solidFill>
                <a:latin typeface="Arial" charset="0"/>
                <a:ea typeface="굴림" pitchFamily="50" charset="-127"/>
              </a:rPr>
              <a:t>Big Data</a:t>
            </a:r>
          </a:p>
        </p:txBody>
      </p:sp>
      <p:sp>
        <p:nvSpPr>
          <p:cNvPr id="11" name="Rectangular Callout 10"/>
          <p:cNvSpPr/>
          <p:nvPr/>
        </p:nvSpPr>
        <p:spPr bwMode="auto">
          <a:xfrm>
            <a:off x="86967" y="1555010"/>
            <a:ext cx="1620180" cy="459486"/>
          </a:xfrm>
          <a:prstGeom prst="wedgeRectCallout">
            <a:avLst>
              <a:gd name="adj1" fmla="val -6303"/>
              <a:gd name="adj2" fmla="val 23403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defTabSz="685800"/>
            <a:r>
              <a:rPr lang="en-US" sz="1500" b="0" dirty="0">
                <a:solidFill>
                  <a:prstClr val="black"/>
                </a:solidFill>
                <a:latin typeface="Arial" charset="0"/>
                <a:ea typeface="굴림" pitchFamily="50" charset="-127"/>
              </a:rPr>
              <a:t>Law Products</a:t>
            </a:r>
            <a:endParaRPr lang="en-US" sz="1500" dirty="0">
              <a:solidFill>
                <a:prstClr val="black"/>
              </a:solidFill>
              <a:latin typeface="Arial" charset="0"/>
              <a:ea typeface="굴림" pitchFamily="50" charset="-127"/>
            </a:endParaRPr>
          </a:p>
        </p:txBody>
      </p:sp>
      <p:sp>
        <p:nvSpPr>
          <p:cNvPr id="9" name="Rectangle 8"/>
          <p:cNvSpPr/>
          <p:nvPr/>
        </p:nvSpPr>
        <p:spPr>
          <a:xfrm>
            <a:off x="1" y="4714255"/>
            <a:ext cx="3688447" cy="553998"/>
          </a:xfrm>
          <a:prstGeom prst="rect">
            <a:avLst/>
          </a:prstGeom>
        </p:spPr>
        <p:txBody>
          <a:bodyPr wrap="square">
            <a:spAutoFit/>
          </a:bodyPr>
          <a:lstStyle/>
          <a:p>
            <a:pPr algn="l" fontAlgn="auto">
              <a:spcBef>
                <a:spcPts val="0"/>
              </a:spcBef>
              <a:spcAft>
                <a:spcPts val="0"/>
              </a:spcAft>
            </a:pPr>
            <a:r>
              <a:rPr lang="en-AU" sz="1200" b="0" dirty="0">
                <a:solidFill>
                  <a:prstClr val="black"/>
                </a:solidFill>
                <a:latin typeface="Calibri" panose="020F0502020204030204"/>
                <a:ea typeface="+mn-ea"/>
              </a:rPr>
              <a:t>Sprague, R 2009</a:t>
            </a:r>
            <a:r>
              <a:rPr lang="en-AU" sz="900" b="0" dirty="0">
                <a:solidFill>
                  <a:prstClr val="black"/>
                </a:solidFill>
                <a:latin typeface="Calibri" panose="020F0502020204030204"/>
                <a:ea typeface="+mn-ea"/>
              </a:rPr>
              <a:t>, Legal Framework for Data Mining and Privacy. In E. </a:t>
            </a:r>
            <a:r>
              <a:rPr lang="en-AU" sz="900" b="0" dirty="0" err="1">
                <a:solidFill>
                  <a:prstClr val="black"/>
                </a:solidFill>
                <a:latin typeface="Calibri" panose="020F0502020204030204"/>
                <a:ea typeface="+mn-ea"/>
              </a:rPr>
              <a:t>Eyob</a:t>
            </a:r>
            <a:r>
              <a:rPr lang="en-AU" sz="900" b="0" dirty="0">
                <a:solidFill>
                  <a:prstClr val="black"/>
                </a:solidFill>
                <a:latin typeface="Calibri" panose="020F0502020204030204"/>
                <a:ea typeface="+mn-ea"/>
              </a:rPr>
              <a:t> (Ed.), Social Implications of Data Mining and Information Privacy: Interdisciplinary Frameworks and Solutions (pp. 181-198). </a:t>
            </a:r>
            <a:endParaRPr lang="en-US" sz="900" b="0" dirty="0">
              <a:solidFill>
                <a:prstClr val="black"/>
              </a:solidFill>
              <a:latin typeface="Calibri" panose="020F0502020204030204"/>
              <a:ea typeface="+mn-ea"/>
            </a:endParaRPr>
          </a:p>
        </p:txBody>
      </p:sp>
      <p:grpSp>
        <p:nvGrpSpPr>
          <p:cNvPr id="12" name="Group 11"/>
          <p:cNvGrpSpPr/>
          <p:nvPr/>
        </p:nvGrpSpPr>
        <p:grpSpPr>
          <a:xfrm>
            <a:off x="3541194" y="1809290"/>
            <a:ext cx="2260680" cy="3511716"/>
            <a:chOff x="5526328" y="1576824"/>
            <a:chExt cx="3438160" cy="4682288"/>
          </a:xfrm>
        </p:grpSpPr>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328" y="1576824"/>
              <a:ext cx="3438160" cy="4143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526328" y="5720503"/>
              <a:ext cx="3438160" cy="538609"/>
            </a:xfrm>
            <a:prstGeom prst="rect">
              <a:avLst/>
            </a:prstGeom>
          </p:spPr>
          <p:txBody>
            <a:bodyPr wrap="square">
              <a:spAutoFit/>
            </a:bodyPr>
            <a:lstStyle/>
            <a:p>
              <a:pPr algn="l" fontAlgn="auto">
                <a:spcBef>
                  <a:spcPts val="0"/>
                </a:spcBef>
                <a:spcAft>
                  <a:spcPts val="0"/>
                </a:spcAft>
              </a:pPr>
              <a:r>
                <a:rPr lang="en-US" sz="675" b="0" dirty="0">
                  <a:solidFill>
                    <a:prstClr val="black"/>
                  </a:solidFill>
                  <a:latin typeface="Calibri" panose="020F0502020204030204"/>
                  <a:ea typeface="+mn-ea"/>
                </a:rPr>
                <a:t>http://2.bp.blogspot.com/-GT-nqMYBTMU/TbOPnq5fSuI/AAAAAAA</a:t>
              </a:r>
            </a:p>
            <a:p>
              <a:pPr algn="l" fontAlgn="auto">
                <a:spcBef>
                  <a:spcPts val="0"/>
                </a:spcBef>
                <a:spcAft>
                  <a:spcPts val="0"/>
                </a:spcAft>
              </a:pPr>
              <a:r>
                <a:rPr lang="en-US" sz="675" b="0" dirty="0">
                  <a:solidFill>
                    <a:prstClr val="black"/>
                  </a:solidFill>
                  <a:latin typeface="Calibri" panose="020F0502020204030204"/>
                  <a:ea typeface="+mn-ea"/>
                </a:rPr>
                <a:t>AB48/9ELuycU0EGQ/s1600/ turtle-rabbit.jpg</a:t>
              </a:r>
            </a:p>
          </p:txBody>
        </p:sp>
      </p:gr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430" y="2026637"/>
            <a:ext cx="3074491" cy="2169714"/>
          </a:xfrm>
          <a:prstGeom prst="rect">
            <a:avLst/>
          </a:prstGeom>
        </p:spPr>
      </p:pic>
      <p:sp>
        <p:nvSpPr>
          <p:cNvPr id="14" name="Rectangle 13"/>
          <p:cNvSpPr/>
          <p:nvPr/>
        </p:nvSpPr>
        <p:spPr>
          <a:xfrm>
            <a:off x="6031377" y="4506507"/>
            <a:ext cx="3002544" cy="761747"/>
          </a:xfrm>
          <a:prstGeom prst="rect">
            <a:avLst/>
          </a:prstGeom>
        </p:spPr>
        <p:txBody>
          <a:bodyPr wrap="square">
            <a:spAutoFit/>
          </a:bodyPr>
          <a:lstStyle/>
          <a:p>
            <a:pPr algn="l" fontAlgn="auto">
              <a:spcBef>
                <a:spcPts val="0"/>
              </a:spcBef>
              <a:spcAft>
                <a:spcPts val="0"/>
              </a:spcAft>
            </a:pPr>
            <a:r>
              <a:rPr lang="en-AU" sz="1200" b="0" dirty="0">
                <a:solidFill>
                  <a:prstClr val="black"/>
                </a:solidFill>
                <a:latin typeface="Calibri" panose="020F0502020204030204"/>
                <a:ea typeface="+mn-ea"/>
              </a:rPr>
              <a:t>Lawler J &amp; </a:t>
            </a:r>
            <a:r>
              <a:rPr lang="en-AU" sz="1200" b="0" dirty="0" err="1">
                <a:solidFill>
                  <a:prstClr val="black"/>
                </a:solidFill>
                <a:latin typeface="Calibri" panose="020F0502020204030204"/>
                <a:ea typeface="+mn-ea"/>
              </a:rPr>
              <a:t>Molluzzo</a:t>
            </a:r>
            <a:r>
              <a:rPr lang="en-AU" sz="1200" b="0" dirty="0">
                <a:solidFill>
                  <a:prstClr val="black"/>
                </a:solidFill>
                <a:latin typeface="Calibri" panose="020F0502020204030204"/>
                <a:ea typeface="+mn-ea"/>
              </a:rPr>
              <a:t> J 2006</a:t>
            </a:r>
            <a:r>
              <a:rPr lang="en-AU" sz="1050" b="0" dirty="0">
                <a:solidFill>
                  <a:prstClr val="black"/>
                </a:solidFill>
                <a:latin typeface="Calibri" panose="020F0502020204030204"/>
                <a:ea typeface="+mn-ea"/>
              </a:rPr>
              <a:t>, 'A Study of Data Mining and Information Ethics in Information Systems Curricula', </a:t>
            </a:r>
            <a:r>
              <a:rPr lang="en-AU" sz="1050" b="0" i="1" dirty="0">
                <a:solidFill>
                  <a:prstClr val="black"/>
                </a:solidFill>
                <a:latin typeface="Calibri" panose="020F0502020204030204"/>
                <a:ea typeface="+mn-ea"/>
              </a:rPr>
              <a:t>Information Systems Education Journal</a:t>
            </a:r>
            <a:r>
              <a:rPr lang="en-AU" sz="1050" b="0" dirty="0">
                <a:solidFill>
                  <a:prstClr val="black"/>
                </a:solidFill>
                <a:latin typeface="Calibri" panose="020F0502020204030204"/>
                <a:ea typeface="+mn-ea"/>
              </a:rPr>
              <a:t>, </a:t>
            </a:r>
            <a:r>
              <a:rPr lang="en-AU" sz="1050" b="0" dirty="0" err="1">
                <a:solidFill>
                  <a:prstClr val="black"/>
                </a:solidFill>
                <a:latin typeface="Calibri" panose="020F0502020204030204"/>
                <a:ea typeface="+mn-ea"/>
              </a:rPr>
              <a:t>vol</a:t>
            </a:r>
            <a:r>
              <a:rPr lang="en-AU" sz="1050" b="0" dirty="0">
                <a:solidFill>
                  <a:prstClr val="black"/>
                </a:solidFill>
                <a:latin typeface="Calibri" panose="020F0502020204030204"/>
                <a:ea typeface="+mn-ea"/>
              </a:rPr>
              <a:t> 4, no. 34.</a:t>
            </a:r>
            <a:endParaRPr lang="en-US" sz="1050" b="0" dirty="0">
              <a:solidFill>
                <a:prstClr val="black"/>
              </a:solidFill>
              <a:latin typeface="Calibri" panose="020F0502020204030204"/>
              <a:ea typeface="+mn-ea"/>
            </a:endParaRPr>
          </a:p>
        </p:txBody>
      </p:sp>
      <p:sp>
        <p:nvSpPr>
          <p:cNvPr id="15" name="Rectangle 14"/>
          <p:cNvSpPr/>
          <p:nvPr/>
        </p:nvSpPr>
        <p:spPr>
          <a:xfrm>
            <a:off x="6031377" y="4166763"/>
            <a:ext cx="2958541" cy="369332"/>
          </a:xfrm>
          <a:prstGeom prst="rect">
            <a:avLst/>
          </a:prstGeom>
        </p:spPr>
        <p:txBody>
          <a:bodyPr wrap="square">
            <a:spAutoFit/>
          </a:bodyPr>
          <a:lstStyle/>
          <a:p>
            <a:pPr algn="l" fontAlgn="auto">
              <a:spcBef>
                <a:spcPts val="0"/>
              </a:spcBef>
              <a:spcAft>
                <a:spcPts val="0"/>
              </a:spcAft>
            </a:pPr>
            <a:r>
              <a:rPr lang="en-US" sz="900" b="0" dirty="0">
                <a:solidFill>
                  <a:prstClr val="black"/>
                </a:solidFill>
                <a:latin typeface="Calibri" panose="020F0502020204030204"/>
                <a:ea typeface="+mn-ea"/>
              </a:rPr>
              <a:t>http://ethics.ukzn.ac.za/Libraries/Default_Image_Library/ethics-9651.sflb.ashx</a:t>
            </a:r>
          </a:p>
        </p:txBody>
      </p:sp>
    </p:spTree>
    <p:extLst>
      <p:ext uri="{BB962C8B-B14F-4D97-AF65-F5344CB8AC3E}">
        <p14:creationId xmlns:p14="http://schemas.microsoft.com/office/powerpoint/2010/main" val="18574748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1" grpId="0" animBg="1"/>
      <p:bldP spid="9"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4315C22-7520-4594-A972-3251CCD8A65A}"/>
              </a:ext>
            </a:extLst>
          </p:cNvPr>
          <p:cNvSpPr txBox="1"/>
          <p:nvPr/>
        </p:nvSpPr>
        <p:spPr>
          <a:xfrm>
            <a:off x="144016" y="-171400"/>
            <a:ext cx="8820472" cy="92333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Era</a:t>
            </a:r>
            <a:r>
              <a:rPr kumimoji="0" lang="id-ID"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sz="54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Industri</a:t>
            </a:r>
            <a:r>
              <a:rPr kumimoji="0" lang="id-ID"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Data</a:t>
            </a:r>
            <a:endParaRPr kumimoji="0" lang="en-US" sz="54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3" name="Picture 2">
            <a:extLst>
              <a:ext uri="{FF2B5EF4-FFF2-40B4-BE49-F238E27FC236}">
                <a16:creationId xmlns:a16="http://schemas.microsoft.com/office/drawing/2014/main" id="{3BE91CF0-CBA9-428B-9DFF-82E247E82134}"/>
              </a:ext>
            </a:extLst>
          </p:cNvPr>
          <p:cNvPicPr>
            <a:picLocks noChangeAspect="1"/>
          </p:cNvPicPr>
          <p:nvPr/>
        </p:nvPicPr>
        <p:blipFill>
          <a:blip r:embed="rId2"/>
          <a:stretch>
            <a:fillRect/>
          </a:stretch>
        </p:blipFill>
        <p:spPr>
          <a:xfrm>
            <a:off x="24384" y="0"/>
            <a:ext cx="9095232" cy="6858000"/>
          </a:xfrm>
          <a:prstGeom prst="rect">
            <a:avLst/>
          </a:prstGeom>
        </p:spPr>
      </p:pic>
    </p:spTree>
    <p:extLst>
      <p:ext uri="{BB962C8B-B14F-4D97-AF65-F5344CB8AC3E}">
        <p14:creationId xmlns:p14="http://schemas.microsoft.com/office/powerpoint/2010/main" val="3010117436"/>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2" y="1390651"/>
            <a:ext cx="4591050" cy="2200275"/>
          </a:xfrm>
          <a:prstGeom prst="rect">
            <a:avLst/>
          </a:prstGeom>
        </p:spPr>
      </p:pic>
      <p:sp>
        <p:nvSpPr>
          <p:cNvPr id="2" name="Title 1"/>
          <p:cNvSpPr>
            <a:spLocks noGrp="1"/>
          </p:cNvSpPr>
          <p:nvPr>
            <p:ph type="title"/>
          </p:nvPr>
        </p:nvSpPr>
        <p:spPr>
          <a:xfrm>
            <a:off x="0" y="857250"/>
            <a:ext cx="9144000" cy="662874"/>
          </a:xfrm>
        </p:spPr>
        <p:txBody>
          <a:bodyPr>
            <a:noAutofit/>
          </a:bodyPr>
          <a:lstStyle/>
          <a:p>
            <a:pPr algn="ctr"/>
            <a:r>
              <a:rPr lang="en-US" sz="3600" b="1" dirty="0"/>
              <a:t>The United States Federal Trade Commission's</a:t>
            </a:r>
            <a:endParaRPr lang="en-AU" sz="3600" b="1" dirty="0"/>
          </a:p>
        </p:txBody>
      </p:sp>
      <p:sp>
        <p:nvSpPr>
          <p:cNvPr id="4" name="Regular Pentagon 3"/>
          <p:cNvSpPr/>
          <p:nvPr/>
        </p:nvSpPr>
        <p:spPr>
          <a:xfrm>
            <a:off x="2323072" y="3096969"/>
            <a:ext cx="2907957" cy="2611394"/>
          </a:xfrm>
          <a:prstGeom prst="pentagon">
            <a:avLst/>
          </a:prstGeom>
          <a:scene3d>
            <a:camera prst="orthographicFront"/>
            <a:lightRig rig="threePt" dir="t"/>
          </a:scene3d>
          <a:sp3d>
            <a:bevelT w="139700" h="139700" prst="divot"/>
          </a:sp3d>
        </p:spPr>
        <p:style>
          <a:lnRef idx="1">
            <a:schemeClr val="accent6"/>
          </a:lnRef>
          <a:fillRef idx="2">
            <a:schemeClr val="accent6"/>
          </a:fillRef>
          <a:effectRef idx="1">
            <a:schemeClr val="accent6"/>
          </a:effectRef>
          <a:fontRef idx="minor">
            <a:schemeClr val="dk1"/>
          </a:fontRef>
        </p:style>
        <p:txBody>
          <a:bodyPr rtlCol="0" anchor="ctr"/>
          <a:lstStyle/>
          <a:p>
            <a:pPr fontAlgn="auto">
              <a:spcBef>
                <a:spcPts val="0"/>
              </a:spcBef>
              <a:spcAft>
                <a:spcPts val="0"/>
              </a:spcAft>
            </a:pPr>
            <a:endParaRPr lang="en-AU" sz="1800" b="0">
              <a:solidFill>
                <a:prstClr val="black"/>
              </a:solidFill>
              <a:latin typeface="Calibri" panose="020F0502020204030204"/>
            </a:endParaRPr>
          </a:p>
        </p:txBody>
      </p:sp>
      <p:sp>
        <p:nvSpPr>
          <p:cNvPr id="5" name="Rectangle 4"/>
          <p:cNvSpPr/>
          <p:nvPr/>
        </p:nvSpPr>
        <p:spPr>
          <a:xfrm>
            <a:off x="2702844" y="2634845"/>
            <a:ext cx="2148409" cy="584775"/>
          </a:xfrm>
          <a:prstGeom prst="rect">
            <a:avLst/>
          </a:prstGeom>
          <a:noFill/>
        </p:spPr>
        <p:txBody>
          <a:bodyPr wrap="square" lIns="91440" tIns="45720" rIns="91440" bIns="45720">
            <a:spAutoFit/>
          </a:bodyPr>
          <a:lstStyle/>
          <a:p>
            <a:pPr fontAlgn="auto">
              <a:spcBef>
                <a:spcPts val="0"/>
              </a:spcBef>
              <a:spcAft>
                <a:spcPts val="0"/>
              </a:spcAft>
            </a:pPr>
            <a:r>
              <a:rPr lang="en-US" sz="32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rPr>
              <a:t>Notice</a:t>
            </a:r>
            <a:endParaRPr lang="en-US" sz="54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endParaRPr>
          </a:p>
        </p:txBody>
      </p:sp>
      <p:sp>
        <p:nvSpPr>
          <p:cNvPr id="6" name="Rectangle 5"/>
          <p:cNvSpPr/>
          <p:nvPr/>
        </p:nvSpPr>
        <p:spPr>
          <a:xfrm>
            <a:off x="4956718" y="3751532"/>
            <a:ext cx="2148409" cy="584775"/>
          </a:xfrm>
          <a:prstGeom prst="rect">
            <a:avLst/>
          </a:prstGeom>
          <a:noFill/>
        </p:spPr>
        <p:txBody>
          <a:bodyPr wrap="square" lIns="91440" tIns="45720" rIns="91440" bIns="45720">
            <a:spAutoFit/>
          </a:bodyPr>
          <a:lstStyle/>
          <a:p>
            <a:pPr fontAlgn="auto">
              <a:spcBef>
                <a:spcPts val="0"/>
              </a:spcBef>
              <a:spcAft>
                <a:spcPts val="0"/>
              </a:spcAft>
            </a:pPr>
            <a:r>
              <a:rPr lang="en-US" sz="32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rPr>
              <a:t>Consent</a:t>
            </a:r>
            <a:endParaRPr lang="en-US" sz="54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endParaRPr>
          </a:p>
        </p:txBody>
      </p:sp>
      <p:sp>
        <p:nvSpPr>
          <p:cNvPr id="7" name="Rectangle 6"/>
          <p:cNvSpPr/>
          <p:nvPr/>
        </p:nvSpPr>
        <p:spPr>
          <a:xfrm>
            <a:off x="4342999" y="5415976"/>
            <a:ext cx="2148409" cy="584775"/>
          </a:xfrm>
          <a:prstGeom prst="rect">
            <a:avLst/>
          </a:prstGeom>
          <a:noFill/>
        </p:spPr>
        <p:txBody>
          <a:bodyPr wrap="square" lIns="91440" tIns="45720" rIns="91440" bIns="45720">
            <a:spAutoFit/>
          </a:bodyPr>
          <a:lstStyle/>
          <a:p>
            <a:pPr fontAlgn="auto">
              <a:spcBef>
                <a:spcPts val="0"/>
              </a:spcBef>
              <a:spcAft>
                <a:spcPts val="0"/>
              </a:spcAft>
            </a:pPr>
            <a:r>
              <a:rPr lang="en-US" sz="32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rPr>
              <a:t>Access</a:t>
            </a:r>
            <a:endParaRPr lang="en-US" sz="54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endParaRPr>
          </a:p>
        </p:txBody>
      </p:sp>
      <p:sp>
        <p:nvSpPr>
          <p:cNvPr id="8" name="Rectangle 7"/>
          <p:cNvSpPr/>
          <p:nvPr/>
        </p:nvSpPr>
        <p:spPr>
          <a:xfrm>
            <a:off x="935829" y="5391206"/>
            <a:ext cx="2148409" cy="584775"/>
          </a:xfrm>
          <a:prstGeom prst="rect">
            <a:avLst/>
          </a:prstGeom>
          <a:noFill/>
        </p:spPr>
        <p:txBody>
          <a:bodyPr wrap="square" lIns="91440" tIns="45720" rIns="91440" bIns="45720">
            <a:spAutoFit/>
          </a:bodyPr>
          <a:lstStyle/>
          <a:p>
            <a:pPr fontAlgn="auto">
              <a:spcBef>
                <a:spcPts val="0"/>
              </a:spcBef>
              <a:spcAft>
                <a:spcPts val="0"/>
              </a:spcAft>
            </a:pPr>
            <a:r>
              <a:rPr lang="en-US" sz="32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rPr>
              <a:t>Security</a:t>
            </a:r>
            <a:endParaRPr lang="en-US" sz="54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endParaRPr>
          </a:p>
        </p:txBody>
      </p:sp>
      <p:sp>
        <p:nvSpPr>
          <p:cNvPr id="9" name="Rectangle 8"/>
          <p:cNvSpPr/>
          <p:nvPr/>
        </p:nvSpPr>
        <p:spPr>
          <a:xfrm>
            <a:off x="-304800" y="3751531"/>
            <a:ext cx="2801697" cy="584775"/>
          </a:xfrm>
          <a:prstGeom prst="rect">
            <a:avLst/>
          </a:prstGeom>
          <a:noFill/>
        </p:spPr>
        <p:txBody>
          <a:bodyPr wrap="square" lIns="91440" tIns="45720" rIns="91440" bIns="45720">
            <a:spAutoFit/>
          </a:bodyPr>
          <a:lstStyle/>
          <a:p>
            <a:pPr fontAlgn="auto">
              <a:spcBef>
                <a:spcPts val="0"/>
              </a:spcBef>
              <a:spcAft>
                <a:spcPts val="0"/>
              </a:spcAft>
            </a:pPr>
            <a:r>
              <a:rPr lang="en-US" sz="32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rPr>
              <a:t>Enforcement</a:t>
            </a:r>
            <a:endParaRPr lang="en-US" sz="5400"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Calibri" panose="020F0502020204030204"/>
              <a:ea typeface="+mn-ea"/>
            </a:endParaRPr>
          </a:p>
        </p:txBody>
      </p:sp>
      <p:sp>
        <p:nvSpPr>
          <p:cNvPr id="10" name="Rectangle 9"/>
          <p:cNvSpPr/>
          <p:nvPr/>
        </p:nvSpPr>
        <p:spPr>
          <a:xfrm>
            <a:off x="2520601" y="3937233"/>
            <a:ext cx="2677656" cy="1384995"/>
          </a:xfrm>
          <a:prstGeom prst="rect">
            <a:avLst/>
          </a:prstGeom>
        </p:spPr>
        <p:txBody>
          <a:bodyPr wrap="none">
            <a:spAutoFit/>
          </a:bodyPr>
          <a:lstStyle/>
          <a:p>
            <a:pPr fontAlgn="auto">
              <a:spcBef>
                <a:spcPts val="0"/>
              </a:spcBef>
              <a:spcAft>
                <a:spcPts val="0"/>
              </a:spcAft>
            </a:pPr>
            <a:r>
              <a:rPr lang="en-AU" sz="2800" dirty="0">
                <a:solidFill>
                  <a:srgbClr val="0000FF"/>
                </a:solidFill>
                <a:latin typeface="Calibri" panose="020F0502020204030204"/>
                <a:ea typeface="+mn-ea"/>
              </a:rPr>
              <a:t>Fair Information </a:t>
            </a:r>
          </a:p>
          <a:p>
            <a:pPr fontAlgn="auto">
              <a:spcBef>
                <a:spcPts val="0"/>
              </a:spcBef>
              <a:spcAft>
                <a:spcPts val="0"/>
              </a:spcAft>
            </a:pPr>
            <a:r>
              <a:rPr lang="en-AU" sz="2800" dirty="0">
                <a:solidFill>
                  <a:srgbClr val="0000FF"/>
                </a:solidFill>
                <a:latin typeface="Calibri" panose="020F0502020204030204"/>
                <a:ea typeface="+mn-ea"/>
              </a:rPr>
              <a:t>Practices </a:t>
            </a:r>
          </a:p>
          <a:p>
            <a:pPr fontAlgn="auto">
              <a:spcBef>
                <a:spcPts val="0"/>
              </a:spcBef>
              <a:spcAft>
                <a:spcPts val="0"/>
              </a:spcAft>
            </a:pPr>
            <a:r>
              <a:rPr lang="en-AU" sz="2800" dirty="0">
                <a:solidFill>
                  <a:srgbClr val="0000FF"/>
                </a:solidFill>
                <a:latin typeface="Calibri" panose="020F0502020204030204"/>
                <a:ea typeface="+mn-ea"/>
              </a:rPr>
              <a:t>(FIPs)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960" y="1390651"/>
            <a:ext cx="3246120" cy="254658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848" y="4010022"/>
            <a:ext cx="2382074" cy="1965958"/>
          </a:xfrm>
          <a:prstGeom prst="rect">
            <a:avLst/>
          </a:prstGeom>
        </p:spPr>
      </p:pic>
    </p:spTree>
    <p:extLst>
      <p:ext uri="{BB962C8B-B14F-4D97-AF65-F5344CB8AC3E}">
        <p14:creationId xmlns:p14="http://schemas.microsoft.com/office/powerpoint/2010/main" val="2972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507" y="857250"/>
            <a:ext cx="8229600" cy="456928"/>
          </a:xfrm>
        </p:spPr>
        <p:txBody>
          <a:bodyPr>
            <a:noAutofit/>
          </a:bodyPr>
          <a:lstStyle/>
          <a:p>
            <a:pPr algn="ctr"/>
            <a:r>
              <a:rPr lang="en-AU" sz="4000" dirty="0"/>
              <a:t>Indonesian ITE Law</a:t>
            </a:r>
          </a:p>
        </p:txBody>
      </p:sp>
      <p:pic>
        <p:nvPicPr>
          <p:cNvPr id="9218" name="Picture 2" descr="https://scontent-syd1-1.xx.fbcdn.net/v/t1.0-9/13173990_1781457345433673_6248114384216519452_n.jpg?oh=7dc472357eb347e4e84595caf91b08e9&amp;oe=584FCF19"/>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42911" y="2633255"/>
            <a:ext cx="3350302" cy="33809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1314179"/>
            <a:ext cx="9240075" cy="1323439"/>
          </a:xfrm>
          <a:prstGeom prst="rect">
            <a:avLst/>
          </a:prstGeom>
        </p:spPr>
        <p:txBody>
          <a:bodyPr wrap="square">
            <a:spAutoFit/>
          </a:bodyPr>
          <a:lstStyle/>
          <a:p>
            <a:pPr marL="285750" indent="-285750" algn="l" fontAlgn="auto">
              <a:spcBef>
                <a:spcPts val="0"/>
              </a:spcBef>
              <a:spcAft>
                <a:spcPts val="0"/>
              </a:spcAft>
              <a:buFont typeface="Wingdings" panose="05000000000000000000" pitchFamily="2" charset="2"/>
              <a:buChar char="v"/>
            </a:pPr>
            <a:r>
              <a:rPr lang="en-AU" sz="2000" dirty="0">
                <a:solidFill>
                  <a:prstClr val="black"/>
                </a:solidFill>
                <a:latin typeface="Calibri Light" panose="020F0302020204030204" pitchFamily="34" charset="0"/>
                <a:ea typeface="Times New Roman" panose="02020603050405020304" pitchFamily="18" charset="0"/>
                <a:cs typeface="Times New Roman" panose="02020603050405020304" pitchFamily="18" charset="0"/>
              </a:rPr>
              <a:t>Government Regulation No  11 Year 2008 about  Information &amp; Electronic Transactions.</a:t>
            </a:r>
          </a:p>
          <a:p>
            <a:pPr marL="285750" indent="-285750" algn="l" fontAlgn="auto">
              <a:spcBef>
                <a:spcPts val="0"/>
              </a:spcBef>
              <a:spcAft>
                <a:spcPts val="0"/>
              </a:spcAft>
              <a:buFont typeface="Wingdings" panose="05000000000000000000" pitchFamily="2" charset="2"/>
              <a:buChar char="v"/>
            </a:pPr>
            <a:r>
              <a:rPr lang="en-AU" sz="2000" dirty="0">
                <a:solidFill>
                  <a:prstClr val="black"/>
                </a:solidFill>
                <a:latin typeface="Calibri Light" panose="020F0302020204030204" pitchFamily="34" charset="0"/>
                <a:ea typeface="Times New Roman" panose="02020603050405020304" pitchFamily="18" charset="0"/>
                <a:cs typeface="Times New Roman" panose="02020603050405020304" pitchFamily="18" charset="0"/>
              </a:rPr>
              <a:t>Government Regulation No  14 Year 2008 about  Public Disclosure.</a:t>
            </a:r>
          </a:p>
          <a:p>
            <a:pPr marL="285750" indent="-285750" algn="l" fontAlgn="auto">
              <a:spcBef>
                <a:spcPts val="0"/>
              </a:spcBef>
              <a:spcAft>
                <a:spcPts val="0"/>
              </a:spcAft>
              <a:buFont typeface="Wingdings" panose="05000000000000000000" pitchFamily="2" charset="2"/>
              <a:buChar char="v"/>
            </a:pPr>
            <a:r>
              <a:rPr lang="en-AU" sz="2000" dirty="0">
                <a:solidFill>
                  <a:prstClr val="black"/>
                </a:solidFill>
                <a:latin typeface="Calibri Light" panose="020F0302020204030204" pitchFamily="34" charset="0"/>
                <a:ea typeface="Times New Roman" panose="02020603050405020304" pitchFamily="18" charset="0"/>
                <a:cs typeface="Times New Roman" panose="02020603050405020304" pitchFamily="18" charset="0"/>
              </a:rPr>
              <a:t>Government Regulation No  7  Year 1992 about banking, and</a:t>
            </a:r>
          </a:p>
          <a:p>
            <a:pPr marL="285750" indent="-285750" algn="l" fontAlgn="auto">
              <a:spcBef>
                <a:spcPts val="0"/>
              </a:spcBef>
              <a:spcAft>
                <a:spcPts val="0"/>
              </a:spcAft>
              <a:buFont typeface="Wingdings" panose="05000000000000000000" pitchFamily="2" charset="2"/>
              <a:buChar char="v"/>
            </a:pPr>
            <a:r>
              <a:rPr lang="en-AU" sz="2000" dirty="0">
                <a:solidFill>
                  <a:prstClr val="black"/>
                </a:solidFill>
                <a:latin typeface="Calibri Light" panose="020F0302020204030204" pitchFamily="34" charset="0"/>
                <a:ea typeface="Times New Roman" panose="02020603050405020304" pitchFamily="18" charset="0"/>
                <a:cs typeface="Times New Roman" panose="02020603050405020304" pitchFamily="18" charset="0"/>
              </a:rPr>
              <a:t>Government Regulation No  8  Year 1999  about consumer rights.</a:t>
            </a:r>
            <a:endParaRPr lang="en-AU" sz="2000" dirty="0">
              <a:solidFill>
                <a:prstClr val="black"/>
              </a:solidFill>
              <a:latin typeface="Calibri" panose="020F0502020204030204"/>
              <a:ea typeface="+mn-ea"/>
            </a:endParaRPr>
          </a:p>
        </p:txBody>
      </p:sp>
      <p:pic>
        <p:nvPicPr>
          <p:cNvPr id="5"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7473" y="2633255"/>
            <a:ext cx="3406308" cy="3367494"/>
          </a:xfrm>
          <a:prstGeom prst="rect">
            <a:avLst/>
          </a:prstGeom>
        </p:spPr>
      </p:pic>
    </p:spTree>
    <p:extLst>
      <p:ext uri="{BB962C8B-B14F-4D97-AF65-F5344CB8AC3E}">
        <p14:creationId xmlns:p14="http://schemas.microsoft.com/office/powerpoint/2010/main" val="18185243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D2E8E-D90C-41E4-8DCF-FE99313B4830}"/>
              </a:ext>
            </a:extLst>
          </p:cNvPr>
          <p:cNvSpPr txBox="1"/>
          <p:nvPr/>
        </p:nvSpPr>
        <p:spPr>
          <a:xfrm>
            <a:off x="-83852" y="-147593"/>
            <a:ext cx="9108504" cy="1569660"/>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8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Ilmu</a:t>
            </a: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Data di Masa </a:t>
            </a:r>
            <a:r>
              <a:rPr kumimoji="0" lang="en-AU" sz="48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Depan</a:t>
            </a: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di </a:t>
            </a:r>
            <a:r>
              <a:rPr kumimoji="0" lang="en-AU" sz="48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pengaruhi</a:t>
            </a:r>
            <a:r>
              <a:rPr kumimoji="0" lang="en-AU" sz="48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oleh:</a:t>
            </a:r>
            <a:endParaRPr kumimoji="0" lang="en-US"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15" name="Content Placeholder 14">
            <a:extLst>
              <a:ext uri="{FF2B5EF4-FFF2-40B4-BE49-F238E27FC236}">
                <a16:creationId xmlns:a16="http://schemas.microsoft.com/office/drawing/2014/main" id="{321AE5F3-15BC-432C-9495-B03E68531811}"/>
              </a:ext>
            </a:extLst>
          </p:cNvPr>
          <p:cNvSpPr>
            <a:spLocks noGrp="1"/>
          </p:cNvSpPr>
          <p:nvPr>
            <p:ph idx="1"/>
          </p:nvPr>
        </p:nvSpPr>
        <p:spPr>
          <a:xfrm>
            <a:off x="-6097" y="1422067"/>
            <a:ext cx="9144000" cy="6093296"/>
          </a:xfrm>
        </p:spPr>
        <p:txBody>
          <a:bodyPr>
            <a:normAutofit/>
          </a:bodyPr>
          <a:lstStyle/>
          <a:p>
            <a:pPr>
              <a:buFont typeface="Wingdings" panose="05000000000000000000" pitchFamily="2" charset="2"/>
              <a:buChar char="v"/>
            </a:pPr>
            <a:r>
              <a:rPr lang="en-US" sz="2800" dirty="0"/>
              <a:t> Solution New Problems/Data Complexity </a:t>
            </a:r>
            <a:br>
              <a:rPr lang="en-US" sz="2800" dirty="0"/>
            </a:br>
            <a:r>
              <a:rPr lang="en-US" sz="2800" dirty="0"/>
              <a:t>(e.g. smart Homes, AR-VR, Education 4.0, etc.).</a:t>
            </a:r>
          </a:p>
          <a:p>
            <a:pPr>
              <a:buFont typeface="Wingdings" panose="05000000000000000000" pitchFamily="2" charset="2"/>
              <a:buChar char="v"/>
            </a:pPr>
            <a:r>
              <a:rPr lang="en-US" sz="2800" dirty="0"/>
              <a:t> New Applications from current methods.</a:t>
            </a:r>
          </a:p>
          <a:p>
            <a:pPr>
              <a:buFont typeface="Wingdings" panose="05000000000000000000" pitchFamily="2" charset="2"/>
              <a:buChar char="v"/>
            </a:pPr>
            <a:r>
              <a:rPr lang="en-US" sz="2800" dirty="0"/>
              <a:t> New Technology </a:t>
            </a:r>
            <a:br>
              <a:rPr lang="en-US" sz="2800" dirty="0"/>
            </a:br>
            <a:r>
              <a:rPr lang="en-US" sz="2800" dirty="0"/>
              <a:t>(e.g. GPU, FPGA, TPU, Quantum Computing, )</a:t>
            </a:r>
          </a:p>
          <a:p>
            <a:pPr>
              <a:buFont typeface="Wingdings" panose="05000000000000000000" pitchFamily="2" charset="2"/>
              <a:buChar char="v"/>
            </a:pPr>
            <a:r>
              <a:rPr lang="en-US" sz="2800" dirty="0"/>
              <a:t> Currently unscalable/hardly scalable methods </a:t>
            </a:r>
            <a:br>
              <a:rPr lang="en-US" sz="2800" dirty="0"/>
            </a:br>
            <a:r>
              <a:rPr lang="en-US" sz="2800" dirty="0"/>
              <a:t>(e.g. Bayesian, DL, …)</a:t>
            </a:r>
          </a:p>
          <a:p>
            <a:pPr>
              <a:buFont typeface="Wingdings" panose="05000000000000000000" pitchFamily="2" charset="2"/>
              <a:buChar char="v"/>
            </a:pPr>
            <a:r>
              <a:rPr lang="en-US" sz="2800" dirty="0"/>
              <a:t> Modelling optimized for technology </a:t>
            </a:r>
            <a:br>
              <a:rPr lang="en-US" sz="2800" dirty="0"/>
            </a:br>
            <a:r>
              <a:rPr lang="en-US" sz="2800" dirty="0"/>
              <a:t>(lots of new research gaps due to lots of frameworks)</a:t>
            </a:r>
          </a:p>
          <a:p>
            <a:pPr>
              <a:buFont typeface="Wingdings" panose="05000000000000000000" pitchFamily="2" charset="2"/>
              <a:buChar char="v"/>
            </a:pPr>
            <a:r>
              <a:rPr lang="en-US" sz="2800" dirty="0" err="1"/>
              <a:t>Konvergensi</a:t>
            </a:r>
            <a:r>
              <a:rPr lang="en-US" sz="2800" dirty="0"/>
              <a:t> </a:t>
            </a:r>
            <a:r>
              <a:rPr lang="en-US" sz="2800" dirty="0" err="1"/>
              <a:t>solusi</a:t>
            </a:r>
            <a:r>
              <a:rPr lang="en-US" sz="2800" dirty="0"/>
              <a:t> </a:t>
            </a:r>
            <a:r>
              <a:rPr lang="en-US" sz="2800" dirty="0" err="1"/>
              <a:t>pengolahan</a:t>
            </a:r>
            <a:r>
              <a:rPr lang="en-US" sz="2800" dirty="0"/>
              <a:t> data </a:t>
            </a:r>
            <a:br>
              <a:rPr lang="en-US" sz="2800" dirty="0"/>
            </a:br>
            <a:r>
              <a:rPr lang="en-US" sz="2800" dirty="0"/>
              <a:t>(</a:t>
            </a:r>
            <a:r>
              <a:rPr lang="en-US" sz="2800" dirty="0" err="1"/>
              <a:t>Teknologi</a:t>
            </a:r>
            <a:r>
              <a:rPr lang="en-US" sz="2800" dirty="0"/>
              <a:t>/framework, </a:t>
            </a:r>
            <a:r>
              <a:rPr lang="en-US" sz="2800" dirty="0" err="1"/>
              <a:t>tapi</a:t>
            </a:r>
            <a:r>
              <a:rPr lang="en-US" sz="2800" dirty="0"/>
              <a:t> </a:t>
            </a:r>
            <a:r>
              <a:rPr lang="en-US" sz="2800" dirty="0" err="1"/>
              <a:t>bukan</a:t>
            </a:r>
            <a:r>
              <a:rPr lang="en-US" sz="2800" dirty="0"/>
              <a:t> </a:t>
            </a:r>
            <a:r>
              <a:rPr lang="en-US" sz="2800" dirty="0" err="1"/>
              <a:t>metode</a:t>
            </a:r>
            <a:r>
              <a:rPr lang="en-US" sz="2800" dirty="0"/>
              <a:t>).</a:t>
            </a:r>
          </a:p>
          <a:p>
            <a:pPr>
              <a:buFont typeface="Wingdings" panose="05000000000000000000" pitchFamily="2" charset="2"/>
              <a:buChar char="v"/>
            </a:pPr>
            <a:r>
              <a:rPr lang="en-US" sz="2800" dirty="0"/>
              <a:t>UN SDG: Climate, Energy, Education, poverty, etc.</a:t>
            </a:r>
            <a:endParaRPr lang="id-ID" sz="2800" dirty="0"/>
          </a:p>
        </p:txBody>
      </p:sp>
    </p:spTree>
    <p:extLst>
      <p:ext uri="{BB962C8B-B14F-4D97-AF65-F5344CB8AC3E}">
        <p14:creationId xmlns:p14="http://schemas.microsoft.com/office/powerpoint/2010/main" val="1644693477"/>
      </p:ext>
    </p:extLst>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51930"/>
            <a:ext cx="9036496" cy="6205462"/>
          </a:xfrm>
        </p:spPr>
        <p:txBody>
          <a:bodyPr>
            <a:noAutofit/>
          </a:bodyPr>
          <a:lstStyle/>
          <a:p>
            <a:r>
              <a:rPr lang="en-US" sz="2600" dirty="0"/>
              <a:t>Special Data Structure :  (</a:t>
            </a:r>
            <a:r>
              <a:rPr lang="en-US" sz="2600" i="1" dirty="0"/>
              <a:t>we are left behind by IR people</a:t>
            </a:r>
            <a:r>
              <a:rPr lang="en-US" sz="2600" dirty="0"/>
              <a:t>)</a:t>
            </a:r>
          </a:p>
          <a:p>
            <a:pPr lvl="1"/>
            <a:r>
              <a:rPr lang="en-US" sz="2600" dirty="0"/>
              <a:t>Analysis on specially compressed data. </a:t>
            </a:r>
          </a:p>
          <a:p>
            <a:pPr lvl="1"/>
            <a:r>
              <a:rPr lang="en-US" sz="2600" dirty="0"/>
              <a:t>Analysis on (semi) preprocessed data (sorted, indexed, summarized)</a:t>
            </a:r>
          </a:p>
          <a:p>
            <a:pPr marL="342900" lvl="1" indent="0">
              <a:buNone/>
            </a:pPr>
            <a:endParaRPr lang="en-US" sz="2600" dirty="0"/>
          </a:p>
          <a:p>
            <a:pPr marL="173038" lvl="1" indent="-168275"/>
            <a:r>
              <a:rPr lang="en-US" sz="2600" dirty="0"/>
              <a:t> Technology Development:</a:t>
            </a:r>
          </a:p>
          <a:p>
            <a:pPr marL="515938" lvl="2" indent="-168275"/>
            <a:r>
              <a:rPr lang="en-US" sz="2600" dirty="0"/>
              <a:t>Quantum Computing (</a:t>
            </a:r>
            <a:r>
              <a:rPr lang="en-US" sz="2600" dirty="0" err="1"/>
              <a:t>terutama</a:t>
            </a:r>
            <a:r>
              <a:rPr lang="en-US" sz="2600" dirty="0"/>
              <a:t> </a:t>
            </a:r>
            <a:r>
              <a:rPr lang="en-US" sz="2600" dirty="0" err="1"/>
              <a:t>terkait</a:t>
            </a:r>
            <a:r>
              <a:rPr lang="en-US" sz="2600" dirty="0"/>
              <a:t> security dan </a:t>
            </a:r>
            <a:r>
              <a:rPr lang="en-US" sz="2600" dirty="0" err="1"/>
              <a:t>optimasi</a:t>
            </a:r>
            <a:r>
              <a:rPr lang="en-US" sz="2600" dirty="0"/>
              <a:t>)</a:t>
            </a:r>
          </a:p>
          <a:p>
            <a:pPr marL="515938" lvl="2" indent="-168275"/>
            <a:r>
              <a:rPr lang="en-US" sz="2600" dirty="0"/>
              <a:t>5G (</a:t>
            </a:r>
            <a:r>
              <a:rPr lang="en-US" sz="2600" dirty="0" err="1"/>
              <a:t>mempengaruhi</a:t>
            </a:r>
            <a:r>
              <a:rPr lang="en-US" sz="2600" dirty="0"/>
              <a:t> WAN distributed computing)</a:t>
            </a:r>
          </a:p>
          <a:p>
            <a:pPr marL="515938" lvl="2" indent="-168275"/>
            <a:r>
              <a:rPr lang="en-US" sz="2600" dirty="0"/>
              <a:t>GPU (cheaper, better, and easier frameworks/plugins)</a:t>
            </a:r>
          </a:p>
          <a:p>
            <a:pPr marL="515938" lvl="2" indent="-168275"/>
            <a:r>
              <a:rPr lang="en-US" sz="2600" dirty="0"/>
              <a:t>Special cores for AI/ML.</a:t>
            </a:r>
            <a:br>
              <a:rPr lang="en-US" sz="2600" dirty="0"/>
            </a:br>
            <a:endParaRPr lang="en-US" sz="2600" dirty="0"/>
          </a:p>
          <a:p>
            <a:pPr marL="173038" lvl="1" indent="-168275"/>
            <a:r>
              <a:rPr lang="en-US" sz="2600" dirty="0"/>
              <a:t> Scalability:</a:t>
            </a:r>
          </a:p>
          <a:p>
            <a:pPr marL="515938" lvl="2" indent="-168275"/>
            <a:r>
              <a:rPr lang="en-US" sz="2600" dirty="0"/>
              <a:t>Banyak </a:t>
            </a:r>
            <a:r>
              <a:rPr lang="en-US" sz="2600" dirty="0" err="1"/>
              <a:t>penelitian</a:t>
            </a:r>
            <a:r>
              <a:rPr lang="en-US" sz="2600" dirty="0"/>
              <a:t> </a:t>
            </a:r>
            <a:r>
              <a:rPr lang="en-US" sz="2600" dirty="0" err="1"/>
              <a:t>masih</a:t>
            </a:r>
            <a:r>
              <a:rPr lang="en-US" sz="2600" dirty="0"/>
              <a:t> </a:t>
            </a:r>
            <a:r>
              <a:rPr lang="en-US" sz="2600" dirty="0" err="1"/>
              <a:t>fokus</a:t>
            </a:r>
            <a:r>
              <a:rPr lang="en-US" sz="2600" dirty="0"/>
              <a:t> </a:t>
            </a:r>
            <a:r>
              <a:rPr lang="en-US" sz="2600" dirty="0" err="1"/>
              <a:t>ke</a:t>
            </a:r>
            <a:r>
              <a:rPr lang="en-US" sz="2600" dirty="0"/>
              <a:t> </a:t>
            </a:r>
            <a:r>
              <a:rPr lang="en-US" sz="2600" dirty="0" err="1"/>
              <a:t>efisiensi</a:t>
            </a:r>
            <a:r>
              <a:rPr lang="en-US" sz="2600" dirty="0"/>
              <a:t> (</a:t>
            </a:r>
            <a:r>
              <a:rPr lang="en-US" sz="2600" dirty="0" err="1"/>
              <a:t>waktu</a:t>
            </a:r>
            <a:r>
              <a:rPr lang="en-US" sz="2600" dirty="0"/>
              <a:t>) dan </a:t>
            </a:r>
            <a:r>
              <a:rPr lang="en-US" sz="2600" dirty="0" err="1"/>
              <a:t>akurasi</a:t>
            </a:r>
            <a:r>
              <a:rPr lang="en-US" sz="2600" dirty="0"/>
              <a:t>, </a:t>
            </a:r>
            <a:r>
              <a:rPr lang="en-US" sz="2600" dirty="0" err="1"/>
              <a:t>tapi</a:t>
            </a:r>
            <a:r>
              <a:rPr lang="en-US" sz="2600" dirty="0"/>
              <a:t> </a:t>
            </a:r>
            <a:r>
              <a:rPr lang="en-US" sz="2600" dirty="0" err="1"/>
              <a:t>masih</a:t>
            </a:r>
            <a:r>
              <a:rPr lang="en-US" sz="2600" dirty="0"/>
              <a:t> </a:t>
            </a:r>
            <a:r>
              <a:rPr lang="en-US" sz="2600" dirty="0" err="1"/>
              <a:t>jarang</a:t>
            </a:r>
            <a:r>
              <a:rPr lang="en-US" sz="2600" dirty="0"/>
              <a:t> scalability (memory dan </a:t>
            </a:r>
            <a:r>
              <a:rPr lang="en-US" sz="2600" dirty="0" err="1"/>
              <a:t>komputasi</a:t>
            </a:r>
            <a:r>
              <a:rPr lang="en-US" sz="2600" dirty="0"/>
              <a:t>)</a:t>
            </a:r>
          </a:p>
        </p:txBody>
      </p:sp>
      <p:sp>
        <p:nvSpPr>
          <p:cNvPr id="4" name="TextBox 3">
            <a:extLst>
              <a:ext uri="{FF2B5EF4-FFF2-40B4-BE49-F238E27FC236}">
                <a16:creationId xmlns:a16="http://schemas.microsoft.com/office/drawing/2014/main" id="{48F13835-860F-47CC-83C2-83DEC2669B8F}"/>
              </a:ext>
            </a:extLst>
          </p:cNvPr>
          <p:cNvSpPr txBox="1"/>
          <p:nvPr/>
        </p:nvSpPr>
        <p:spPr>
          <a:xfrm>
            <a:off x="-52717" y="-148753"/>
            <a:ext cx="9108504" cy="707886"/>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Trend Research / Technology</a:t>
            </a:r>
            <a:endParaRPr kumimoji="0" lang="en-US"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101159530"/>
      </p:ext>
    </p:extLst>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D2E8E-D90C-41E4-8DCF-FE99313B4830}"/>
              </a:ext>
            </a:extLst>
          </p:cNvPr>
          <p:cNvSpPr txBox="1"/>
          <p:nvPr/>
        </p:nvSpPr>
        <p:spPr>
          <a:xfrm>
            <a:off x="-83852" y="-147593"/>
            <a:ext cx="9108504" cy="132343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Ilmu</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Data di Masa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Depan</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b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Pengaruh</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Lingkungan</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Contoh</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endParaRPr kumimoji="0" lang="en-US"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15" name="Content Placeholder 14">
            <a:extLst>
              <a:ext uri="{FF2B5EF4-FFF2-40B4-BE49-F238E27FC236}">
                <a16:creationId xmlns:a16="http://schemas.microsoft.com/office/drawing/2014/main" id="{321AE5F3-15BC-432C-9495-B03E68531811}"/>
              </a:ext>
            </a:extLst>
          </p:cNvPr>
          <p:cNvSpPr>
            <a:spLocks noGrp="1"/>
          </p:cNvSpPr>
          <p:nvPr>
            <p:ph idx="1"/>
          </p:nvPr>
        </p:nvSpPr>
        <p:spPr>
          <a:xfrm>
            <a:off x="0" y="1484784"/>
            <a:ext cx="4355977" cy="5373216"/>
          </a:xfrm>
        </p:spPr>
        <p:txBody>
          <a:bodyPr>
            <a:normAutofit/>
          </a:bodyPr>
          <a:lstStyle/>
          <a:p>
            <a:pPr marL="0" indent="0">
              <a:buNone/>
            </a:pPr>
            <a:r>
              <a:rPr lang="en-US" sz="3600" dirty="0"/>
              <a:t>IBM </a:t>
            </a:r>
            <a:r>
              <a:rPr lang="en-US" sz="3600" dirty="0" err="1"/>
              <a:t>TrueNorth</a:t>
            </a:r>
            <a:endParaRPr lang="en-US" sz="3600" dirty="0"/>
          </a:p>
          <a:p>
            <a:pPr>
              <a:buFont typeface="Wingdings" panose="05000000000000000000" pitchFamily="2" charset="2"/>
              <a:buChar char="v"/>
            </a:pPr>
            <a:r>
              <a:rPr lang="en-US" sz="2600" dirty="0"/>
              <a:t>use just 0.07 milliwatts of power and can perform 46 billion synaptic operations per second, per watt.</a:t>
            </a:r>
          </a:p>
          <a:p>
            <a:pPr>
              <a:buFont typeface="Wingdings" panose="05000000000000000000" pitchFamily="2" charset="2"/>
              <a:buChar char="v"/>
            </a:pPr>
            <a:r>
              <a:rPr lang="en-US" sz="2600" dirty="0"/>
              <a:t> &gt;6000 frames/watt</a:t>
            </a:r>
          </a:p>
          <a:p>
            <a:pPr>
              <a:buFont typeface="Wingdings" panose="05000000000000000000" pitchFamily="2" charset="2"/>
              <a:buChar char="v"/>
            </a:pPr>
            <a:r>
              <a:rPr lang="en-US" sz="2600" dirty="0" err="1"/>
              <a:t>Tantangan</a:t>
            </a:r>
            <a:r>
              <a:rPr lang="en-US" sz="2600" dirty="0"/>
              <a:t>:</a:t>
            </a:r>
            <a:br>
              <a:rPr lang="en-US" sz="2600" dirty="0"/>
            </a:br>
            <a:r>
              <a:rPr lang="en-US" sz="2600" dirty="0" err="1"/>
              <a:t>Arsitektur</a:t>
            </a:r>
            <a:r>
              <a:rPr lang="en-US" sz="2600" dirty="0"/>
              <a:t> != CPU </a:t>
            </a:r>
            <a:br>
              <a:rPr lang="en-US" sz="2600" dirty="0"/>
            </a:br>
            <a:r>
              <a:rPr lang="en-US" sz="2600" dirty="0"/>
              <a:t>(</a:t>
            </a:r>
            <a:r>
              <a:rPr lang="en-US" sz="2600" dirty="0" err="1"/>
              <a:t>menggunakan</a:t>
            </a:r>
            <a:r>
              <a:rPr lang="en-US" sz="2600" dirty="0"/>
              <a:t> Synapse)</a:t>
            </a:r>
            <a:br>
              <a:rPr lang="en-US" sz="2600" dirty="0"/>
            </a:br>
            <a:r>
              <a:rPr lang="en-US" sz="2600" dirty="0" err="1"/>
              <a:t>Pemrograman</a:t>
            </a:r>
            <a:r>
              <a:rPr lang="en-US" sz="2600" dirty="0"/>
              <a:t> </a:t>
            </a:r>
            <a:r>
              <a:rPr lang="en-US" sz="2600" dirty="0" err="1"/>
              <a:t>Berbeda</a:t>
            </a:r>
            <a:endParaRPr lang="en-US" sz="2600" dirty="0"/>
          </a:p>
          <a:p>
            <a:pPr>
              <a:buFont typeface="Wingdings" panose="05000000000000000000" pitchFamily="2" charset="2"/>
              <a:buChar char="v"/>
            </a:pPr>
            <a:r>
              <a:rPr lang="en-US" sz="2600" dirty="0" err="1"/>
              <a:t>Peluang</a:t>
            </a:r>
            <a:r>
              <a:rPr lang="en-US" sz="2600" dirty="0"/>
              <a:t>: </a:t>
            </a:r>
            <a:br>
              <a:rPr lang="en-US" sz="2600" dirty="0"/>
            </a:br>
            <a:r>
              <a:rPr lang="en-US" sz="2600" dirty="0"/>
              <a:t>Minimal research Gaps!!!...</a:t>
            </a:r>
            <a:endParaRPr lang="id-ID" sz="2600" dirty="0"/>
          </a:p>
        </p:txBody>
      </p:sp>
      <p:pic>
        <p:nvPicPr>
          <p:cNvPr id="2" name="Picture 1">
            <a:extLst>
              <a:ext uri="{FF2B5EF4-FFF2-40B4-BE49-F238E27FC236}">
                <a16:creationId xmlns:a16="http://schemas.microsoft.com/office/drawing/2014/main" id="{1AC7315A-CA54-4208-8860-C68EBFB17DE3}"/>
              </a:ext>
            </a:extLst>
          </p:cNvPr>
          <p:cNvPicPr>
            <a:picLocks noChangeAspect="1"/>
          </p:cNvPicPr>
          <p:nvPr/>
        </p:nvPicPr>
        <p:blipFill>
          <a:blip r:embed="rId2"/>
          <a:stretch>
            <a:fillRect/>
          </a:stretch>
        </p:blipFill>
        <p:spPr>
          <a:xfrm>
            <a:off x="4788024" y="1652587"/>
            <a:ext cx="4285396" cy="2238729"/>
          </a:xfrm>
          <a:prstGeom prst="rect">
            <a:avLst/>
          </a:prstGeom>
        </p:spPr>
      </p:pic>
      <p:pic>
        <p:nvPicPr>
          <p:cNvPr id="8194" name="Picture 2" descr="The IBM TrueNorth board.">
            <a:extLst>
              <a:ext uri="{FF2B5EF4-FFF2-40B4-BE49-F238E27FC236}">
                <a16:creationId xmlns:a16="http://schemas.microsoft.com/office/drawing/2014/main" id="{9ED4A8D2-D2CC-4728-BB75-F8205AC6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250" y="4030527"/>
            <a:ext cx="4646290" cy="2607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095"/>
      </p:ext>
    </p:extLst>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D2E8E-D90C-41E4-8DCF-FE99313B4830}"/>
              </a:ext>
            </a:extLst>
          </p:cNvPr>
          <p:cNvSpPr txBox="1"/>
          <p:nvPr/>
        </p:nvSpPr>
        <p:spPr>
          <a:xfrm>
            <a:off x="-83852" y="-147593"/>
            <a:ext cx="9108504" cy="1323439"/>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Ilmu</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Data di Masa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Depan</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b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Pengaruh</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AU" sz="4000" b="1" i="0" u="none" strike="noStrike" kern="120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Budaya</a:t>
            </a:r>
            <a:r>
              <a:rPr kumimoji="0" lang="en-AU" sz="40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a:t>
            </a:r>
            <a:endParaRPr kumimoji="0" lang="en-US" sz="3200" b="1" i="0" u="none" strike="noStrike" kern="120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8" name="Picture 7">
            <a:extLst>
              <a:ext uri="{FF2B5EF4-FFF2-40B4-BE49-F238E27FC236}">
                <a16:creationId xmlns:a16="http://schemas.microsoft.com/office/drawing/2014/main" id="{DC4AE9F3-2D72-4E06-8B7B-3A628C301B95}"/>
              </a:ext>
            </a:extLst>
          </p:cNvPr>
          <p:cNvPicPr>
            <a:picLocks noChangeAspect="1"/>
          </p:cNvPicPr>
          <p:nvPr/>
        </p:nvPicPr>
        <p:blipFill>
          <a:blip r:embed="rId2"/>
          <a:stretch>
            <a:fillRect/>
          </a:stretch>
        </p:blipFill>
        <p:spPr>
          <a:xfrm>
            <a:off x="5474199" y="1156014"/>
            <a:ext cx="2996016" cy="2996016"/>
          </a:xfrm>
          <a:prstGeom prst="rect">
            <a:avLst/>
          </a:prstGeom>
        </p:spPr>
      </p:pic>
      <p:sp>
        <p:nvSpPr>
          <p:cNvPr id="9" name="Rectangle 8">
            <a:extLst>
              <a:ext uri="{FF2B5EF4-FFF2-40B4-BE49-F238E27FC236}">
                <a16:creationId xmlns:a16="http://schemas.microsoft.com/office/drawing/2014/main" id="{5A00A49F-34E6-4494-9CF6-279675637716}"/>
              </a:ext>
            </a:extLst>
          </p:cNvPr>
          <p:cNvSpPr/>
          <p:nvPr/>
        </p:nvSpPr>
        <p:spPr>
          <a:xfrm>
            <a:off x="4572000" y="4154294"/>
            <a:ext cx="475000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Calibri" panose="020F0502020204030204"/>
                <a:ea typeface="굴림" pitchFamily="50" charset="-127"/>
                <a:cs typeface="+mn-cs"/>
              </a:rPr>
              <a:t>https://au.pinterest.com/massiveSCAN/qr-code-shopping/</a:t>
            </a:r>
          </a:p>
        </p:txBody>
      </p:sp>
      <p:pic>
        <p:nvPicPr>
          <p:cNvPr id="10" name="Content Placeholder 3" descr="f-classfuturecaptions.JPG">
            <a:extLst>
              <a:ext uri="{FF2B5EF4-FFF2-40B4-BE49-F238E27FC236}">
                <a16:creationId xmlns:a16="http://schemas.microsoft.com/office/drawing/2014/main" id="{3430A70E-4318-4C72-A5D8-20F6890208BE}"/>
              </a:ext>
            </a:extLst>
          </p:cNvPr>
          <p:cNvPicPr>
            <a:picLocks noGrp="1" noChangeAspect="1"/>
          </p:cNvPicPr>
          <p:nvPr>
            <p:ph idx="1"/>
          </p:nvPr>
        </p:nvPicPr>
        <p:blipFill>
          <a:blip r:embed="rId3"/>
          <a:stretch>
            <a:fillRect/>
          </a:stretch>
        </p:blipFill>
        <p:spPr>
          <a:xfrm>
            <a:off x="323528" y="1154473"/>
            <a:ext cx="4032448" cy="2274527"/>
          </a:xfrm>
        </p:spPr>
      </p:pic>
      <p:sp>
        <p:nvSpPr>
          <p:cNvPr id="11" name="Rectangle 10">
            <a:extLst>
              <a:ext uri="{FF2B5EF4-FFF2-40B4-BE49-F238E27FC236}">
                <a16:creationId xmlns:a16="http://schemas.microsoft.com/office/drawing/2014/main" id="{9EC0E354-19FC-4F07-BCBE-93AB9AB76613}"/>
              </a:ext>
            </a:extLst>
          </p:cNvPr>
          <p:cNvSpPr/>
          <p:nvPr/>
        </p:nvSpPr>
        <p:spPr>
          <a:xfrm>
            <a:off x="224695" y="6342988"/>
            <a:ext cx="4525309" cy="58477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600" b="0" i="0" u="none" strike="noStrike" kern="1200" cap="none" spc="0" normalizeH="0" baseline="0" noProof="0" dirty="0">
                <a:ln>
                  <a:noFill/>
                </a:ln>
                <a:solidFill>
                  <a:prstClr val="black"/>
                </a:solidFill>
                <a:effectLst/>
                <a:uLnTx/>
                <a:uFillTx/>
                <a:latin typeface="Arial" charset="0"/>
                <a:ea typeface="굴림" pitchFamily="50" charset="-127"/>
                <a:cs typeface="+mn-cs"/>
              </a:rPr>
              <a:t>http://nwn.blogs.com/nwn/2015/06/vr-public-places.html</a:t>
            </a:r>
          </a:p>
        </p:txBody>
      </p:sp>
      <p:pic>
        <p:nvPicPr>
          <p:cNvPr id="12" name="Content Placeholder 6">
            <a:extLst>
              <a:ext uri="{FF2B5EF4-FFF2-40B4-BE49-F238E27FC236}">
                <a16:creationId xmlns:a16="http://schemas.microsoft.com/office/drawing/2014/main" id="{7F92E88D-150F-4F72-AF90-C18F71E35BC7}"/>
              </a:ext>
            </a:extLst>
          </p:cNvPr>
          <p:cNvPicPr>
            <a:picLocks noChangeAspect="1"/>
          </p:cNvPicPr>
          <p:nvPr/>
        </p:nvPicPr>
        <p:blipFill>
          <a:blip r:embed="rId4"/>
          <a:stretch>
            <a:fillRect/>
          </a:stretch>
        </p:blipFill>
        <p:spPr>
          <a:xfrm>
            <a:off x="224695" y="3605338"/>
            <a:ext cx="4278517" cy="2737650"/>
          </a:xfrm>
          <a:prstGeom prst="rect">
            <a:avLst/>
          </a:prstGeom>
        </p:spPr>
      </p:pic>
      <p:sp>
        <p:nvSpPr>
          <p:cNvPr id="5" name="AutoShape 2" descr="Image result for society  &quot;artificial intelligence&quot;">
            <a:extLst>
              <a:ext uri="{FF2B5EF4-FFF2-40B4-BE49-F238E27FC236}">
                <a16:creationId xmlns:a16="http://schemas.microsoft.com/office/drawing/2014/main" id="{54C79561-CD64-4156-9480-E90AB5FE44D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3600" b="1" i="0" u="none" strike="noStrike" kern="1200" cap="none" spc="0" normalizeH="0" baseline="0" noProof="0">
              <a:ln>
                <a:noFill/>
              </a:ln>
              <a:solidFill>
                <a:prstClr val="white"/>
              </a:solidFill>
              <a:effectLst/>
              <a:uLnTx/>
              <a:uFillTx/>
              <a:latin typeface="Arial" charset="0"/>
              <a:ea typeface="굴림" pitchFamily="50" charset="-127"/>
              <a:cs typeface="+mn-cs"/>
            </a:endParaRPr>
          </a:p>
        </p:txBody>
      </p:sp>
      <p:pic>
        <p:nvPicPr>
          <p:cNvPr id="6" name="Picture 5">
            <a:extLst>
              <a:ext uri="{FF2B5EF4-FFF2-40B4-BE49-F238E27FC236}">
                <a16:creationId xmlns:a16="http://schemas.microsoft.com/office/drawing/2014/main" id="{09243C47-01F6-4A5A-AA81-E9DF1ECF2276}"/>
              </a:ext>
            </a:extLst>
          </p:cNvPr>
          <p:cNvPicPr>
            <a:picLocks noChangeAspect="1"/>
          </p:cNvPicPr>
          <p:nvPr/>
        </p:nvPicPr>
        <p:blipFill>
          <a:blip r:embed="rId5"/>
          <a:stretch>
            <a:fillRect/>
          </a:stretch>
        </p:blipFill>
        <p:spPr>
          <a:xfrm>
            <a:off x="4572000" y="4427759"/>
            <a:ext cx="4572000" cy="2430241"/>
          </a:xfrm>
          <a:prstGeom prst="rect">
            <a:avLst/>
          </a:prstGeom>
        </p:spPr>
      </p:pic>
    </p:spTree>
    <p:extLst>
      <p:ext uri="{BB962C8B-B14F-4D97-AF65-F5344CB8AC3E}">
        <p14:creationId xmlns:p14="http://schemas.microsoft.com/office/powerpoint/2010/main" val="42846103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age result for multidisciplinair team">
            <a:extLst>
              <a:ext uri="{FF2B5EF4-FFF2-40B4-BE49-F238E27FC236}">
                <a16:creationId xmlns:a16="http://schemas.microsoft.com/office/drawing/2014/main" id="{6F4E7D9F-B9C6-4AE1-92D9-023132DEA6B2}"/>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803976"/>
            <a:ext cx="2882980" cy="20522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186D33-633B-4D64-954E-8EDB60DDBD48}"/>
              </a:ext>
            </a:extLst>
          </p:cNvPr>
          <p:cNvPicPr>
            <a:picLocks noChangeAspect="1"/>
          </p:cNvPicPr>
          <p:nvPr/>
        </p:nvPicPr>
        <p:blipFill>
          <a:blip r:embed="rId4"/>
          <a:stretch>
            <a:fillRect/>
          </a:stretch>
        </p:blipFill>
        <p:spPr>
          <a:xfrm>
            <a:off x="1" y="2820864"/>
            <a:ext cx="4427983" cy="4037136"/>
          </a:xfrm>
          <a:prstGeom prst="rect">
            <a:avLst/>
          </a:prstGeom>
        </p:spPr>
      </p:pic>
      <p:sp>
        <p:nvSpPr>
          <p:cNvPr id="7" name="TextBox 6">
            <a:extLst>
              <a:ext uri="{FF2B5EF4-FFF2-40B4-BE49-F238E27FC236}">
                <a16:creationId xmlns:a16="http://schemas.microsoft.com/office/drawing/2014/main" id="{BD01A368-828B-4A50-AB0F-D14361A6906C}"/>
              </a:ext>
            </a:extLst>
          </p:cNvPr>
          <p:cNvSpPr txBox="1"/>
          <p:nvPr/>
        </p:nvSpPr>
        <p:spPr>
          <a:xfrm>
            <a:off x="432048" y="-171400"/>
            <a:ext cx="8820472" cy="1107996"/>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66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Kolaborasi</a:t>
            </a:r>
            <a:endParaRPr kumimoji="0" lang="id-ID" sz="80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
        <p:nvSpPr>
          <p:cNvPr id="5" name="Content Placeholder 2">
            <a:extLst>
              <a:ext uri="{FF2B5EF4-FFF2-40B4-BE49-F238E27FC236}">
                <a16:creationId xmlns:a16="http://schemas.microsoft.com/office/drawing/2014/main" id="{2A6A789A-4962-467D-907F-E587E22D63B5}"/>
              </a:ext>
            </a:extLst>
          </p:cNvPr>
          <p:cNvSpPr txBox="1">
            <a:spLocks/>
          </p:cNvSpPr>
          <p:nvPr/>
        </p:nvSpPr>
        <p:spPr>
          <a:xfrm>
            <a:off x="2771800" y="936597"/>
            <a:ext cx="6192688" cy="205229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id-ID" sz="2800" b="0" i="0" u="none" strike="noStrike" kern="1200" cap="none" spc="0" normalizeH="0" baseline="0" noProof="1">
                <a:ln>
                  <a:noFill/>
                </a:ln>
                <a:solidFill>
                  <a:prstClr val="black"/>
                </a:solidFill>
                <a:effectLst/>
                <a:uLnTx/>
                <a:uFillTx/>
                <a:latin typeface="Calibri" panose="020F0502020204030204"/>
                <a:ea typeface="+mn-ea"/>
                <a:cs typeface="+mn-cs"/>
              </a:rPr>
              <a:t>Memanfaatkan kemudahan konektivitas yang di tawarkan teknologi informasi di abad ke-21</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800" b="0" i="0" u="none" strike="noStrike" kern="1200" cap="none" spc="0" normalizeH="0" baseline="0" noProof="1">
                <a:ln>
                  <a:noFill/>
                </a:ln>
                <a:solidFill>
                  <a:prstClr val="black"/>
                </a:solidFill>
                <a:effectLst/>
                <a:uLnTx/>
                <a:uFillTx/>
                <a:latin typeface="Calibri" panose="020F0502020204030204"/>
                <a:ea typeface="+mn-ea"/>
                <a:cs typeface="+mn-cs"/>
              </a:rPr>
              <a:t>Sharing resources untuk meringankan pekerjaan.</a:t>
            </a:r>
            <a:endParaRPr kumimoji="0" lang="id-ID" sz="2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B411744-22BD-441B-AB86-847033D90CD6}"/>
              </a:ext>
            </a:extLst>
          </p:cNvPr>
          <p:cNvSpPr txBox="1">
            <a:spLocks/>
          </p:cNvSpPr>
          <p:nvPr/>
        </p:nvSpPr>
        <p:spPr>
          <a:xfrm>
            <a:off x="4427984" y="2988888"/>
            <a:ext cx="4716015" cy="37524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id-ID" sz="2800" b="0" i="0" u="none" strike="noStrike" kern="1200" cap="none" spc="0" normalizeH="0" baseline="0" noProof="1">
                <a:ln>
                  <a:noFill/>
                </a:ln>
                <a:solidFill>
                  <a:prstClr val="black"/>
                </a:solidFill>
                <a:effectLst/>
                <a:uLnTx/>
                <a:uFillTx/>
                <a:latin typeface="Calibri" panose="020F0502020204030204"/>
                <a:ea typeface="+mn-ea"/>
                <a:cs typeface="+mn-cs"/>
              </a:rPr>
              <a:t>Menghindari </a:t>
            </a:r>
            <a:r>
              <a:rPr kumimoji="0" lang="en-US" sz="2800" b="0" i="0" u="none" strike="noStrike" kern="1200" cap="none" spc="0" normalizeH="0" baseline="0" noProof="1">
                <a:ln>
                  <a:noFill/>
                </a:ln>
                <a:solidFill>
                  <a:prstClr val="black"/>
                </a:solidFill>
                <a:effectLst/>
                <a:uLnTx/>
                <a:uFillTx/>
                <a:latin typeface="Calibri" panose="020F0502020204030204"/>
                <a:ea typeface="+mn-ea"/>
                <a:cs typeface="+mn-cs"/>
              </a:rPr>
              <a:t>kebingungan dan kebuntuan akibat “tsunami informasi dan teknologi” big data.</a:t>
            </a:r>
            <a:br>
              <a:rPr kumimoji="0" lang="en-US" sz="2800" b="0" i="0" u="none" strike="noStrike" kern="1200" cap="none" spc="0" normalizeH="0" baseline="0" noProof="1">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1">
                <a:ln>
                  <a:noFill/>
                </a:ln>
                <a:solidFill>
                  <a:prstClr val="black"/>
                </a:solidFill>
                <a:effectLst/>
                <a:uLnTx/>
                <a:uFillTx/>
                <a:latin typeface="Calibri" panose="020F0502020204030204"/>
                <a:ea typeface="+mn-ea"/>
                <a:cs typeface="+mn-cs"/>
              </a:rPr>
              <a:t> </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800" b="0" i="0" u="none" strike="noStrike" kern="1200" cap="none" spc="0" normalizeH="0" baseline="0" noProof="1">
                <a:ln>
                  <a:noFill/>
                </a:ln>
                <a:solidFill>
                  <a:prstClr val="black"/>
                </a:solidFill>
                <a:effectLst/>
                <a:uLnTx/>
                <a:uFillTx/>
                <a:latin typeface="Calibri" panose="020F0502020204030204"/>
                <a:ea typeface="+mn-ea"/>
                <a:cs typeface="+mn-cs"/>
              </a:rPr>
              <a:t>Kolaborasi riset, pengajaran, </a:t>
            </a:r>
            <a:r>
              <a:rPr kumimoji="0" lang="en-US" sz="2800" b="0" i="1" u="none" strike="noStrike" kern="1200" cap="none" spc="0" normalizeH="0" baseline="0" noProof="1">
                <a:ln>
                  <a:noFill/>
                </a:ln>
                <a:solidFill>
                  <a:prstClr val="black"/>
                </a:solidFill>
                <a:effectLst/>
                <a:uLnTx/>
                <a:uFillTx/>
                <a:latin typeface="Calibri" panose="020F0502020204030204"/>
                <a:ea typeface="+mn-ea"/>
                <a:cs typeface="+mn-cs"/>
              </a:rPr>
              <a:t>event</a:t>
            </a:r>
            <a:r>
              <a:rPr kumimoji="0" lang="en-US" sz="2800" b="0" i="0" u="none" strike="noStrike" kern="1200" cap="none" spc="0" normalizeH="0" baseline="0" noProof="1">
                <a:ln>
                  <a:noFill/>
                </a:ln>
                <a:solidFill>
                  <a:prstClr val="black"/>
                </a:solidFill>
                <a:effectLst/>
                <a:uLnTx/>
                <a:uFillTx/>
                <a:latin typeface="Calibri" panose="020F0502020204030204"/>
                <a:ea typeface="+mn-ea"/>
                <a:cs typeface="+mn-cs"/>
              </a:rPr>
              <a:t>, dsb.</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800" b="0" i="0" u="none" strike="noStrike" kern="1200" cap="none" spc="0" normalizeH="0" baseline="0" noProof="1">
                <a:ln>
                  <a:noFill/>
                </a:ln>
                <a:solidFill>
                  <a:prstClr val="black"/>
                </a:solidFill>
                <a:effectLst/>
                <a:uLnTx/>
                <a:uFillTx/>
                <a:latin typeface="Calibri" panose="020F0502020204030204"/>
                <a:ea typeface="+mn-ea"/>
                <a:cs typeface="+mn-cs"/>
              </a:rPr>
              <a:t>Kolaborasi multi dimensi: pendanaan, pengetahuan, dll.</a:t>
            </a:r>
            <a:endParaRPr kumimoji="0" lang="id-ID" sz="2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4133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p:txBody>
          <a:bodyPr>
            <a:noAutofit/>
          </a:bodyPr>
          <a:lstStyle/>
          <a:p>
            <a:pPr eaLnBrk="1" hangingPunct="1"/>
            <a:r>
              <a:rPr lang="en-US" sz="2600" dirty="0"/>
              <a:t> </a:t>
            </a:r>
          </a:p>
        </p:txBody>
      </p:sp>
      <p:sp>
        <p:nvSpPr>
          <p:cNvPr id="7" name="TextBox 6">
            <a:extLst>
              <a:ext uri="{FF2B5EF4-FFF2-40B4-BE49-F238E27FC236}">
                <a16:creationId xmlns:a16="http://schemas.microsoft.com/office/drawing/2014/main" id="{60FF6F45-D76B-48C2-A1BF-9AC832E728C0}"/>
              </a:ext>
            </a:extLst>
          </p:cNvPr>
          <p:cNvSpPr txBox="1"/>
          <p:nvPr/>
        </p:nvSpPr>
        <p:spPr>
          <a:xfrm>
            <a:off x="0" y="2276872"/>
            <a:ext cx="9144000" cy="2308324"/>
          </a:xfrm>
          <a:prstGeom prst="rect">
            <a:avLst/>
          </a:prstGeom>
          <a:noFill/>
          <a:effectLst>
            <a:glow rad="101600">
              <a:srgbClr val="5B9BD5">
                <a:satMod val="175000"/>
                <a:alpha val="40000"/>
              </a:srgbClr>
            </a:glo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Data Science, Big 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4800" kern="0" dirty="0">
                <a:ln w="9000" cmpd="sng">
                  <a:solidFill>
                    <a:srgbClr val="060BC6"/>
                  </a:solidFill>
                  <a:prstDash val="solid"/>
                </a:ln>
                <a:solidFill>
                  <a:srgbClr val="FFC000"/>
                </a:solidFill>
                <a:effectLst>
                  <a:reflection blurRad="12700" stA="28000" endPos="45000" dist="1000" dir="5400000" sy="-100000" algn="bl" rotWithShape="0"/>
                </a:effectLst>
              </a:rPr>
              <a:t>dan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Sistem</a:t>
            </a:r>
            <a:r>
              <a:rPr kumimoji="0" lang="en-US"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 </a:t>
            </a:r>
            <a:r>
              <a:rPr kumimoji="0" lang="en-US" sz="4800" b="1" i="0" u="none" strike="noStrike" kern="0" cap="none" spc="0" normalizeH="0" baseline="0" noProof="0" dirty="0" err="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informasi</a:t>
            </a:r>
            <a:endParaRPr kumimoji="0" lang="en-US" sz="4800" b="1" i="0" u="none" strike="noStrike" kern="0" cap="none" spc="0" normalizeH="0" baseline="0" noProof="0" dirty="0">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spTree>
    <p:extLst>
      <p:ext uri="{BB962C8B-B14F-4D97-AF65-F5344CB8AC3E}">
        <p14:creationId xmlns:p14="http://schemas.microsoft.com/office/powerpoint/2010/main" val="271095483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0120"/>
            <a:ext cx="91440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683568" y="620688"/>
            <a:ext cx="8064896" cy="64633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all" spc="0" normalizeH="0" baseline="0" noProof="0" dirty="0">
                <a:ln w="0"/>
                <a:solidFill>
                  <a:prstClr val="black"/>
                </a:solidFill>
                <a:effectLst>
                  <a:reflection blurRad="12700" stA="50000" endPos="50000" dist="5000" dir="5400000" sy="-100000" rotWithShape="0"/>
                </a:effectLst>
                <a:uLnTx/>
                <a:uFillTx/>
                <a:latin typeface="Arial" charset="0"/>
                <a:ea typeface="굴림" pitchFamily="50" charset="-127"/>
                <a:cs typeface="+mn-cs"/>
              </a:rPr>
              <a:t>(Big) Databases</a:t>
            </a:r>
          </a:p>
        </p:txBody>
      </p:sp>
      <p:pic>
        <p:nvPicPr>
          <p:cNvPr id="3076" name="Picture 4" descr="Image result for database">
            <a:extLst>
              <a:ext uri="{FF2B5EF4-FFF2-40B4-BE49-F238E27FC236}">
                <a16:creationId xmlns:a16="http://schemas.microsoft.com/office/drawing/2014/main" id="{B4DB6D54-207A-4C35-AB9B-B82A7836F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556792"/>
            <a:ext cx="6093346" cy="426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9162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07504" y="274638"/>
            <a:ext cx="9036496" cy="1143000"/>
          </a:xfrm>
        </p:spPr>
        <p:txBody>
          <a:bodyPr>
            <a:normAutofit fontScale="90000"/>
          </a:bodyPr>
          <a:lstStyle/>
          <a:p>
            <a:pPr eaLnBrk="1" hangingPunct="1"/>
            <a:r>
              <a:rPr lang="en-AU" sz="4400" b="1" dirty="0">
                <a:solidFill>
                  <a:schemeClr val="tx1"/>
                </a:solidFill>
              </a:rPr>
              <a:t>Databases: NoSQL vs SQL Vs NewSQL</a:t>
            </a:r>
            <a:endParaRPr lang="en-US" sz="4400" b="1" dirty="0">
              <a:solidFill>
                <a:schemeClr val="tx1"/>
              </a:solidFill>
            </a:endParaRPr>
          </a:p>
        </p:txBody>
      </p:sp>
      <p:sp>
        <p:nvSpPr>
          <p:cNvPr id="2" name="Rectangle 1">
            <a:extLst>
              <a:ext uri="{FF2B5EF4-FFF2-40B4-BE49-F238E27FC236}">
                <a16:creationId xmlns:a16="http://schemas.microsoft.com/office/drawing/2014/main" id="{FA0298C6-5720-41B7-A518-3FAC3BD6D9F3}"/>
              </a:ext>
            </a:extLst>
          </p:cNvPr>
          <p:cNvSpPr/>
          <p:nvPr/>
        </p:nvSpPr>
        <p:spPr>
          <a:xfrm>
            <a:off x="0" y="1792480"/>
            <a:ext cx="9144000" cy="452431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Akhir-akhir ini istilah </a:t>
            </a:r>
            <a:r>
              <a:rPr kumimoji="0" lang="id-ID" sz="2400" b="1" i="0" u="none" strike="noStrike" kern="1200" cap="none" spc="0" normalizeH="0" baseline="0" noProof="0" dirty="0" err="1">
                <a:ln>
                  <a:noFill/>
                </a:ln>
                <a:solidFill>
                  <a:srgbClr val="000000"/>
                </a:solidFill>
                <a:effectLst/>
                <a:uLnTx/>
                <a:uFillTx/>
                <a:latin typeface="Verdana" panose="020B0604030504040204" pitchFamily="34" charset="0"/>
                <a:ea typeface="굴림" pitchFamily="50" charset="-127"/>
                <a:cs typeface="+mn-cs"/>
              </a:rPr>
              <a:t>NoSQL</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(e.g. </a:t>
            </a:r>
            <a:r>
              <a:rPr kumimoji="0" lang="id-ID" sz="2400" b="1" i="0" u="none" strike="noStrike" kern="1200" cap="none" spc="0" normalizeH="0" baseline="0" noProof="0" dirty="0" err="1">
                <a:ln>
                  <a:noFill/>
                </a:ln>
                <a:solidFill>
                  <a:srgbClr val="000000"/>
                </a:solidFill>
                <a:effectLst/>
                <a:uLnTx/>
                <a:uFillTx/>
                <a:latin typeface="Verdana" panose="020B0604030504040204" pitchFamily="34" charset="0"/>
                <a:ea typeface="굴림" pitchFamily="50" charset="-127"/>
                <a:cs typeface="+mn-cs"/>
              </a:rPr>
              <a:t>MongoDB</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semakin jamak, terutama pada pembahasan mengenai data yang besar (Big Data). Pertanyaan/diskusi yang paling sering muncul saat pertama kali mempelajari topik ini adalah:</a:t>
            </a:r>
            <a:endParaRPr kumimoji="0" lang="en-US"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d-ID" sz="2400" b="0" i="0" u="none" strike="noStrike" kern="1200" cap="none" spc="0" normalizeH="0" baseline="0" noProof="0" dirty="0">
              <a:ln>
                <a:noFill/>
              </a:ln>
              <a:solidFill>
                <a:srgbClr val="444444"/>
              </a:solidFill>
              <a:effectLst/>
              <a:uLnTx/>
              <a:uFillTx/>
              <a:latin typeface="Verdana" panose="020B0604030504040204" pitchFamily="34" charset="0"/>
              <a:ea typeface="굴림" pitchFamily="50" charset="-127"/>
              <a:cs typeface="+mn-cs"/>
            </a:endParaRP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Apakah </a:t>
            </a:r>
            <a:r>
              <a:rPr kumimoji="0" lang="id-ID" sz="2400" b="0" i="0" u="none" strike="noStrike" kern="1200" cap="none" spc="0" normalizeH="0" baseline="0" noProof="0" dirty="0" err="1">
                <a:ln>
                  <a:noFill/>
                </a:ln>
                <a:solidFill>
                  <a:srgbClr val="000000"/>
                </a:solidFill>
                <a:effectLst/>
                <a:uLnTx/>
                <a:uFillTx/>
                <a:latin typeface="Verdana" panose="020B0604030504040204" pitchFamily="34" charset="0"/>
                <a:ea typeface="굴림" pitchFamily="50" charset="-127"/>
                <a:cs typeface="+mn-cs"/>
              </a:rPr>
              <a:t>NoSQL</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adalah pengganti (lebih baik dari) </a:t>
            </a:r>
            <a:r>
              <a:rPr kumimoji="0" lang="id-ID" sz="2400" b="0" i="0" u="none" strike="noStrike" kern="1200" cap="none" spc="0" normalizeH="0" baseline="0" noProof="0" dirty="0" err="1">
                <a:ln>
                  <a:noFill/>
                </a:ln>
                <a:solidFill>
                  <a:srgbClr val="000000"/>
                </a:solidFill>
                <a:effectLst/>
                <a:uLnTx/>
                <a:uFillTx/>
                <a:latin typeface="Verdana" panose="020B0604030504040204" pitchFamily="34" charset="0"/>
                <a:ea typeface="굴림" pitchFamily="50" charset="-127"/>
                <a:cs typeface="+mn-cs"/>
              </a:rPr>
              <a:t>database</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a:t>
            </a:r>
            <a:r>
              <a:rPr kumimoji="0" lang="id-ID" sz="2400" b="0" i="0" u="none" strike="noStrike" kern="1200" cap="none" spc="0" normalizeH="0" baseline="0" noProof="0" dirty="0" err="1">
                <a:ln>
                  <a:noFill/>
                </a:ln>
                <a:solidFill>
                  <a:srgbClr val="000000"/>
                </a:solidFill>
                <a:effectLst/>
                <a:uLnTx/>
                <a:uFillTx/>
                <a:latin typeface="Verdana" panose="020B0604030504040204" pitchFamily="34" charset="0"/>
                <a:ea typeface="굴림" pitchFamily="50" charset="-127"/>
                <a:cs typeface="+mn-cs"/>
              </a:rPr>
              <a:t>relational</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(e.g. </a:t>
            </a:r>
            <a:r>
              <a:rPr kumimoji="0" lang="id-ID" sz="2400" b="0" i="0" u="none" strike="noStrike" kern="1200" cap="none" spc="0" normalizeH="0" baseline="0" noProof="0" dirty="0" err="1">
                <a:ln>
                  <a:noFill/>
                </a:ln>
                <a:solidFill>
                  <a:srgbClr val="000000"/>
                </a:solidFill>
                <a:effectLst/>
                <a:uLnTx/>
                <a:uFillTx/>
                <a:latin typeface="Verdana" panose="020B0604030504040204" pitchFamily="34" charset="0"/>
                <a:ea typeface="굴림" pitchFamily="50" charset="-127"/>
                <a:cs typeface="+mn-cs"/>
              </a:rPr>
              <a:t>MySQL</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a:t>
            </a:r>
            <a:endParaRPr kumimoji="0" lang="en-US"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endParaRP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rgbClr val="444444"/>
              </a:solidFill>
              <a:effectLst/>
              <a:uLnTx/>
              <a:uFillTx/>
              <a:latin typeface="Verdana" panose="020B0604030504040204" pitchFamily="34" charset="0"/>
              <a:ea typeface="굴림" pitchFamily="50" charset="-127"/>
              <a:cs typeface="+mn-cs"/>
            </a:endParaRP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Apakah </a:t>
            </a:r>
            <a:r>
              <a:rPr kumimoji="0" lang="id-ID" sz="2400" b="0" i="0" u="none" strike="noStrike" kern="1200" cap="none" spc="0" normalizeH="0" baseline="0" noProof="0" dirty="0" err="1">
                <a:ln>
                  <a:noFill/>
                </a:ln>
                <a:solidFill>
                  <a:srgbClr val="000000"/>
                </a:solidFill>
                <a:effectLst/>
                <a:uLnTx/>
                <a:uFillTx/>
                <a:latin typeface="Verdana" panose="020B0604030504040204" pitchFamily="34" charset="0"/>
                <a:ea typeface="굴림" pitchFamily="50" charset="-127"/>
                <a:cs typeface="+mn-cs"/>
              </a:rPr>
              <a:t>database</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relasional benar² tidak bisa digunakan saat ukuran datanya besar ?</a:t>
            </a:r>
            <a:endParaRPr kumimoji="0" lang="en-US"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endParaRP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id-ID" sz="2400" b="0" i="0" u="none" strike="noStrike" kern="1200" cap="none" spc="0" normalizeH="0" baseline="0" noProof="0" dirty="0">
              <a:ln>
                <a:noFill/>
              </a:ln>
              <a:solidFill>
                <a:srgbClr val="444444"/>
              </a:solidFill>
              <a:effectLst/>
              <a:uLnTx/>
              <a:uFillTx/>
              <a:latin typeface="Verdana" panose="020B0604030504040204" pitchFamily="34" charset="0"/>
              <a:ea typeface="굴림" pitchFamily="50" charset="-127"/>
              <a:cs typeface="+mn-cs"/>
            </a:endParaRP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A</a:t>
            </a:r>
            <a:r>
              <a:rPr kumimoji="0" lang="id-ID" sz="2400" b="0" i="0" u="none" strike="noStrike" kern="1200" cap="none" spc="0" normalizeH="0" baseline="0" noProof="0" dirty="0" err="1">
                <a:ln>
                  <a:noFill/>
                </a:ln>
                <a:solidFill>
                  <a:srgbClr val="000000"/>
                </a:solidFill>
                <a:effectLst/>
                <a:uLnTx/>
                <a:uFillTx/>
                <a:latin typeface="Verdana" panose="020B0604030504040204" pitchFamily="34" charset="0"/>
                <a:ea typeface="굴림" pitchFamily="50" charset="-127"/>
                <a:cs typeface="+mn-cs"/>
              </a:rPr>
              <a:t>pa</a:t>
            </a:r>
            <a:r>
              <a:rPr kumimoji="0" lang="id-ID" sz="2400" b="0" i="0" u="none" strike="noStrike" kern="1200" cap="none" spc="0" normalizeH="0" baseline="0" noProof="0" dirty="0">
                <a:ln>
                  <a:noFill/>
                </a:ln>
                <a:solidFill>
                  <a:srgbClr val="000000"/>
                </a:solidFill>
                <a:effectLst/>
                <a:uLnTx/>
                <a:uFillTx/>
                <a:latin typeface="Verdana" panose="020B0604030504040204" pitchFamily="34" charset="0"/>
                <a:ea typeface="굴림" pitchFamily="50" charset="-127"/>
                <a:cs typeface="+mn-cs"/>
              </a:rPr>
              <a:t> kelebihan &amp; kekurangan masing² ? ….</a:t>
            </a:r>
            <a:endParaRPr kumimoji="0" lang="id-ID" sz="2400" b="0" i="0" u="none" strike="noStrike" kern="1200" cap="none" spc="0" normalizeH="0" baseline="0" noProof="0" dirty="0">
              <a:ln>
                <a:noFill/>
              </a:ln>
              <a:solidFill>
                <a:srgbClr val="444444"/>
              </a:solidFill>
              <a:effectLst/>
              <a:uLnTx/>
              <a:uFillTx/>
              <a:latin typeface="Verdana" panose="020B0604030504040204" pitchFamily="34" charset="0"/>
              <a:ea typeface="굴림" pitchFamily="50" charset="-127"/>
              <a:cs typeface="+mn-cs"/>
            </a:endParaRPr>
          </a:p>
        </p:txBody>
      </p:sp>
    </p:spTree>
    <p:extLst>
      <p:ext uri="{BB962C8B-B14F-4D97-AF65-F5344CB8AC3E}">
        <p14:creationId xmlns:p14="http://schemas.microsoft.com/office/powerpoint/2010/main" val="18352493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96D85E-6FB6-4231-AE21-92093244A7BD}"/>
              </a:ext>
            </a:extLst>
          </p:cNvPr>
          <p:cNvSpPr txBox="1"/>
          <p:nvPr/>
        </p:nvSpPr>
        <p:spPr>
          <a:xfrm>
            <a:off x="-7569" y="581779"/>
            <a:ext cx="9252520" cy="830997"/>
          </a:xfrm>
          <a:prstGeom prst="rect">
            <a:avLst/>
          </a:prstGeom>
          <a:noFill/>
          <a:effectLst>
            <a:glow rad="101600">
              <a:schemeClr val="accent1">
                <a:satMod val="175000"/>
                <a:alpha val="40000"/>
              </a:schemeClr>
            </a:glo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Industry, Bisnis, &amp; Keuangan semakin </a:t>
            </a:r>
            <a:br>
              <a:rPr kumimoji="0" lang="en-US" sz="24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br>
            <a:r>
              <a:rPr kumimoji="0" lang="en-US" sz="24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rPr>
              <a:t>bergantung pada pengelolaan &amp; pemrosesan data</a:t>
            </a:r>
            <a:endParaRPr kumimoji="0" lang="id-ID" sz="2400" b="1" i="0" u="none" strike="noStrike" kern="1200" cap="none" spc="0" normalizeH="0" baseline="0" noProof="1">
              <a:ln w="9000" cmpd="sng">
                <a:solidFill>
                  <a:srgbClr val="060BC6"/>
                </a:solidFill>
                <a:prstDash val="solid"/>
              </a:ln>
              <a:solidFill>
                <a:srgbClr val="FFC000"/>
              </a:solidFill>
              <a:effectLst>
                <a:reflection blurRad="12700" stA="28000" endPos="45000" dist="1000" dir="5400000" sy="-100000" algn="bl" rotWithShape="0"/>
              </a:effectLst>
              <a:uLnTx/>
              <a:uFillTx/>
              <a:latin typeface="Arial" charset="0"/>
              <a:ea typeface="굴림" pitchFamily="50" charset="-127"/>
              <a:cs typeface="+mn-cs"/>
            </a:endParaRPr>
          </a:p>
        </p:txBody>
      </p:sp>
      <p:pic>
        <p:nvPicPr>
          <p:cNvPr id="4" name="Content Placeholder 3">
            <a:extLst>
              <a:ext uri="{FF2B5EF4-FFF2-40B4-BE49-F238E27FC236}">
                <a16:creationId xmlns:a16="http://schemas.microsoft.com/office/drawing/2014/main" id="{B33AB954-5E0B-4E8E-B7F6-0C5D54C9F729}"/>
              </a:ext>
            </a:extLst>
          </p:cNvPr>
          <p:cNvPicPr>
            <a:picLocks noGrp="1" noChangeAspect="1"/>
          </p:cNvPicPr>
          <p:nvPr>
            <p:ph idx="1"/>
          </p:nvPr>
        </p:nvPicPr>
        <p:blipFill>
          <a:blip r:embed="rId3"/>
          <a:stretch>
            <a:fillRect/>
          </a:stretch>
        </p:blipFill>
        <p:spPr>
          <a:xfrm>
            <a:off x="25880" y="1412776"/>
            <a:ext cx="9118120" cy="5445224"/>
          </a:xfrm>
          <a:prstGeom prst="rect">
            <a:avLst/>
          </a:prstGeom>
        </p:spPr>
      </p:pic>
    </p:spTree>
    <p:extLst>
      <p:ext uri="{BB962C8B-B14F-4D97-AF65-F5344CB8AC3E}">
        <p14:creationId xmlns:p14="http://schemas.microsoft.com/office/powerpoint/2010/main" val="66712457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1CDAA4-919B-4FE8-8CCB-DA218CE0409B}"/>
              </a:ext>
            </a:extLst>
          </p:cNvPr>
          <p:cNvPicPr>
            <a:picLocks noChangeAspect="1"/>
          </p:cNvPicPr>
          <p:nvPr/>
        </p:nvPicPr>
        <p:blipFill>
          <a:blip r:embed="rId2"/>
          <a:stretch>
            <a:fillRect/>
          </a:stretch>
        </p:blipFill>
        <p:spPr>
          <a:xfrm>
            <a:off x="6159034" y="306909"/>
            <a:ext cx="2458064" cy="2286000"/>
          </a:xfrm>
          <a:prstGeom prst="rect">
            <a:avLst/>
          </a:prstGeom>
        </p:spPr>
      </p:pic>
      <p:pic>
        <p:nvPicPr>
          <p:cNvPr id="2" name="Picture 1">
            <a:extLst>
              <a:ext uri="{FF2B5EF4-FFF2-40B4-BE49-F238E27FC236}">
                <a16:creationId xmlns:a16="http://schemas.microsoft.com/office/drawing/2014/main" id="{91ABEC72-8344-467C-8CBB-F931EF85FEDC}"/>
              </a:ext>
            </a:extLst>
          </p:cNvPr>
          <p:cNvPicPr>
            <a:picLocks noChangeAspect="1"/>
          </p:cNvPicPr>
          <p:nvPr/>
        </p:nvPicPr>
        <p:blipFill>
          <a:blip r:embed="rId3"/>
          <a:stretch>
            <a:fillRect/>
          </a:stretch>
        </p:blipFill>
        <p:spPr>
          <a:xfrm>
            <a:off x="5947744" y="2828925"/>
            <a:ext cx="2880644" cy="3388994"/>
          </a:xfrm>
          <a:prstGeom prst="rect">
            <a:avLst/>
          </a:prstGeom>
        </p:spPr>
      </p:pic>
      <p:sp>
        <p:nvSpPr>
          <p:cNvPr id="5" name="Title 4">
            <a:extLst>
              <a:ext uri="{FF2B5EF4-FFF2-40B4-BE49-F238E27FC236}">
                <a16:creationId xmlns:a16="http://schemas.microsoft.com/office/drawing/2014/main" id="{3232111A-6D3E-4969-9D73-EF9C84155DA0}"/>
              </a:ext>
            </a:extLst>
          </p:cNvPr>
          <p:cNvSpPr>
            <a:spLocks noGrp="1"/>
          </p:cNvSpPr>
          <p:nvPr>
            <p:ph type="title"/>
          </p:nvPr>
        </p:nvSpPr>
        <p:spPr>
          <a:xfrm>
            <a:off x="616137" y="640263"/>
            <a:ext cx="4653738" cy="1344975"/>
          </a:xfrm>
        </p:spPr>
        <p:txBody>
          <a:bodyPr>
            <a:normAutofit/>
          </a:bodyPr>
          <a:lstStyle/>
          <a:p>
            <a:r>
              <a:rPr lang="en-US" sz="3500" b="1"/>
              <a:t>Definisi</a:t>
            </a:r>
            <a:endParaRPr lang="id-ID" sz="3500" b="1"/>
          </a:p>
        </p:txBody>
      </p:sp>
      <p:sp>
        <p:nvSpPr>
          <p:cNvPr id="6" name="Content Placeholder 5">
            <a:extLst>
              <a:ext uri="{FF2B5EF4-FFF2-40B4-BE49-F238E27FC236}">
                <a16:creationId xmlns:a16="http://schemas.microsoft.com/office/drawing/2014/main" id="{83C283B3-D615-4796-9B39-875D422177B1}"/>
              </a:ext>
            </a:extLst>
          </p:cNvPr>
          <p:cNvSpPr>
            <a:spLocks noGrp="1"/>
          </p:cNvSpPr>
          <p:nvPr>
            <p:ph idx="1"/>
          </p:nvPr>
        </p:nvSpPr>
        <p:spPr>
          <a:xfrm>
            <a:off x="467544" y="1628800"/>
            <a:ext cx="4802330" cy="4392488"/>
          </a:xfrm>
        </p:spPr>
        <p:txBody>
          <a:bodyPr>
            <a:normAutofit/>
          </a:bodyPr>
          <a:lstStyle/>
          <a:p>
            <a:pPr marL="0" indent="0">
              <a:buNone/>
            </a:pPr>
            <a:r>
              <a:rPr lang="id-ID" sz="1900" b="1" u="sng" dirty="0" err="1"/>
              <a:t>Database</a:t>
            </a:r>
            <a:r>
              <a:rPr lang="id-ID" sz="1900" b="1" u="sng" dirty="0"/>
              <a:t> relasional</a:t>
            </a:r>
            <a:r>
              <a:rPr lang="id-ID" sz="1900" dirty="0"/>
              <a:t> adalah koleksi data terstruktur yang disajikan lewat </a:t>
            </a:r>
            <a:r>
              <a:rPr lang="id-ID" sz="1900" b="1" dirty="0"/>
              <a:t>tabel²</a:t>
            </a:r>
            <a:r>
              <a:rPr lang="id-ID" sz="1900" dirty="0"/>
              <a:t>, </a:t>
            </a:r>
            <a:r>
              <a:rPr lang="id-ID" sz="1900" dirty="0" err="1"/>
              <a:t>dimana</a:t>
            </a:r>
            <a:r>
              <a:rPr lang="id-ID" sz="1900" dirty="0"/>
              <a:t> tabel² tersebut dapat saling berhubungan (relasi). </a:t>
            </a:r>
            <a:endParaRPr lang="en-US" sz="1900" dirty="0"/>
          </a:p>
          <a:p>
            <a:pPr marL="0" indent="0">
              <a:buNone/>
            </a:pPr>
            <a:endParaRPr lang="en-US" sz="1900" dirty="0"/>
          </a:p>
          <a:p>
            <a:pPr marL="0" indent="0">
              <a:buNone/>
            </a:pPr>
            <a:r>
              <a:rPr lang="id-ID" sz="1900" dirty="0"/>
              <a:t>Tipe ini adalah bentuk basis data yang konvensional. Saat seseorang menyebut kata </a:t>
            </a:r>
            <a:r>
              <a:rPr lang="id-ID" sz="1900" dirty="0" err="1"/>
              <a:t>database</a:t>
            </a:r>
            <a:r>
              <a:rPr lang="id-ID" sz="1900" dirty="0"/>
              <a:t>, kemungkinan besar orang umum akan membayangkan </a:t>
            </a:r>
            <a:r>
              <a:rPr lang="id-ID" sz="1900" dirty="0" err="1"/>
              <a:t>database</a:t>
            </a:r>
            <a:r>
              <a:rPr lang="id-ID" sz="1900" dirty="0"/>
              <a:t> relasional (sekumpulan tabel²). </a:t>
            </a:r>
            <a:endParaRPr lang="en-US" sz="1900" dirty="0"/>
          </a:p>
          <a:p>
            <a:pPr marL="0" indent="0">
              <a:buNone/>
            </a:pPr>
            <a:endParaRPr lang="en-US" sz="1900" b="1" dirty="0"/>
          </a:p>
          <a:p>
            <a:pPr marL="0" indent="0">
              <a:buNone/>
            </a:pPr>
            <a:r>
              <a:rPr lang="id-ID" sz="1900" b="1" dirty="0"/>
              <a:t>contohnya</a:t>
            </a:r>
            <a:r>
              <a:rPr lang="id-ID" sz="1900" dirty="0"/>
              <a:t> </a:t>
            </a:r>
            <a:r>
              <a:rPr lang="id-ID" sz="1900" u="sng" dirty="0" err="1">
                <a:hlinkClick r:id="rId4"/>
              </a:rPr>
              <a:t>MySQL</a:t>
            </a:r>
            <a:r>
              <a:rPr lang="id-ID" sz="1900" dirty="0"/>
              <a:t>, </a:t>
            </a:r>
            <a:r>
              <a:rPr lang="id-ID" sz="1900" u="sng" dirty="0" err="1">
                <a:hlinkClick r:id="rId5"/>
              </a:rPr>
              <a:t>PostGreSQL</a:t>
            </a:r>
            <a:r>
              <a:rPr lang="id-ID" sz="1900" dirty="0"/>
              <a:t>, </a:t>
            </a:r>
            <a:r>
              <a:rPr lang="id-ID" sz="1900" u="sng" dirty="0" err="1">
                <a:hlinkClick r:id="rId6"/>
              </a:rPr>
              <a:t>SqlLite</a:t>
            </a:r>
            <a:r>
              <a:rPr lang="id-ID" sz="1900" dirty="0"/>
              <a:t>, </a:t>
            </a:r>
            <a:r>
              <a:rPr lang="id-ID" sz="1900" u="sng" dirty="0">
                <a:hlinkClick r:id="rId7"/>
              </a:rPr>
              <a:t>Microsoft </a:t>
            </a:r>
            <a:r>
              <a:rPr lang="id-ID" sz="1900" u="sng" dirty="0" err="1">
                <a:hlinkClick r:id="rId7"/>
              </a:rPr>
              <a:t>Sql</a:t>
            </a:r>
            <a:r>
              <a:rPr lang="id-ID" sz="1900" u="sng" dirty="0">
                <a:hlinkClick r:id="rId7"/>
              </a:rPr>
              <a:t> Server</a:t>
            </a:r>
            <a:r>
              <a:rPr lang="id-ID" sz="1900" dirty="0"/>
              <a:t>, dll.</a:t>
            </a:r>
          </a:p>
        </p:txBody>
      </p:sp>
    </p:spTree>
    <p:extLst>
      <p:ext uri="{BB962C8B-B14F-4D97-AF65-F5344CB8AC3E}">
        <p14:creationId xmlns:p14="http://schemas.microsoft.com/office/powerpoint/2010/main" val="271848418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32111A-6D3E-4969-9D73-EF9C84155DA0}"/>
              </a:ext>
            </a:extLst>
          </p:cNvPr>
          <p:cNvSpPr>
            <a:spLocks noGrp="1"/>
          </p:cNvSpPr>
          <p:nvPr>
            <p:ph type="title"/>
          </p:nvPr>
        </p:nvSpPr>
        <p:spPr/>
        <p:txBody>
          <a:bodyPr>
            <a:normAutofit fontScale="90000"/>
          </a:bodyPr>
          <a:lstStyle/>
          <a:p>
            <a:pPr algn="ctr"/>
            <a:r>
              <a:rPr lang="en-US" sz="6600" b="1" dirty="0"/>
              <a:t>ACID di RDBMS</a:t>
            </a:r>
            <a:endParaRPr lang="id-ID" sz="6600" b="1" dirty="0"/>
          </a:p>
        </p:txBody>
      </p:sp>
      <p:sp>
        <p:nvSpPr>
          <p:cNvPr id="6" name="Content Placeholder 5">
            <a:extLst>
              <a:ext uri="{FF2B5EF4-FFF2-40B4-BE49-F238E27FC236}">
                <a16:creationId xmlns:a16="http://schemas.microsoft.com/office/drawing/2014/main" id="{83C283B3-D615-4796-9B39-875D422177B1}"/>
              </a:ext>
            </a:extLst>
          </p:cNvPr>
          <p:cNvSpPr>
            <a:spLocks noGrp="1"/>
          </p:cNvSpPr>
          <p:nvPr>
            <p:ph idx="1"/>
          </p:nvPr>
        </p:nvSpPr>
        <p:spPr>
          <a:xfrm>
            <a:off x="0" y="1484784"/>
            <a:ext cx="9144000" cy="5373216"/>
          </a:xfrm>
        </p:spPr>
        <p:txBody>
          <a:bodyPr>
            <a:normAutofit lnSpcReduction="10000"/>
          </a:bodyPr>
          <a:lstStyle/>
          <a:p>
            <a:pPr marL="0" indent="0">
              <a:buNone/>
            </a:pPr>
            <a:r>
              <a:rPr lang="id-ID" sz="3200" b="1" dirty="0"/>
              <a:t>RDBMS</a:t>
            </a:r>
            <a:r>
              <a:rPr lang="id-ID" sz="3200" dirty="0"/>
              <a:t> (Relasional </a:t>
            </a:r>
            <a:r>
              <a:rPr lang="id-ID" sz="3200" dirty="0" err="1"/>
              <a:t>Database</a:t>
            </a:r>
            <a:r>
              <a:rPr lang="id-ID" sz="3200" dirty="0"/>
              <a:t> </a:t>
            </a:r>
            <a:r>
              <a:rPr lang="id-ID" sz="3200" dirty="0" err="1"/>
              <a:t>Management</a:t>
            </a:r>
            <a:r>
              <a:rPr lang="id-ID" sz="3200" dirty="0"/>
              <a:t> System) fokus pada konsep </a:t>
            </a:r>
            <a:r>
              <a:rPr lang="id-ID" sz="3200" b="1" dirty="0"/>
              <a:t>ACID</a:t>
            </a:r>
            <a:r>
              <a:rPr lang="id-ID" sz="3200" dirty="0"/>
              <a:t>:</a:t>
            </a:r>
            <a:endParaRPr lang="en-US" sz="3200" dirty="0"/>
          </a:p>
          <a:p>
            <a:pPr marL="857250" lvl="1" indent="-457200">
              <a:buFont typeface="+mj-lt"/>
              <a:buAutoNum type="arabicPeriod"/>
            </a:pPr>
            <a:r>
              <a:rPr lang="id-ID" sz="2800" b="1" dirty="0" err="1"/>
              <a:t>Atomicity</a:t>
            </a:r>
            <a:r>
              <a:rPr lang="id-ID" sz="2800" dirty="0"/>
              <a:t>: Suatu proses selesai secara menyeluruh/tidak.</a:t>
            </a:r>
            <a:endParaRPr lang="en-US" sz="2800" dirty="0"/>
          </a:p>
          <a:p>
            <a:pPr marL="857250" lvl="1" indent="-457200">
              <a:buFont typeface="+mj-lt"/>
              <a:buAutoNum type="arabicPeriod"/>
            </a:pPr>
            <a:r>
              <a:rPr lang="id-ID" sz="2800" b="1" dirty="0" err="1"/>
              <a:t>Consistency</a:t>
            </a:r>
            <a:r>
              <a:rPr lang="id-ID" sz="2800" dirty="0"/>
              <a:t>: Semua proses (</a:t>
            </a:r>
            <a:r>
              <a:rPr lang="id-ID" sz="2800" dirty="0" err="1"/>
              <a:t>transaction</a:t>
            </a:r>
            <a:r>
              <a:rPr lang="id-ID" sz="2800" dirty="0"/>
              <a:t>) yang terjadi di </a:t>
            </a:r>
            <a:r>
              <a:rPr lang="id-ID" sz="2800" dirty="0" err="1"/>
              <a:t>database</a:t>
            </a:r>
            <a:r>
              <a:rPr lang="id-ID" sz="2800" dirty="0"/>
              <a:t> harus memiliki </a:t>
            </a:r>
            <a:r>
              <a:rPr lang="id-ID" sz="2800" dirty="0" err="1"/>
              <a:t>state</a:t>
            </a:r>
            <a:r>
              <a:rPr lang="id-ID" sz="2800" dirty="0"/>
              <a:t> yang jelas. Setiap data yang disimpan harus memenuhi semua </a:t>
            </a:r>
            <a:r>
              <a:rPr lang="id-ID" sz="2800" i="1" u="sng" dirty="0" err="1">
                <a:hlinkClick r:id="rId2"/>
              </a:rPr>
              <a:t>constraint</a:t>
            </a:r>
            <a:r>
              <a:rPr lang="id-ID" sz="2800" dirty="0"/>
              <a:t>, </a:t>
            </a:r>
            <a:r>
              <a:rPr lang="id-ID" sz="2800" i="1" u="sng" dirty="0" err="1">
                <a:hlinkClick r:id="rId3"/>
              </a:rPr>
              <a:t>Cascades</a:t>
            </a:r>
            <a:r>
              <a:rPr lang="id-ID" sz="2800" dirty="0"/>
              <a:t>, dan </a:t>
            </a:r>
            <a:r>
              <a:rPr lang="id-ID" sz="2800" i="1" u="sng" dirty="0" err="1">
                <a:hlinkClick r:id="rId4"/>
              </a:rPr>
              <a:t>triggers</a:t>
            </a:r>
            <a:r>
              <a:rPr lang="id-ID" sz="2800" dirty="0"/>
              <a:t>.</a:t>
            </a:r>
            <a:endParaRPr lang="en-US" sz="2800" dirty="0"/>
          </a:p>
          <a:p>
            <a:pPr marL="857250" lvl="1" indent="-457200">
              <a:buFont typeface="+mj-lt"/>
              <a:buAutoNum type="arabicPeriod"/>
            </a:pPr>
            <a:r>
              <a:rPr lang="id-ID" sz="2800" b="1" dirty="0" err="1"/>
              <a:t>Isolation</a:t>
            </a:r>
            <a:r>
              <a:rPr lang="id-ID" sz="2800" dirty="0"/>
              <a:t>: Sebuah proses tidak boleh mempengaruhi proses lain.</a:t>
            </a:r>
            <a:endParaRPr lang="en-US" sz="2800" dirty="0"/>
          </a:p>
          <a:p>
            <a:pPr marL="857250" lvl="1" indent="-457200">
              <a:buFont typeface="+mj-lt"/>
              <a:buAutoNum type="arabicPeriod"/>
            </a:pPr>
            <a:r>
              <a:rPr lang="id-ID" sz="2800" b="1" dirty="0" err="1"/>
              <a:t>Durability</a:t>
            </a:r>
            <a:r>
              <a:rPr lang="id-ID" sz="2800" dirty="0"/>
              <a:t>: Proses yang  telah selesai harus bersifat permanen, walau aplikasinya di </a:t>
            </a:r>
            <a:r>
              <a:rPr lang="id-ID" sz="2800" dirty="0" err="1"/>
              <a:t>restart</a:t>
            </a:r>
            <a:r>
              <a:rPr lang="id-ID" sz="2800" dirty="0"/>
              <a:t>.</a:t>
            </a:r>
          </a:p>
        </p:txBody>
      </p:sp>
    </p:spTree>
    <p:extLst>
      <p:ext uri="{BB962C8B-B14F-4D97-AF65-F5344CB8AC3E}">
        <p14:creationId xmlns:p14="http://schemas.microsoft.com/office/powerpoint/2010/main" val="2308666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AE5BD-75D5-48C0-A2D0-ABB9D3260F69}"/>
              </a:ext>
            </a:extLst>
          </p:cNvPr>
          <p:cNvSpPr>
            <a:spLocks noGrp="1"/>
          </p:cNvSpPr>
          <p:nvPr>
            <p:ph type="title"/>
          </p:nvPr>
        </p:nvSpPr>
        <p:spPr>
          <a:xfrm>
            <a:off x="628650" y="-27384"/>
            <a:ext cx="7886700" cy="1325563"/>
          </a:xfrm>
        </p:spPr>
        <p:txBody>
          <a:bodyPr>
            <a:normAutofit/>
          </a:bodyPr>
          <a:lstStyle/>
          <a:p>
            <a:pPr algn="ctr"/>
            <a:r>
              <a:rPr lang="en-US" sz="6000" b="1" dirty="0" err="1"/>
              <a:t>Definisi</a:t>
            </a:r>
            <a:r>
              <a:rPr lang="en-US" sz="6000" b="1" dirty="0"/>
              <a:t> NoSQL</a:t>
            </a:r>
            <a:endParaRPr lang="id-ID" sz="6000" b="1" dirty="0"/>
          </a:p>
        </p:txBody>
      </p:sp>
      <p:sp>
        <p:nvSpPr>
          <p:cNvPr id="3" name="Content Placeholder 2">
            <a:extLst>
              <a:ext uri="{FF2B5EF4-FFF2-40B4-BE49-F238E27FC236}">
                <a16:creationId xmlns:a16="http://schemas.microsoft.com/office/drawing/2014/main" id="{0F8D8FEB-9B07-4D69-85AE-5A22CC8731AA}"/>
              </a:ext>
            </a:extLst>
          </p:cNvPr>
          <p:cNvSpPr>
            <a:spLocks noGrp="1"/>
          </p:cNvSpPr>
          <p:nvPr>
            <p:ph idx="1"/>
          </p:nvPr>
        </p:nvSpPr>
        <p:spPr>
          <a:xfrm>
            <a:off x="0" y="980728"/>
            <a:ext cx="9144000" cy="5760640"/>
          </a:xfrm>
        </p:spPr>
        <p:txBody>
          <a:bodyPr/>
          <a:lstStyle/>
          <a:p>
            <a:pPr marL="0" indent="0">
              <a:buNone/>
            </a:pPr>
            <a:r>
              <a:rPr lang="id-ID" sz="2000" dirty="0"/>
              <a:t>tipe penyimpanan data </a:t>
            </a:r>
            <a:r>
              <a:rPr lang="id-ID" sz="2000" b="1" dirty="0"/>
              <a:t>selain</a:t>
            </a:r>
            <a:r>
              <a:rPr lang="id-ID" sz="2000" dirty="0"/>
              <a:t> yang berwujud </a:t>
            </a:r>
            <a:r>
              <a:rPr lang="id-ID" sz="2000" b="1" dirty="0" err="1"/>
              <a:t>tabular</a:t>
            </a:r>
            <a:r>
              <a:rPr lang="id-ID" sz="2000" dirty="0"/>
              <a:t> (tabel²), </a:t>
            </a:r>
            <a:r>
              <a:rPr lang="id-ID" sz="2000" dirty="0" err="1"/>
              <a:t>NoSQL</a:t>
            </a:r>
            <a:r>
              <a:rPr lang="id-ID" sz="2000" dirty="0"/>
              <a:t> tidak mengikuti prinsip (ACID) RDBMS sepenuhnya. Lalu kalau bukan ACID, apakah prinsip utama </a:t>
            </a:r>
            <a:r>
              <a:rPr lang="id-ID" sz="2000" dirty="0" err="1"/>
              <a:t>NoSQL</a:t>
            </a:r>
            <a:r>
              <a:rPr lang="id-ID" sz="2000" dirty="0"/>
              <a:t> ?</a:t>
            </a:r>
            <a:r>
              <a:rPr lang="en-US" sz="2000" dirty="0"/>
              <a:t> </a:t>
            </a:r>
            <a:r>
              <a:rPr lang="id-ID" sz="2000" dirty="0" err="1"/>
              <a:t>NoSQL</a:t>
            </a:r>
            <a:r>
              <a:rPr lang="id-ID" sz="2000" dirty="0"/>
              <a:t>, menurut Eric </a:t>
            </a:r>
            <a:r>
              <a:rPr lang="id-ID" sz="2000" dirty="0" err="1"/>
              <a:t>Brewer</a:t>
            </a:r>
            <a:r>
              <a:rPr lang="id-ID" sz="2000" dirty="0"/>
              <a:t> menganut prinsip </a:t>
            </a:r>
            <a:r>
              <a:rPr lang="id-ID" sz="3200" b="1" dirty="0">
                <a:solidFill>
                  <a:srgbClr val="060BC6"/>
                </a:solidFill>
              </a:rPr>
              <a:t>BASE</a:t>
            </a:r>
            <a:r>
              <a:rPr lang="id-ID" sz="2000" dirty="0"/>
              <a:t>:</a:t>
            </a:r>
            <a:br>
              <a:rPr lang="en-US" sz="2000" dirty="0"/>
            </a:br>
            <a:endParaRPr lang="en-US" sz="2000" dirty="0"/>
          </a:p>
          <a:p>
            <a:pPr marL="457200" indent="-457200">
              <a:buFont typeface="+mj-lt"/>
              <a:buAutoNum type="arabicPeriod"/>
            </a:pPr>
            <a:r>
              <a:rPr lang="id-ID" sz="2000" b="1" dirty="0"/>
              <a:t>Basic </a:t>
            </a:r>
            <a:r>
              <a:rPr lang="id-ID" sz="2000" b="1" dirty="0" err="1"/>
              <a:t>Availability</a:t>
            </a:r>
            <a:r>
              <a:rPr lang="id-ID" sz="2000" dirty="0"/>
              <a:t>: Setiap </a:t>
            </a:r>
            <a:r>
              <a:rPr lang="id-ID" sz="2000" dirty="0" err="1"/>
              <a:t>request</a:t>
            </a:r>
            <a:r>
              <a:rPr lang="id-ID" sz="2000" dirty="0"/>
              <a:t> sekedar mendapat garansi “</a:t>
            </a:r>
            <a:r>
              <a:rPr lang="id-ID" sz="2000" dirty="0" err="1"/>
              <a:t>response</a:t>
            </a:r>
            <a:r>
              <a:rPr lang="id-ID" sz="2000" dirty="0"/>
              <a:t>”: Sukses/Gagal.</a:t>
            </a:r>
            <a:endParaRPr lang="en-US" sz="2000" dirty="0"/>
          </a:p>
          <a:p>
            <a:pPr marL="457200" indent="-457200">
              <a:buFont typeface="+mj-lt"/>
              <a:buAutoNum type="arabicPeriod"/>
            </a:pPr>
            <a:r>
              <a:rPr lang="id-ID" sz="2000" b="1" dirty="0" err="1"/>
              <a:t>Soft</a:t>
            </a:r>
            <a:r>
              <a:rPr lang="id-ID" sz="2000" b="1" dirty="0"/>
              <a:t> State</a:t>
            </a:r>
            <a:r>
              <a:rPr lang="id-ID" sz="2000" dirty="0"/>
              <a:t>: State </a:t>
            </a:r>
            <a:r>
              <a:rPr lang="id-ID" sz="2000" dirty="0" err="1"/>
              <a:t>NoSQL</a:t>
            </a:r>
            <a:r>
              <a:rPr lang="id-ID" sz="2000" dirty="0"/>
              <a:t> bisa berubah secara dinamis tanpa </a:t>
            </a:r>
            <a:r>
              <a:rPr lang="id-ID" sz="2000" dirty="0" err="1"/>
              <a:t>input</a:t>
            </a:r>
            <a:r>
              <a:rPr lang="id-ID" sz="2000" dirty="0"/>
              <a:t> manual untuk meyakinkan </a:t>
            </a:r>
            <a:r>
              <a:rPr lang="id-ID" sz="2000" i="1" dirty="0" err="1"/>
              <a:t>eventual</a:t>
            </a:r>
            <a:r>
              <a:rPr lang="id-ID" sz="2000" i="1" dirty="0"/>
              <a:t> </a:t>
            </a:r>
            <a:r>
              <a:rPr lang="id-ID" sz="2000" i="1" dirty="0" err="1"/>
              <a:t>consistency</a:t>
            </a:r>
            <a:r>
              <a:rPr lang="id-ID" sz="2000" dirty="0"/>
              <a:t>.</a:t>
            </a:r>
            <a:endParaRPr lang="en-US" sz="2000" dirty="0"/>
          </a:p>
          <a:p>
            <a:pPr marL="457200" indent="-457200">
              <a:buFont typeface="+mj-lt"/>
              <a:buAutoNum type="arabicPeriod"/>
            </a:pPr>
            <a:r>
              <a:rPr lang="id-ID" sz="2000" b="1" dirty="0" err="1"/>
              <a:t>Eventual</a:t>
            </a:r>
            <a:r>
              <a:rPr lang="id-ID" sz="2000" b="1" dirty="0"/>
              <a:t> </a:t>
            </a:r>
            <a:r>
              <a:rPr lang="id-ID" sz="2000" b="1" dirty="0" err="1"/>
              <a:t>Consistency</a:t>
            </a:r>
            <a:r>
              <a:rPr lang="id-ID" sz="2000" dirty="0"/>
              <a:t>: </a:t>
            </a:r>
            <a:r>
              <a:rPr lang="en-US" sz="2000" dirty="0" err="1"/>
              <a:t>Artinya</a:t>
            </a:r>
            <a:r>
              <a:rPr lang="en-US" sz="2000" dirty="0"/>
              <a:t> (~) u</a:t>
            </a:r>
            <a:r>
              <a:rPr lang="id-ID" sz="2000" dirty="0" err="1"/>
              <a:t>ntuk</a:t>
            </a:r>
            <a:r>
              <a:rPr lang="id-ID" sz="2000" dirty="0"/>
              <a:t> “sementara” waktu </a:t>
            </a:r>
            <a:r>
              <a:rPr lang="id-ID" sz="2000" dirty="0" err="1"/>
              <a:t>NoSQL</a:t>
            </a:r>
            <a:r>
              <a:rPr lang="id-ID" sz="2000" dirty="0"/>
              <a:t> mungkin tidak konsisten (</a:t>
            </a:r>
            <a:r>
              <a:rPr lang="en-US" sz="2000" dirty="0" err="1"/>
              <a:t>apa</a:t>
            </a:r>
            <a:r>
              <a:rPr lang="en-US" sz="2000" dirty="0"/>
              <a:t> </a:t>
            </a:r>
            <a:r>
              <a:rPr lang="en-US" sz="2000" dirty="0" err="1"/>
              <a:t>maksudnya</a:t>
            </a:r>
            <a:r>
              <a:rPr lang="en-US" sz="2000" dirty="0"/>
              <a:t>?</a:t>
            </a:r>
            <a:r>
              <a:rPr lang="id-ID" sz="2000" dirty="0"/>
              <a:t>).</a:t>
            </a:r>
            <a:endParaRPr lang="en-US" sz="2000" dirty="0"/>
          </a:p>
          <a:p>
            <a:pPr marL="457200" indent="-457200">
              <a:buFont typeface="+mj-lt"/>
              <a:buAutoNum type="arabicPeriod"/>
            </a:pPr>
            <a:endParaRPr lang="en-US" sz="2000" dirty="0"/>
          </a:p>
          <a:p>
            <a:pPr marL="0" indent="0">
              <a:buNone/>
            </a:pPr>
            <a:r>
              <a:rPr lang="id-ID" sz="2000" dirty="0" err="1"/>
              <a:t>NoSQL</a:t>
            </a:r>
            <a:r>
              <a:rPr lang="id-ID" sz="2000" dirty="0"/>
              <a:t> bukan berarti “</a:t>
            </a:r>
            <a:r>
              <a:rPr lang="id-ID" sz="2000" dirty="0" err="1"/>
              <a:t>No</a:t>
            </a:r>
            <a:r>
              <a:rPr lang="id-ID" sz="2000" dirty="0"/>
              <a:t> SQL” atau “bukan SQL”/tidak mendukung bahasa </a:t>
            </a:r>
            <a:r>
              <a:rPr lang="id-ID" sz="2000" dirty="0" err="1"/>
              <a:t>Query</a:t>
            </a:r>
            <a:r>
              <a:rPr lang="id-ID" sz="2000" dirty="0"/>
              <a:t>, tapi “</a:t>
            </a:r>
            <a:r>
              <a:rPr lang="id-ID" sz="2000" b="1" dirty="0">
                <a:solidFill>
                  <a:srgbClr val="060BC6"/>
                </a:solidFill>
              </a:rPr>
              <a:t>Not-Only SQL</a:t>
            </a:r>
            <a:r>
              <a:rPr lang="id-ID" sz="2000" dirty="0"/>
              <a:t>”. </a:t>
            </a:r>
            <a:r>
              <a:rPr lang="id-ID" sz="2000" dirty="0" err="1"/>
              <a:t>Masudnya</a:t>
            </a:r>
            <a:r>
              <a:rPr lang="id-ID" sz="2000" dirty="0"/>
              <a:t> </a:t>
            </a:r>
            <a:r>
              <a:rPr lang="id-ID" sz="2000" dirty="0" err="1"/>
              <a:t>database</a:t>
            </a:r>
            <a:r>
              <a:rPr lang="id-ID" sz="2000" dirty="0"/>
              <a:t> </a:t>
            </a:r>
            <a:r>
              <a:rPr lang="id-ID" sz="2000" dirty="0" err="1"/>
              <a:t>NoSQL</a:t>
            </a:r>
            <a:r>
              <a:rPr lang="id-ID" sz="2000" dirty="0"/>
              <a:t> tetap memiliki (</a:t>
            </a:r>
            <a:r>
              <a:rPr lang="id-ID" sz="2000" dirty="0" err="1"/>
              <a:t>support</a:t>
            </a:r>
            <a:r>
              <a:rPr lang="id-ID" sz="2000" dirty="0"/>
              <a:t>) ‘semacam’ bahasa </a:t>
            </a:r>
            <a:r>
              <a:rPr lang="id-ID" sz="2000" dirty="0" err="1"/>
              <a:t>Query</a:t>
            </a:r>
            <a:r>
              <a:rPr lang="id-ID" sz="2000" dirty="0"/>
              <a:t>, namun dalam bentuk (</a:t>
            </a:r>
            <a:r>
              <a:rPr lang="id-ID" sz="2000" dirty="0" err="1"/>
              <a:t>terminology</a:t>
            </a:r>
            <a:r>
              <a:rPr lang="id-ID" sz="2000" dirty="0"/>
              <a:t> yang berbeda). Beberapa </a:t>
            </a:r>
            <a:r>
              <a:rPr lang="id-ID" sz="2000" dirty="0" err="1"/>
              <a:t>literature</a:t>
            </a:r>
            <a:r>
              <a:rPr lang="id-ID" sz="2000" dirty="0"/>
              <a:t> bahkan tidak menggolongkan </a:t>
            </a:r>
            <a:r>
              <a:rPr lang="id-ID" sz="2000" dirty="0" err="1"/>
              <a:t>NoSQL</a:t>
            </a:r>
            <a:r>
              <a:rPr lang="id-ID" sz="2000" dirty="0"/>
              <a:t> sebagai suatu bentuk </a:t>
            </a:r>
            <a:r>
              <a:rPr lang="id-ID" sz="2000" dirty="0" err="1"/>
              <a:t>database</a:t>
            </a:r>
            <a:r>
              <a:rPr lang="id-ID" sz="2000" dirty="0"/>
              <a:t>.  </a:t>
            </a:r>
            <a:r>
              <a:rPr lang="id-ID" sz="2000" dirty="0" err="1"/>
              <a:t>NoSQL</a:t>
            </a:r>
            <a:r>
              <a:rPr lang="id-ID" sz="2000" dirty="0"/>
              <a:t> bisa berupa </a:t>
            </a:r>
            <a:r>
              <a:rPr lang="id-ID" sz="2000" dirty="0" err="1"/>
              <a:t>Document</a:t>
            </a:r>
            <a:r>
              <a:rPr lang="id-ID" sz="2000" dirty="0"/>
              <a:t> (e.g. </a:t>
            </a:r>
            <a:r>
              <a:rPr lang="id-ID" sz="2000" u="sng" dirty="0" err="1">
                <a:hlinkClick r:id="rId2"/>
              </a:rPr>
              <a:t>MongoDB</a:t>
            </a:r>
            <a:r>
              <a:rPr lang="id-ID" sz="2000" dirty="0"/>
              <a:t>), </a:t>
            </a:r>
            <a:r>
              <a:rPr lang="id-ID" sz="2000" dirty="0" err="1"/>
              <a:t>Key-Value</a:t>
            </a:r>
            <a:r>
              <a:rPr lang="id-ID" sz="2000" dirty="0"/>
              <a:t> (e.g. </a:t>
            </a:r>
            <a:r>
              <a:rPr lang="id-ID" sz="2000" u="sng" dirty="0" err="1">
                <a:hlinkClick r:id="rId3"/>
              </a:rPr>
              <a:t>CouchDB</a:t>
            </a:r>
            <a:r>
              <a:rPr lang="id-ID" sz="2000" dirty="0"/>
              <a:t>), </a:t>
            </a:r>
            <a:r>
              <a:rPr lang="id-ID" sz="2000" dirty="0" err="1"/>
              <a:t>Graph</a:t>
            </a:r>
            <a:r>
              <a:rPr lang="id-ID" sz="2000" dirty="0"/>
              <a:t> (e.g. </a:t>
            </a:r>
            <a:r>
              <a:rPr lang="id-ID" sz="2000" u="sng" dirty="0">
                <a:hlinkClick r:id="rId4"/>
              </a:rPr>
              <a:t>Neo4J</a:t>
            </a:r>
            <a:r>
              <a:rPr lang="id-ID" sz="2000" dirty="0"/>
              <a:t>), dsb.</a:t>
            </a:r>
          </a:p>
        </p:txBody>
      </p:sp>
    </p:spTree>
    <p:extLst>
      <p:ext uri="{BB962C8B-B14F-4D97-AF65-F5344CB8AC3E}">
        <p14:creationId xmlns:p14="http://schemas.microsoft.com/office/powerpoint/2010/main" val="932056206"/>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86101-080E-4AF8-8C7D-9144FEA71464}"/>
              </a:ext>
            </a:extLst>
          </p:cNvPr>
          <p:cNvSpPr>
            <a:spLocks noGrp="1"/>
          </p:cNvSpPr>
          <p:nvPr>
            <p:ph type="title"/>
          </p:nvPr>
        </p:nvSpPr>
        <p:spPr>
          <a:xfrm>
            <a:off x="628650" y="-27383"/>
            <a:ext cx="7886700" cy="864096"/>
          </a:xfrm>
        </p:spPr>
        <p:txBody>
          <a:bodyPr/>
          <a:lstStyle/>
          <a:p>
            <a:pPr algn="ctr"/>
            <a:r>
              <a:rPr lang="en-US" sz="4800" b="1" dirty="0" err="1"/>
              <a:t>Terminologi</a:t>
            </a:r>
            <a:endParaRPr lang="id-ID" b="1" dirty="0"/>
          </a:p>
        </p:txBody>
      </p:sp>
      <p:pic>
        <p:nvPicPr>
          <p:cNvPr id="4098" name="Picture 2" descr="Relasional_vs_NoSQL">
            <a:extLst>
              <a:ext uri="{FF2B5EF4-FFF2-40B4-BE49-F238E27FC236}">
                <a16:creationId xmlns:a16="http://schemas.microsoft.com/office/drawing/2014/main" id="{EE300B19-46C2-4B15-BC07-D53A0A8462F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967"/>
          <a:stretch/>
        </p:blipFill>
        <p:spPr bwMode="auto">
          <a:xfrm>
            <a:off x="1392858" y="719675"/>
            <a:ext cx="6635526" cy="61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77224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15CB-E066-4E7C-BDB9-312333EFA06D}"/>
              </a:ext>
            </a:extLst>
          </p:cNvPr>
          <p:cNvSpPr>
            <a:spLocks noGrp="1"/>
          </p:cNvSpPr>
          <p:nvPr>
            <p:ph type="title"/>
          </p:nvPr>
        </p:nvSpPr>
        <p:spPr>
          <a:xfrm>
            <a:off x="251520" y="44624"/>
            <a:ext cx="8856984" cy="1325563"/>
          </a:xfrm>
        </p:spPr>
        <p:txBody>
          <a:bodyPr/>
          <a:lstStyle/>
          <a:p>
            <a:pPr algn="ctr"/>
            <a:r>
              <a:rPr lang="id-ID" dirty="0"/>
              <a:t>Bilamana kita membutuhkan </a:t>
            </a:r>
            <a:r>
              <a:rPr lang="id-ID" dirty="0" err="1"/>
              <a:t>NoSQL</a:t>
            </a:r>
            <a:r>
              <a:rPr lang="id-ID" dirty="0"/>
              <a:t> </a:t>
            </a:r>
            <a:br>
              <a:rPr lang="en-US" dirty="0"/>
            </a:br>
            <a:r>
              <a:rPr lang="id-ID" dirty="0"/>
              <a:t>(e.g. </a:t>
            </a:r>
            <a:r>
              <a:rPr lang="id-ID" dirty="0" err="1"/>
              <a:t>MongoDB</a:t>
            </a:r>
            <a:r>
              <a:rPr lang="id-ID" dirty="0"/>
              <a:t>) </a:t>
            </a:r>
            <a:br>
              <a:rPr lang="en-US" dirty="0"/>
            </a:br>
            <a:r>
              <a:rPr lang="id-ID" sz="2000" dirty="0"/>
              <a:t>ketimbang </a:t>
            </a:r>
            <a:r>
              <a:rPr lang="id-ID" sz="2000" dirty="0" err="1"/>
              <a:t>database</a:t>
            </a:r>
            <a:r>
              <a:rPr lang="id-ID" sz="2000" dirty="0"/>
              <a:t> relasional (e.g. </a:t>
            </a:r>
            <a:r>
              <a:rPr lang="id-ID" sz="2000" dirty="0" err="1"/>
              <a:t>MySQL</a:t>
            </a:r>
            <a:r>
              <a:rPr lang="id-ID" sz="2000" dirty="0"/>
              <a:t>)</a:t>
            </a:r>
            <a:endParaRPr lang="id-ID" dirty="0"/>
          </a:p>
        </p:txBody>
      </p:sp>
      <p:sp>
        <p:nvSpPr>
          <p:cNvPr id="3" name="Content Placeholder 2">
            <a:extLst>
              <a:ext uri="{FF2B5EF4-FFF2-40B4-BE49-F238E27FC236}">
                <a16:creationId xmlns:a16="http://schemas.microsoft.com/office/drawing/2014/main" id="{43103B06-5AFE-419A-A646-052626A89B30}"/>
              </a:ext>
            </a:extLst>
          </p:cNvPr>
          <p:cNvSpPr>
            <a:spLocks noGrp="1"/>
          </p:cNvSpPr>
          <p:nvPr>
            <p:ph idx="1"/>
          </p:nvPr>
        </p:nvSpPr>
        <p:spPr>
          <a:xfrm>
            <a:off x="0" y="1828800"/>
            <a:ext cx="9144000" cy="4495800"/>
          </a:xfrm>
        </p:spPr>
        <p:txBody>
          <a:bodyPr>
            <a:normAutofit lnSpcReduction="10000"/>
          </a:bodyPr>
          <a:lstStyle/>
          <a:p>
            <a:pPr marL="514350" indent="-514350">
              <a:buFont typeface="+mj-lt"/>
              <a:buAutoNum type="arabicPeriod"/>
            </a:pPr>
            <a:r>
              <a:rPr lang="id-ID" sz="2800" dirty="0"/>
              <a:t>Saat kita membutuhkan penyimpanan </a:t>
            </a:r>
            <a:r>
              <a:rPr lang="id-ID" sz="2800" b="1" dirty="0"/>
              <a:t>data</a:t>
            </a:r>
            <a:r>
              <a:rPr lang="id-ID" sz="2800" dirty="0"/>
              <a:t> yang “relatif” </a:t>
            </a:r>
            <a:r>
              <a:rPr lang="id-ID" sz="2800" b="1" dirty="0"/>
              <a:t>besar</a:t>
            </a:r>
            <a:r>
              <a:rPr lang="id-ID" sz="2800" dirty="0"/>
              <a:t>, namun </a:t>
            </a:r>
            <a:r>
              <a:rPr lang="en-US" sz="2800" dirty="0" err="1"/>
              <a:t>membutuhkan</a:t>
            </a:r>
            <a:r>
              <a:rPr lang="en-US" sz="2800" dirty="0"/>
              <a:t> </a:t>
            </a:r>
            <a:r>
              <a:rPr lang="en-US" sz="2800" dirty="0" err="1"/>
              <a:t>solusi</a:t>
            </a:r>
            <a:r>
              <a:rPr lang="en-US" sz="2800" dirty="0"/>
              <a:t> yang </a:t>
            </a:r>
            <a:r>
              <a:rPr lang="en-US" sz="2800" dirty="0" err="1"/>
              <a:t>efisien</a:t>
            </a:r>
            <a:r>
              <a:rPr lang="en-US" sz="2800" dirty="0"/>
              <a:t> dan </a:t>
            </a:r>
            <a:r>
              <a:rPr lang="en-US" sz="2800" dirty="0" err="1"/>
              <a:t>mudah</a:t>
            </a:r>
            <a:r>
              <a:rPr lang="en-US" sz="2800" dirty="0"/>
              <a:t> </a:t>
            </a:r>
            <a:r>
              <a:rPr lang="en-US" sz="2800" dirty="0" err="1"/>
              <a:t>untuk</a:t>
            </a:r>
            <a:r>
              <a:rPr lang="en-US" sz="2800" dirty="0"/>
              <a:t> di maintain</a:t>
            </a:r>
            <a:r>
              <a:rPr lang="id-ID" sz="2800" dirty="0"/>
              <a:t>? </a:t>
            </a:r>
            <a:br>
              <a:rPr lang="en-US" sz="2800" dirty="0"/>
            </a:br>
            <a:br>
              <a:rPr lang="en-US" sz="2800" dirty="0"/>
            </a:br>
            <a:br>
              <a:rPr lang="en-US" sz="2800" dirty="0"/>
            </a:br>
            <a:r>
              <a:rPr lang="en-US" sz="2800" dirty="0"/>
              <a:t>S</a:t>
            </a:r>
            <a:r>
              <a:rPr lang="id-ID" sz="2800" dirty="0" err="1"/>
              <a:t>ebenarnya</a:t>
            </a:r>
            <a:r>
              <a:rPr lang="id-ID" sz="2800" dirty="0"/>
              <a:t> </a:t>
            </a:r>
            <a:r>
              <a:rPr lang="id-ID" sz="2800" dirty="0" err="1"/>
              <a:t>relational</a:t>
            </a:r>
            <a:r>
              <a:rPr lang="id-ID" sz="2800" dirty="0"/>
              <a:t> </a:t>
            </a:r>
            <a:r>
              <a:rPr lang="id-ID" sz="2800" dirty="0" err="1"/>
              <a:t>database</a:t>
            </a:r>
            <a:r>
              <a:rPr lang="id-ID" sz="2800" dirty="0"/>
              <a:t> </a:t>
            </a:r>
            <a:r>
              <a:rPr lang="id-ID" sz="2800" dirty="0" err="1"/>
              <a:t>scalable</a:t>
            </a:r>
            <a:r>
              <a:rPr lang="id-ID" sz="2800" dirty="0"/>
              <a:t> untuk data besar bahkan untuk skala &gt;</a:t>
            </a:r>
            <a:r>
              <a:rPr lang="id-ID" sz="2800" dirty="0" err="1"/>
              <a:t>PetaByte</a:t>
            </a:r>
            <a:r>
              <a:rPr lang="id-ID" sz="2800" dirty="0"/>
              <a:t> (e.g. Facebook menggunakan </a:t>
            </a:r>
            <a:r>
              <a:rPr lang="id-ID" sz="2800" dirty="0" err="1"/>
              <a:t>MySQL</a:t>
            </a:r>
            <a:r>
              <a:rPr lang="id-ID" sz="2800" dirty="0"/>
              <a:t>). Namun demikian butuh </a:t>
            </a:r>
            <a:r>
              <a:rPr lang="id-ID" sz="2800" dirty="0" err="1"/>
              <a:t>resources</a:t>
            </a:r>
            <a:r>
              <a:rPr lang="en-US" sz="2800" dirty="0"/>
              <a:t> dan effort</a:t>
            </a:r>
            <a:r>
              <a:rPr lang="id-ID" sz="2800" dirty="0"/>
              <a:t> yang sangat besar untuk membuat</a:t>
            </a:r>
            <a:r>
              <a:rPr lang="en-US" sz="2800" dirty="0"/>
              <a:t> dan maintain</a:t>
            </a:r>
            <a:r>
              <a:rPr lang="id-ID" sz="2800" dirty="0"/>
              <a:t> </a:t>
            </a:r>
            <a:r>
              <a:rPr lang="id-ID" sz="2800" dirty="0" err="1"/>
              <a:t>database</a:t>
            </a:r>
            <a:r>
              <a:rPr lang="id-ID" sz="2800" dirty="0"/>
              <a:t> relasional memiliki performa yang baik bila datanya besar.</a:t>
            </a:r>
          </a:p>
          <a:p>
            <a:pPr marL="0" indent="0">
              <a:buNone/>
            </a:pPr>
            <a:endParaRPr lang="id-ID" sz="2800" dirty="0"/>
          </a:p>
        </p:txBody>
      </p:sp>
    </p:spTree>
    <p:extLst>
      <p:ext uri="{BB962C8B-B14F-4D97-AF65-F5344CB8AC3E}">
        <p14:creationId xmlns:p14="http://schemas.microsoft.com/office/powerpoint/2010/main" val="85222178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15CB-E066-4E7C-BDB9-312333EFA06D}"/>
              </a:ext>
            </a:extLst>
          </p:cNvPr>
          <p:cNvSpPr>
            <a:spLocks noGrp="1"/>
          </p:cNvSpPr>
          <p:nvPr>
            <p:ph type="title"/>
          </p:nvPr>
        </p:nvSpPr>
        <p:spPr>
          <a:xfrm>
            <a:off x="0" y="-25630"/>
            <a:ext cx="9036496" cy="831627"/>
          </a:xfrm>
        </p:spPr>
        <p:txBody>
          <a:bodyPr/>
          <a:lstStyle/>
          <a:p>
            <a:pPr algn="ctr"/>
            <a:r>
              <a:rPr lang="id-ID" b="1" dirty="0"/>
              <a:t>Bilamana kita membutuhkan </a:t>
            </a:r>
            <a:r>
              <a:rPr lang="id-ID" b="1" dirty="0" err="1"/>
              <a:t>NoSQL</a:t>
            </a:r>
            <a:r>
              <a:rPr lang="id-ID" b="1" dirty="0"/>
              <a:t> </a:t>
            </a:r>
          </a:p>
        </p:txBody>
      </p:sp>
      <p:sp>
        <p:nvSpPr>
          <p:cNvPr id="3" name="Content Placeholder 2">
            <a:extLst>
              <a:ext uri="{FF2B5EF4-FFF2-40B4-BE49-F238E27FC236}">
                <a16:creationId xmlns:a16="http://schemas.microsoft.com/office/drawing/2014/main" id="{43103B06-5AFE-419A-A646-052626A89B30}"/>
              </a:ext>
            </a:extLst>
          </p:cNvPr>
          <p:cNvSpPr>
            <a:spLocks noGrp="1"/>
          </p:cNvSpPr>
          <p:nvPr>
            <p:ph idx="1"/>
          </p:nvPr>
        </p:nvSpPr>
        <p:spPr>
          <a:xfrm>
            <a:off x="0" y="1052736"/>
            <a:ext cx="9144000" cy="5271864"/>
          </a:xfrm>
        </p:spPr>
        <p:txBody>
          <a:bodyPr/>
          <a:lstStyle/>
          <a:p>
            <a:pPr marL="0" indent="0">
              <a:buNone/>
            </a:pPr>
            <a:r>
              <a:rPr lang="en-US" sz="2400" dirty="0"/>
              <a:t>2. </a:t>
            </a:r>
            <a:r>
              <a:rPr lang="id-ID" sz="2400" b="1" dirty="0"/>
              <a:t>Data tidak terstruktur</a:t>
            </a:r>
            <a:r>
              <a:rPr lang="id-ID" sz="2400" dirty="0"/>
              <a:t> (Misal Dokumen) atau biasa disebut sebagai </a:t>
            </a:r>
            <a:r>
              <a:rPr lang="id-ID" sz="2400" b="1" dirty="0" err="1">
                <a:solidFill>
                  <a:srgbClr val="060BC6"/>
                </a:solidFill>
              </a:rPr>
              <a:t>Schemaless</a:t>
            </a:r>
            <a:r>
              <a:rPr lang="id-ID" sz="2400" b="1" dirty="0"/>
              <a:t> Data </a:t>
            </a:r>
            <a:r>
              <a:rPr lang="id-ID" sz="2400" b="1" dirty="0" err="1"/>
              <a:t>Representation</a:t>
            </a:r>
            <a:r>
              <a:rPr lang="id-ID" sz="2400" dirty="0"/>
              <a:t>. Bayangkan data yang masuk ke </a:t>
            </a:r>
            <a:r>
              <a:rPr lang="id-ID" sz="2400" dirty="0" err="1"/>
              <a:t>database</a:t>
            </a:r>
            <a:r>
              <a:rPr lang="id-ID" sz="2400" dirty="0"/>
              <a:t> terkadang hanya memiliki 4 kolom, tapi dilain waktu memiliki jumlah kolom yang berbeda lagi. </a:t>
            </a:r>
            <a:endParaRPr lang="en-US" sz="2400" dirty="0"/>
          </a:p>
          <a:p>
            <a:pPr marL="0" indent="0">
              <a:buNone/>
            </a:pPr>
            <a:endParaRPr lang="en-US" sz="2400" dirty="0"/>
          </a:p>
          <a:p>
            <a:pPr marL="0" indent="0">
              <a:buNone/>
            </a:pPr>
            <a:r>
              <a:rPr lang="id-ID" sz="2400" dirty="0"/>
              <a:t>Di </a:t>
            </a:r>
            <a:r>
              <a:rPr lang="id-ID" sz="2400" dirty="0" err="1"/>
              <a:t>Database</a:t>
            </a:r>
            <a:r>
              <a:rPr lang="id-ID" sz="2400" dirty="0"/>
              <a:t> relasional kejadian seperti ini akan memaksa kita mengubah struktur DB (</a:t>
            </a:r>
            <a:r>
              <a:rPr lang="id-ID" sz="2400" dirty="0" err="1"/>
              <a:t>schema</a:t>
            </a:r>
            <a:r>
              <a:rPr lang="id-ID" sz="2400" dirty="0"/>
              <a:t>) yang biasanya sangat fatal, terutama apabila datanya besar. Perubahan </a:t>
            </a:r>
            <a:r>
              <a:rPr lang="id-ID" sz="2400" dirty="0" err="1"/>
              <a:t>schema</a:t>
            </a:r>
            <a:r>
              <a:rPr lang="id-ID" sz="2400" dirty="0"/>
              <a:t> adalah bencana besar bagi sistem IT. Karena aplikasi harus direvisi mengikuti perubahan tersebut.</a:t>
            </a:r>
            <a:endParaRPr lang="en-US" sz="2400" dirty="0"/>
          </a:p>
          <a:p>
            <a:pPr marL="0" indent="0">
              <a:buNone/>
            </a:pPr>
            <a:endParaRPr lang="en-US" sz="2400" dirty="0"/>
          </a:p>
          <a:p>
            <a:pPr marL="0" indent="0">
              <a:buNone/>
            </a:pPr>
            <a:r>
              <a:rPr lang="id-ID" sz="2400" dirty="0"/>
              <a:t> Pada terminologi Big Data, ini terkait dengan “</a:t>
            </a:r>
            <a:r>
              <a:rPr lang="id-ID" sz="2400" b="1" dirty="0" err="1"/>
              <a:t>Variety</a:t>
            </a:r>
            <a:r>
              <a:rPr lang="id-ID" sz="2400" dirty="0"/>
              <a:t>”, yaitu semakin beragamnya tipe/struktur/format data yang masuk ke </a:t>
            </a:r>
            <a:r>
              <a:rPr lang="id-ID" sz="2400" dirty="0" err="1"/>
              <a:t>database</a:t>
            </a:r>
            <a:r>
              <a:rPr lang="id-ID" sz="2400" dirty="0"/>
              <a:t>.</a:t>
            </a:r>
          </a:p>
          <a:p>
            <a:pPr marL="0" indent="0">
              <a:buNone/>
            </a:pPr>
            <a:endParaRPr lang="id-ID" sz="2400" dirty="0"/>
          </a:p>
        </p:txBody>
      </p:sp>
    </p:spTree>
    <p:extLst>
      <p:ext uri="{BB962C8B-B14F-4D97-AF65-F5344CB8AC3E}">
        <p14:creationId xmlns:p14="http://schemas.microsoft.com/office/powerpoint/2010/main" val="364301851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15CB-E066-4E7C-BDB9-312333EFA06D}"/>
              </a:ext>
            </a:extLst>
          </p:cNvPr>
          <p:cNvSpPr>
            <a:spLocks noGrp="1"/>
          </p:cNvSpPr>
          <p:nvPr>
            <p:ph type="title"/>
          </p:nvPr>
        </p:nvSpPr>
        <p:spPr>
          <a:xfrm>
            <a:off x="628650" y="31038"/>
            <a:ext cx="7886700" cy="1325563"/>
          </a:xfrm>
        </p:spPr>
        <p:txBody>
          <a:bodyPr>
            <a:normAutofit/>
          </a:bodyPr>
          <a:lstStyle/>
          <a:p>
            <a:pPr algn="ctr"/>
            <a:r>
              <a:rPr lang="id-ID" sz="4000" b="1" dirty="0">
                <a:ln w="22225">
                  <a:solidFill>
                    <a:schemeClr val="accent2"/>
                  </a:solidFill>
                  <a:prstDash val="solid"/>
                </a:ln>
                <a:solidFill>
                  <a:schemeClr val="accent2">
                    <a:lumMod val="40000"/>
                    <a:lumOff val="60000"/>
                  </a:schemeClr>
                </a:solidFill>
              </a:rPr>
              <a:t>Bilamana kita membutuhkan </a:t>
            </a:r>
            <a:r>
              <a:rPr lang="id-ID" sz="4000" b="1" dirty="0" err="1">
                <a:ln w="22225">
                  <a:solidFill>
                    <a:schemeClr val="accent2"/>
                  </a:solidFill>
                  <a:prstDash val="solid"/>
                </a:ln>
                <a:solidFill>
                  <a:schemeClr val="accent2">
                    <a:lumMod val="40000"/>
                    <a:lumOff val="60000"/>
                  </a:schemeClr>
                </a:solidFill>
              </a:rPr>
              <a:t>NoSQL</a:t>
            </a:r>
            <a:endParaRPr lang="id-ID" sz="4000" b="1" dirty="0">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43103B06-5AFE-419A-A646-052626A89B30}"/>
              </a:ext>
            </a:extLst>
          </p:cNvPr>
          <p:cNvSpPr>
            <a:spLocks noGrp="1"/>
          </p:cNvSpPr>
          <p:nvPr>
            <p:ph idx="1"/>
          </p:nvPr>
        </p:nvSpPr>
        <p:spPr>
          <a:xfrm>
            <a:off x="0" y="1484784"/>
            <a:ext cx="9144000" cy="5373216"/>
          </a:xfrm>
        </p:spPr>
        <p:txBody>
          <a:bodyPr>
            <a:normAutofit fontScale="92500" lnSpcReduction="20000"/>
          </a:bodyPr>
          <a:lstStyle/>
          <a:p>
            <a:pPr marL="0" indent="0">
              <a:buNone/>
            </a:pPr>
            <a:r>
              <a:rPr lang="en-US" sz="3600" dirty="0"/>
              <a:t>3. </a:t>
            </a:r>
            <a:r>
              <a:rPr lang="id-ID" sz="3200" dirty="0" err="1"/>
              <a:t>NoSQL</a:t>
            </a:r>
            <a:r>
              <a:rPr lang="id-ID" sz="3200" dirty="0"/>
              <a:t> (</a:t>
            </a:r>
            <a:r>
              <a:rPr lang="id-ID" sz="3200" dirty="0" err="1"/>
              <a:t>MongoDB</a:t>
            </a:r>
            <a:r>
              <a:rPr lang="id-ID" sz="3200" dirty="0"/>
              <a:t>) sangat cocok dengan aplikasi yang </a:t>
            </a:r>
            <a:r>
              <a:rPr lang="id-ID" sz="3200" b="1" dirty="0">
                <a:solidFill>
                  <a:srgbClr val="060BC6"/>
                </a:solidFill>
              </a:rPr>
              <a:t>berorientasi objek</a:t>
            </a:r>
            <a:r>
              <a:rPr lang="id-ID" sz="3200" dirty="0"/>
              <a:t>. Dengan tidak adanya </a:t>
            </a:r>
            <a:r>
              <a:rPr lang="id-ID" sz="3200" dirty="0" err="1"/>
              <a:t>Join</a:t>
            </a:r>
            <a:r>
              <a:rPr lang="id-ID" sz="3200" dirty="0"/>
              <a:t> di </a:t>
            </a:r>
            <a:r>
              <a:rPr lang="id-ID" sz="3200" dirty="0" err="1"/>
              <a:t>NoSQL</a:t>
            </a:r>
            <a:r>
              <a:rPr lang="id-ID" sz="3200" dirty="0"/>
              <a:t> dan </a:t>
            </a:r>
            <a:r>
              <a:rPr lang="id-ID" sz="3200" dirty="0" err="1"/>
              <a:t>query</a:t>
            </a:r>
            <a:r>
              <a:rPr lang="id-ID" sz="3200" dirty="0"/>
              <a:t> yang rumit, </a:t>
            </a:r>
            <a:r>
              <a:rPr lang="id-ID" sz="3200" dirty="0" err="1"/>
              <a:t>NoSQL</a:t>
            </a:r>
            <a:r>
              <a:rPr lang="id-ID" sz="3200" dirty="0"/>
              <a:t> terkenal mempercepat para developer dalam membangun sebuah aplikasi.</a:t>
            </a:r>
            <a:endParaRPr lang="en-US" sz="3200" dirty="0"/>
          </a:p>
          <a:p>
            <a:pPr marL="0" indent="0">
              <a:buNone/>
            </a:pPr>
            <a:endParaRPr lang="en-US" sz="3200" dirty="0"/>
          </a:p>
          <a:p>
            <a:pPr marL="0" indent="0">
              <a:buNone/>
            </a:pPr>
            <a:endParaRPr lang="id-ID" sz="3200" dirty="0"/>
          </a:p>
          <a:p>
            <a:pPr marL="0" indent="0">
              <a:buNone/>
            </a:pPr>
            <a:r>
              <a:rPr lang="en-US" sz="3200" dirty="0"/>
              <a:t>4. </a:t>
            </a:r>
            <a:r>
              <a:rPr lang="id-ID" sz="3200" dirty="0" err="1"/>
              <a:t>NoSQL</a:t>
            </a:r>
            <a:r>
              <a:rPr lang="id-ID" sz="3200" dirty="0"/>
              <a:t> sangat cocok bila aplikasi/</a:t>
            </a:r>
            <a:r>
              <a:rPr lang="id-ID" sz="3200" dirty="0" err="1"/>
              <a:t>system</a:t>
            </a:r>
            <a:r>
              <a:rPr lang="id-ID" sz="3200" dirty="0"/>
              <a:t> membutuhkan proses </a:t>
            </a:r>
            <a:r>
              <a:rPr lang="id-ID" sz="3200" b="1" i="1" dirty="0" err="1">
                <a:solidFill>
                  <a:srgbClr val="060BC6"/>
                </a:solidFill>
              </a:rPr>
              <a:t>Write</a:t>
            </a:r>
            <a:r>
              <a:rPr lang="id-ID" sz="3200" b="1" i="1" dirty="0">
                <a:solidFill>
                  <a:srgbClr val="060BC6"/>
                </a:solidFill>
              </a:rPr>
              <a:t>/Insert</a:t>
            </a:r>
            <a:r>
              <a:rPr lang="en-US" sz="3200" b="1" i="1" dirty="0">
                <a:solidFill>
                  <a:srgbClr val="060BC6"/>
                </a:solidFill>
              </a:rPr>
              <a:t> </a:t>
            </a:r>
            <a:r>
              <a:rPr lang="id-ID" sz="3200" b="1" dirty="0">
                <a:solidFill>
                  <a:srgbClr val="060BC6"/>
                </a:solidFill>
              </a:rPr>
              <a:t>dalam jumlah yang sangat besar</a:t>
            </a:r>
            <a:r>
              <a:rPr lang="id-ID" sz="3200" dirty="0"/>
              <a:t> dan dalam waktu yang singkat. Dikaitkan dengan </a:t>
            </a:r>
            <a:r>
              <a:rPr lang="id-ID" sz="3200" dirty="0" err="1"/>
              <a:t>terminology</a:t>
            </a:r>
            <a:r>
              <a:rPr lang="id-ID" sz="3200" dirty="0"/>
              <a:t> di Big Data, </a:t>
            </a:r>
            <a:r>
              <a:rPr lang="id-ID" sz="3200" dirty="0" err="1"/>
              <a:t>NoSQL</a:t>
            </a:r>
            <a:r>
              <a:rPr lang="id-ID" sz="3200" dirty="0"/>
              <a:t> sangat cocok jika sistem kita memiliki </a:t>
            </a:r>
            <a:r>
              <a:rPr lang="id-ID" sz="3200" b="1" dirty="0" err="1"/>
              <a:t>Velocity</a:t>
            </a:r>
            <a:r>
              <a:rPr lang="id-ID" sz="3200" dirty="0"/>
              <a:t> data yang </a:t>
            </a:r>
            <a:r>
              <a:rPr lang="id-ID" sz="3200" b="1" dirty="0"/>
              <a:t>besar</a:t>
            </a:r>
            <a:r>
              <a:rPr lang="id-ID" sz="3200" dirty="0"/>
              <a:t>.</a:t>
            </a:r>
          </a:p>
        </p:txBody>
      </p:sp>
    </p:spTree>
    <p:extLst>
      <p:ext uri="{BB962C8B-B14F-4D97-AF65-F5344CB8AC3E}">
        <p14:creationId xmlns:p14="http://schemas.microsoft.com/office/powerpoint/2010/main" val="240876460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15CB-E066-4E7C-BDB9-312333EFA06D}"/>
              </a:ext>
            </a:extLst>
          </p:cNvPr>
          <p:cNvSpPr>
            <a:spLocks noGrp="1"/>
          </p:cNvSpPr>
          <p:nvPr>
            <p:ph type="title"/>
          </p:nvPr>
        </p:nvSpPr>
        <p:spPr/>
        <p:txBody>
          <a:bodyPr>
            <a:normAutofit fontScale="90000"/>
          </a:bodyPr>
          <a:lstStyle/>
          <a:p>
            <a:r>
              <a:rPr lang="id-ID" sz="4000" b="1" dirty="0"/>
              <a:t>Bilamana kita membutuhkan </a:t>
            </a:r>
            <a:r>
              <a:rPr lang="id-ID" sz="4000" b="1" dirty="0" err="1"/>
              <a:t>NoSQL</a:t>
            </a:r>
            <a:endParaRPr lang="id-ID" sz="4000" b="1" dirty="0"/>
          </a:p>
        </p:txBody>
      </p:sp>
      <p:sp>
        <p:nvSpPr>
          <p:cNvPr id="3" name="Content Placeholder 2">
            <a:extLst>
              <a:ext uri="{FF2B5EF4-FFF2-40B4-BE49-F238E27FC236}">
                <a16:creationId xmlns:a16="http://schemas.microsoft.com/office/drawing/2014/main" id="{43103B06-5AFE-419A-A646-052626A89B30}"/>
              </a:ext>
            </a:extLst>
          </p:cNvPr>
          <p:cNvSpPr>
            <a:spLocks noGrp="1"/>
          </p:cNvSpPr>
          <p:nvPr>
            <p:ph idx="1"/>
          </p:nvPr>
        </p:nvSpPr>
        <p:spPr>
          <a:xfrm>
            <a:off x="0" y="1828800"/>
            <a:ext cx="9144000" cy="5029200"/>
          </a:xfrm>
        </p:spPr>
        <p:txBody>
          <a:bodyPr/>
          <a:lstStyle/>
          <a:p>
            <a:pPr marL="0" indent="0">
              <a:buNone/>
            </a:pPr>
            <a:r>
              <a:rPr lang="en-US" sz="2400" dirty="0"/>
              <a:t>5. </a:t>
            </a:r>
            <a:r>
              <a:rPr lang="id-ID" dirty="0"/>
              <a:t>Data </a:t>
            </a:r>
            <a:r>
              <a:rPr lang="id-ID" dirty="0" err="1"/>
              <a:t>anda</a:t>
            </a:r>
            <a:r>
              <a:rPr lang="id-ID" dirty="0"/>
              <a:t> mengandung</a:t>
            </a:r>
            <a:r>
              <a:rPr lang="id-ID" b="1" dirty="0"/>
              <a:t> informasi lokasi</a:t>
            </a:r>
            <a:r>
              <a:rPr lang="id-ID" dirty="0"/>
              <a:t> (e.g. </a:t>
            </a:r>
            <a:r>
              <a:rPr lang="id-ID" dirty="0" err="1"/>
              <a:t>Latitude</a:t>
            </a:r>
            <a:r>
              <a:rPr lang="id-ID" dirty="0"/>
              <a:t>/</a:t>
            </a:r>
            <a:r>
              <a:rPr lang="id-ID" dirty="0" err="1"/>
              <a:t>Longitude</a:t>
            </a:r>
            <a:r>
              <a:rPr lang="id-ID" dirty="0"/>
              <a:t>).</a:t>
            </a:r>
            <a:endParaRPr lang="en-US" dirty="0"/>
          </a:p>
          <a:p>
            <a:pPr marL="0" indent="0">
              <a:buNone/>
            </a:pPr>
            <a:endParaRPr lang="id-ID" dirty="0"/>
          </a:p>
          <a:p>
            <a:pPr marL="0" indent="0">
              <a:buNone/>
            </a:pPr>
            <a:r>
              <a:rPr lang="en-US" b="1" dirty="0"/>
              <a:t>6. </a:t>
            </a:r>
            <a:r>
              <a:rPr lang="id-ID" b="1" dirty="0"/>
              <a:t>Data </a:t>
            </a:r>
            <a:r>
              <a:rPr lang="id-ID" b="1" dirty="0" err="1"/>
              <a:t>complexity</a:t>
            </a:r>
            <a:r>
              <a:rPr lang="id-ID" dirty="0"/>
              <a:t> – data disimpan (&amp; </a:t>
            </a:r>
            <a:r>
              <a:rPr lang="id-ID" dirty="0" err="1"/>
              <a:t>manage</a:t>
            </a:r>
            <a:r>
              <a:rPr lang="id-ID" dirty="0"/>
              <a:t>) tersebar di berbagai lokasi (data </a:t>
            </a:r>
            <a:r>
              <a:rPr lang="id-ID" dirty="0" err="1"/>
              <a:t>centres</a:t>
            </a:r>
            <a:r>
              <a:rPr lang="id-ID" dirty="0"/>
              <a:t>) yang berbeda (</a:t>
            </a:r>
            <a:r>
              <a:rPr lang="id-ID" dirty="0" err="1"/>
              <a:t>distributed</a:t>
            </a:r>
            <a:r>
              <a:rPr lang="id-ID" dirty="0"/>
              <a:t>).</a:t>
            </a:r>
          </a:p>
          <a:p>
            <a:pPr marL="0" indent="0">
              <a:buNone/>
            </a:pPr>
            <a:endParaRPr lang="en-US" dirty="0"/>
          </a:p>
        </p:txBody>
      </p:sp>
    </p:spTree>
    <p:extLst>
      <p:ext uri="{BB962C8B-B14F-4D97-AF65-F5344CB8AC3E}">
        <p14:creationId xmlns:p14="http://schemas.microsoft.com/office/powerpoint/2010/main" val="204792301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6DD66-6D33-4707-A867-57D69A1D3DE2}"/>
              </a:ext>
            </a:extLst>
          </p:cNvPr>
          <p:cNvSpPr>
            <a:spLocks noGrp="1"/>
          </p:cNvSpPr>
          <p:nvPr>
            <p:ph type="title"/>
          </p:nvPr>
        </p:nvSpPr>
        <p:spPr/>
        <p:txBody>
          <a:bodyPr/>
          <a:lstStyle/>
          <a:p>
            <a:r>
              <a:rPr lang="id-ID" dirty="0"/>
              <a:t>Bilamana </a:t>
            </a:r>
            <a:r>
              <a:rPr lang="id-ID" dirty="0" err="1"/>
              <a:t>NoSQL</a:t>
            </a:r>
            <a:r>
              <a:rPr lang="id-ID" dirty="0"/>
              <a:t> secara umum kurang cocok untuk digunakan:</a:t>
            </a:r>
          </a:p>
        </p:txBody>
      </p:sp>
      <p:sp>
        <p:nvSpPr>
          <p:cNvPr id="3" name="Content Placeholder 2">
            <a:extLst>
              <a:ext uri="{FF2B5EF4-FFF2-40B4-BE49-F238E27FC236}">
                <a16:creationId xmlns:a16="http://schemas.microsoft.com/office/drawing/2014/main" id="{5B0F8B46-29C9-4F92-B37E-AA63742D4EC5}"/>
              </a:ext>
            </a:extLst>
          </p:cNvPr>
          <p:cNvSpPr>
            <a:spLocks noGrp="1"/>
          </p:cNvSpPr>
          <p:nvPr>
            <p:ph idx="1"/>
          </p:nvPr>
        </p:nvSpPr>
        <p:spPr>
          <a:xfrm>
            <a:off x="107504" y="1700808"/>
            <a:ext cx="9036496" cy="5157192"/>
          </a:xfrm>
        </p:spPr>
        <p:txBody>
          <a:bodyPr/>
          <a:lstStyle/>
          <a:p>
            <a:pPr marL="514350" indent="-514350">
              <a:buFont typeface="+mj-lt"/>
              <a:buAutoNum type="arabicPeriod"/>
            </a:pPr>
            <a:r>
              <a:rPr lang="id-ID" sz="2100" dirty="0"/>
              <a:t>Saat data yang </a:t>
            </a:r>
            <a:r>
              <a:rPr lang="id-ID" sz="2100" dirty="0" err="1"/>
              <a:t>diinput</a:t>
            </a:r>
            <a:r>
              <a:rPr lang="id-ID" sz="2100" dirty="0"/>
              <a:t> memiliki nilai yang</a:t>
            </a:r>
            <a:r>
              <a:rPr lang="id-ID" sz="2100" b="1" dirty="0"/>
              <a:t> sangat berharga</a:t>
            </a:r>
            <a:r>
              <a:rPr lang="id-ID" sz="2100" dirty="0"/>
              <a:t> (misal transaksi </a:t>
            </a:r>
            <a:r>
              <a:rPr lang="id-ID" sz="2100" dirty="0" err="1"/>
              <a:t>pemabayaran</a:t>
            </a:r>
            <a:r>
              <a:rPr lang="id-ID" sz="2100" dirty="0"/>
              <a:t>/transfer uang). </a:t>
            </a:r>
            <a:r>
              <a:rPr lang="id-ID" sz="2100" dirty="0" err="1"/>
              <a:t>NoSQL</a:t>
            </a:r>
            <a:r>
              <a:rPr lang="id-ID" sz="2100" dirty="0"/>
              <a:t> cepat dalam melakukan </a:t>
            </a:r>
            <a:r>
              <a:rPr lang="id-ID" sz="2100" dirty="0" err="1"/>
              <a:t>input</a:t>
            </a:r>
            <a:r>
              <a:rPr lang="id-ID" sz="2100" dirty="0"/>
              <a:t> namun </a:t>
            </a:r>
            <a:r>
              <a:rPr lang="id-ID" sz="2100" dirty="0" err="1"/>
              <a:t>tradeoff-nya</a:t>
            </a:r>
            <a:r>
              <a:rPr lang="id-ID" sz="2100" dirty="0"/>
              <a:t> ia tidak </a:t>
            </a:r>
            <a:r>
              <a:rPr lang="id-ID" sz="2100" dirty="0" err="1"/>
              <a:t>se-reliable</a:t>
            </a:r>
            <a:r>
              <a:rPr lang="id-ID" sz="2100" dirty="0"/>
              <a:t> tipe </a:t>
            </a:r>
            <a:r>
              <a:rPr lang="id-ID" sz="2100" dirty="0" err="1"/>
              <a:t>database</a:t>
            </a:r>
            <a:r>
              <a:rPr lang="id-ID" sz="2100" dirty="0"/>
              <a:t> lain.</a:t>
            </a:r>
          </a:p>
          <a:p>
            <a:pPr marL="514350" indent="-514350">
              <a:buFont typeface="+mj-lt"/>
              <a:buAutoNum type="arabicPeriod"/>
            </a:pPr>
            <a:r>
              <a:rPr lang="id-ID" sz="2100" b="1" dirty="0" err="1"/>
              <a:t>Analytic</a:t>
            </a:r>
            <a:r>
              <a:rPr lang="id-ID" sz="2100" dirty="0"/>
              <a:t>: walau memiliki implementasi map </a:t>
            </a:r>
            <a:r>
              <a:rPr lang="id-ID" sz="2100" dirty="0" err="1"/>
              <a:t>reduce-nya</a:t>
            </a:r>
            <a:r>
              <a:rPr lang="id-ID" sz="2100" dirty="0"/>
              <a:t> sendiri, </a:t>
            </a:r>
            <a:r>
              <a:rPr lang="id-ID" sz="2100" dirty="0" err="1"/>
              <a:t>NoSQL</a:t>
            </a:r>
            <a:r>
              <a:rPr lang="id-ID" sz="2100" dirty="0"/>
              <a:t> bukan pengganti </a:t>
            </a:r>
            <a:r>
              <a:rPr lang="id-ID" sz="2100" dirty="0" err="1"/>
              <a:t>Hadoop</a:t>
            </a:r>
            <a:r>
              <a:rPr lang="id-ID" sz="2100" dirty="0"/>
              <a:t> atau </a:t>
            </a:r>
            <a:r>
              <a:rPr lang="id-ID" sz="2100" dirty="0" err="1"/>
              <a:t>analytic</a:t>
            </a:r>
            <a:r>
              <a:rPr lang="id-ID" sz="2100" dirty="0"/>
              <a:t> </a:t>
            </a:r>
            <a:r>
              <a:rPr lang="id-ID" sz="2100" dirty="0" err="1"/>
              <a:t>engine</a:t>
            </a:r>
            <a:r>
              <a:rPr lang="id-ID" sz="2100" dirty="0"/>
              <a:t> lainnya. Ia sifatnya </a:t>
            </a:r>
            <a:r>
              <a:rPr lang="id-ID" sz="2100" dirty="0" err="1"/>
              <a:t>komplementari</a:t>
            </a:r>
            <a:r>
              <a:rPr lang="id-ID" sz="2100" dirty="0"/>
              <a:t> (membantu) </a:t>
            </a:r>
            <a:r>
              <a:rPr lang="id-ID" sz="2100" dirty="0" err="1"/>
              <a:t>analytic</a:t>
            </a:r>
            <a:r>
              <a:rPr lang="id-ID" sz="2100" dirty="0"/>
              <a:t> </a:t>
            </a:r>
            <a:r>
              <a:rPr lang="id-ID" sz="2100" dirty="0" err="1"/>
              <a:t>engine</a:t>
            </a:r>
            <a:r>
              <a:rPr lang="id-ID" sz="2100" dirty="0"/>
              <a:t>.</a:t>
            </a:r>
          </a:p>
          <a:p>
            <a:pPr marL="514350" indent="-514350">
              <a:buFont typeface="+mj-lt"/>
              <a:buAutoNum type="arabicPeriod"/>
            </a:pPr>
            <a:r>
              <a:rPr lang="id-ID" sz="2100" b="1" dirty="0"/>
              <a:t>Multi-</a:t>
            </a:r>
            <a:r>
              <a:rPr lang="id-ID" sz="2100" b="1" dirty="0" err="1"/>
              <a:t>Object</a:t>
            </a:r>
            <a:r>
              <a:rPr lang="id-ID" sz="2100" b="1" dirty="0"/>
              <a:t> </a:t>
            </a:r>
            <a:r>
              <a:rPr lang="id-ID" sz="2100" b="1" dirty="0" err="1"/>
              <a:t>Transactions</a:t>
            </a:r>
            <a:r>
              <a:rPr lang="id-ID" sz="2100" dirty="0"/>
              <a:t>: </a:t>
            </a:r>
            <a:r>
              <a:rPr lang="id-ID" sz="2100" dirty="0" err="1"/>
              <a:t>NoSQL</a:t>
            </a:r>
            <a:r>
              <a:rPr lang="id-ID" sz="2100" dirty="0"/>
              <a:t> (</a:t>
            </a:r>
            <a:r>
              <a:rPr lang="id-ID" sz="2100" dirty="0" err="1"/>
              <a:t>MongoDB</a:t>
            </a:r>
            <a:r>
              <a:rPr lang="id-ID" sz="2100" dirty="0"/>
              <a:t>) tidak mendukung </a:t>
            </a:r>
            <a:r>
              <a:rPr lang="id-ID" sz="2100" dirty="0" err="1"/>
              <a:t>input</a:t>
            </a:r>
            <a:r>
              <a:rPr lang="id-ID" sz="2100" dirty="0"/>
              <a:t> beberapa hal ke satu atau lebih “</a:t>
            </a:r>
            <a:r>
              <a:rPr lang="id-ID" sz="2100" dirty="0" err="1"/>
              <a:t>table</a:t>
            </a:r>
            <a:r>
              <a:rPr lang="id-ID" sz="2100" dirty="0"/>
              <a:t>”. Misal, </a:t>
            </a:r>
            <a:r>
              <a:rPr lang="id-ID" sz="2100" dirty="0" err="1"/>
              <a:t>MongoDB</a:t>
            </a:r>
            <a:r>
              <a:rPr lang="id-ID" sz="2100" dirty="0"/>
              <a:t> hanya </a:t>
            </a:r>
            <a:r>
              <a:rPr lang="id-ID" sz="2100" dirty="0" err="1"/>
              <a:t>support</a:t>
            </a:r>
            <a:r>
              <a:rPr lang="id-ID" sz="2100" dirty="0"/>
              <a:t> untuk penyimpanan ke sebuah dokumen</a:t>
            </a:r>
            <a:r>
              <a:rPr lang="en-US" sz="2100" dirty="0"/>
              <a:t>/index</a:t>
            </a:r>
            <a:r>
              <a:rPr lang="id-ID" sz="2100" dirty="0"/>
              <a:t>.</a:t>
            </a:r>
          </a:p>
          <a:p>
            <a:pPr marL="514350" indent="-514350">
              <a:buFont typeface="+mj-lt"/>
              <a:buAutoNum type="arabicPeriod"/>
            </a:pPr>
            <a:r>
              <a:rPr lang="id-ID" sz="2100" b="1" dirty="0" err="1"/>
              <a:t>Complex</a:t>
            </a:r>
            <a:r>
              <a:rPr lang="id-ID" sz="2100" b="1" dirty="0"/>
              <a:t> </a:t>
            </a:r>
            <a:r>
              <a:rPr lang="id-ID" sz="2100" b="1" dirty="0" err="1"/>
              <a:t>Query</a:t>
            </a:r>
            <a:r>
              <a:rPr lang="id-ID" sz="2100" dirty="0"/>
              <a:t>: Jika aplikasi yang dibangun membutuhkan </a:t>
            </a:r>
            <a:r>
              <a:rPr lang="id-ID" sz="2100" dirty="0" err="1"/>
              <a:t>query</a:t>
            </a:r>
            <a:r>
              <a:rPr lang="id-ID" sz="2100" dirty="0"/>
              <a:t> yang rumit (</a:t>
            </a:r>
            <a:r>
              <a:rPr lang="id-ID" sz="2100" dirty="0" err="1"/>
              <a:t>complex</a:t>
            </a:r>
            <a:r>
              <a:rPr lang="id-ID" sz="2100" dirty="0"/>
              <a:t>), biasanya </a:t>
            </a:r>
            <a:r>
              <a:rPr lang="id-ID" sz="2100" dirty="0" err="1"/>
              <a:t>NoSQL</a:t>
            </a:r>
            <a:r>
              <a:rPr lang="id-ID" sz="2100" dirty="0"/>
              <a:t> kurang cocok. Walau </a:t>
            </a:r>
            <a:r>
              <a:rPr lang="id-ID" sz="2100" dirty="0" err="1"/>
              <a:t>NoSQL</a:t>
            </a:r>
            <a:r>
              <a:rPr lang="id-ID" sz="2100" dirty="0"/>
              <a:t> memiliki </a:t>
            </a:r>
            <a:r>
              <a:rPr lang="id-ID" sz="2100" dirty="0" err="1"/>
              <a:t>querynya</a:t>
            </a:r>
            <a:r>
              <a:rPr lang="id-ID" sz="2100" dirty="0"/>
              <a:t> sendiri, namun lebih terbatas ketimbang </a:t>
            </a:r>
            <a:r>
              <a:rPr lang="id-ID" sz="2100" dirty="0" err="1"/>
              <a:t>database</a:t>
            </a:r>
            <a:r>
              <a:rPr lang="id-ID" sz="2100" dirty="0"/>
              <a:t> konvensional.</a:t>
            </a:r>
          </a:p>
          <a:p>
            <a:pPr marL="514350" indent="-514350">
              <a:buFont typeface="+mj-lt"/>
              <a:buAutoNum type="arabicPeriod"/>
            </a:pPr>
            <a:r>
              <a:rPr lang="id-ID" sz="2100" dirty="0"/>
              <a:t>‘</a:t>
            </a:r>
            <a:r>
              <a:rPr lang="id-ID" sz="2100" dirty="0" err="1"/>
              <a:t>Nature</a:t>
            </a:r>
            <a:r>
              <a:rPr lang="id-ID" sz="2100" dirty="0"/>
              <a:t>’ dari datanya memang relasional.</a:t>
            </a:r>
          </a:p>
        </p:txBody>
      </p:sp>
    </p:spTree>
    <p:extLst>
      <p:ext uri="{BB962C8B-B14F-4D97-AF65-F5344CB8AC3E}">
        <p14:creationId xmlns:p14="http://schemas.microsoft.com/office/powerpoint/2010/main" val="198985993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AD0E2836-68B1-4302-B0D7-81666EFF3C96}"/>
              </a:ext>
            </a:extLst>
          </p:cNvPr>
          <p:cNvPicPr>
            <a:picLocks noGrp="1" noChangeAspect="1"/>
          </p:cNvPicPr>
          <p:nvPr>
            <p:ph idx="1"/>
          </p:nvPr>
        </p:nvPicPr>
        <p:blipFill rotWithShape="1">
          <a:blip r:embed="rId2"/>
          <a:srcRect l="5554" r="10359" b="9950"/>
          <a:stretch/>
        </p:blipFill>
        <p:spPr>
          <a:xfrm>
            <a:off x="2894934" y="1856802"/>
            <a:ext cx="6226703" cy="5001198"/>
          </a:xfrm>
          <a:prstGeom prst="rect">
            <a:avLst/>
          </a:prstGeom>
        </p:spPr>
      </p:pic>
      <p:sp>
        <p:nvSpPr>
          <p:cNvPr id="2" name="Title 1">
            <a:extLst>
              <a:ext uri="{FF2B5EF4-FFF2-40B4-BE49-F238E27FC236}">
                <a16:creationId xmlns:a16="http://schemas.microsoft.com/office/drawing/2014/main" id="{E4C3D18E-AE82-4CB9-A747-F6DDD2202308}"/>
              </a:ext>
            </a:extLst>
          </p:cNvPr>
          <p:cNvSpPr>
            <a:spLocks noGrp="1"/>
          </p:cNvSpPr>
          <p:nvPr>
            <p:ph type="title"/>
          </p:nvPr>
        </p:nvSpPr>
        <p:spPr>
          <a:xfrm>
            <a:off x="628650" y="151498"/>
            <a:ext cx="2130136" cy="2371148"/>
          </a:xfrm>
        </p:spPr>
        <p:txBody>
          <a:bodyPr vert="horz" lIns="91440" tIns="45720" rIns="91440" bIns="45720" rtlCol="0" anchor="ctr">
            <a:normAutofit/>
          </a:bodyPr>
          <a:lstStyle/>
          <a:p>
            <a:pPr defTabSz="914400"/>
            <a:r>
              <a:rPr lang="en-US" sz="2800" b="1" kern="1200" dirty="0" err="1">
                <a:solidFill>
                  <a:srgbClr val="FFFFFF"/>
                </a:solidFill>
                <a:latin typeface="+mj-lt"/>
                <a:ea typeface="+mj-ea"/>
                <a:cs typeface="+mj-cs"/>
              </a:rPr>
              <a:t>Jenis-Jenis</a:t>
            </a:r>
            <a:r>
              <a:rPr lang="en-US" sz="2800" b="1" kern="1200" dirty="0">
                <a:solidFill>
                  <a:srgbClr val="FFFFFF"/>
                </a:solidFill>
                <a:latin typeface="+mj-lt"/>
                <a:ea typeface="+mj-ea"/>
                <a:cs typeface="+mj-cs"/>
              </a:rPr>
              <a:t> Database Modern </a:t>
            </a:r>
            <a:r>
              <a:rPr lang="en-US" sz="2800" b="1" kern="1200" dirty="0" err="1">
                <a:solidFill>
                  <a:srgbClr val="FFFFFF"/>
                </a:solidFill>
                <a:latin typeface="+mj-lt"/>
                <a:ea typeface="+mj-ea"/>
                <a:cs typeface="+mj-cs"/>
              </a:rPr>
              <a:t>Saat</a:t>
            </a:r>
            <a:r>
              <a:rPr lang="en-US" sz="2800" b="1" kern="1200" dirty="0">
                <a:solidFill>
                  <a:srgbClr val="FFFFFF"/>
                </a:solidFill>
                <a:latin typeface="+mj-lt"/>
                <a:ea typeface="+mj-ea"/>
                <a:cs typeface="+mj-cs"/>
              </a:rPr>
              <a:t> </a:t>
            </a:r>
            <a:r>
              <a:rPr lang="en-US" sz="2800" b="1" kern="1200" dirty="0" err="1">
                <a:solidFill>
                  <a:srgbClr val="FFFFFF"/>
                </a:solidFill>
                <a:latin typeface="+mj-lt"/>
                <a:ea typeface="+mj-ea"/>
                <a:cs typeface="+mj-cs"/>
              </a:rPr>
              <a:t>ini</a:t>
            </a:r>
            <a:endParaRPr lang="en-US" sz="2800" b="1" kern="1200" dirty="0">
              <a:solidFill>
                <a:srgbClr val="FFFFFF"/>
              </a:solidFill>
              <a:latin typeface="+mj-lt"/>
              <a:ea typeface="+mj-ea"/>
              <a:cs typeface="+mj-cs"/>
            </a:endParaRPr>
          </a:p>
        </p:txBody>
      </p:sp>
    </p:spTree>
    <p:extLst>
      <p:ext uri="{BB962C8B-B14F-4D97-AF65-F5344CB8AC3E}">
        <p14:creationId xmlns:p14="http://schemas.microsoft.com/office/powerpoint/2010/main" val="129818318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GLFE0vyQuGiICUhr1HdYg"/>
</p:tagLst>
</file>

<file path=ppt/theme/theme1.xml><?xml version="1.0" encoding="utf-8"?>
<a:theme xmlns:a="http://schemas.openxmlformats.org/drawingml/2006/main" name="169TGp_arrow_light_s">
  <a:themeElements>
    <a:clrScheme name="169TGp_arrow_light_s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169TGp_arrow_light_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bg1"/>
            </a:solidFill>
            <a:effectLst/>
            <a:latin typeface="Arial" charset="0"/>
            <a:ea typeface="굴림" pitchFamily="50"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bg1"/>
            </a:solidFill>
            <a:effectLst/>
            <a:latin typeface="Arial" charset="0"/>
            <a:ea typeface="굴림" pitchFamily="50" charset="-127"/>
          </a:defRPr>
        </a:defPPr>
      </a:lstStyle>
    </a:lnDef>
  </a:objectDefaults>
  <a:extraClrSchemeLst>
    <a:extraClrScheme>
      <a:clrScheme name="169TGp_arrow_light_s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169TGp_arrow_light_s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169TGp_arrow_light_s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169TGp_arrow_light_s">
  <a:themeElements>
    <a:clrScheme name="169TGp_arrow_light_s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169TGp_arrow_light_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bg1"/>
            </a:solidFill>
            <a:effectLst/>
            <a:latin typeface="Arial" charset="0"/>
            <a:ea typeface="굴림" pitchFamily="50"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bg1"/>
            </a:solidFill>
            <a:effectLst/>
            <a:latin typeface="Arial" charset="0"/>
            <a:ea typeface="굴림" pitchFamily="50" charset="-127"/>
          </a:defRPr>
        </a:defPPr>
      </a:lstStyle>
    </a:lnDef>
  </a:objectDefaults>
  <a:extraClrSchemeLst>
    <a:extraClrScheme>
      <a:clrScheme name="169TGp_arrow_light_s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169TGp_arrow_light_s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169TGp_arrow_light_s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QUT">
  <a:themeElements>
    <a:clrScheme name="q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q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lnDef>
  </a:objectDefaults>
  <a:extraClrSchemeLst>
    <a:extraClrScheme>
      <a:clrScheme name="q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q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q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q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q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q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q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q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q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q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q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q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ultimediaChoreograph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opperplate Gothic Bold"/>
        <a:ea typeface=""/>
        <a:cs typeface=""/>
      </a:majorFont>
      <a:minorFont>
        <a:latin typeface="Arial"/>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8396</TotalTime>
  <Words>8184</Words>
  <Application>Microsoft Office PowerPoint</Application>
  <PresentationFormat>On-screen Show (4:3)</PresentationFormat>
  <Paragraphs>1047</Paragraphs>
  <Slides>161</Slides>
  <Notes>113</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2</vt:i4>
      </vt:variant>
      <vt:variant>
        <vt:lpstr>Slide Titles</vt:lpstr>
      </vt:variant>
      <vt:variant>
        <vt:i4>161</vt:i4>
      </vt:variant>
    </vt:vector>
  </HeadingPairs>
  <TitlesOfParts>
    <vt:vector size="184" baseType="lpstr">
      <vt:lpstr>Calibri (Body)</vt:lpstr>
      <vt:lpstr>Helvetica Neue</vt:lpstr>
      <vt:lpstr>Arial</vt:lpstr>
      <vt:lpstr>Calibri</vt:lpstr>
      <vt:lpstr>Calibri Light</vt:lpstr>
      <vt:lpstr>Cambria Math</vt:lpstr>
      <vt:lpstr>Constantia</vt:lpstr>
      <vt:lpstr>Copperplate Gothic Bold</vt:lpstr>
      <vt:lpstr>Monotype Corsiva</vt:lpstr>
      <vt:lpstr>Tahoma</vt:lpstr>
      <vt:lpstr>Times New Roman</vt:lpstr>
      <vt:lpstr>Verdana</vt:lpstr>
      <vt:lpstr>Wingdings</vt:lpstr>
      <vt:lpstr>169TGp_arrow_light_s</vt:lpstr>
      <vt:lpstr>Office Theme</vt:lpstr>
      <vt:lpstr>1_Office Theme</vt:lpstr>
      <vt:lpstr>1_169TGp_arrow_light_s</vt:lpstr>
      <vt:lpstr>QUT</vt:lpstr>
      <vt:lpstr>MultimediaChoreography</vt:lpstr>
      <vt:lpstr>2_Office Theme</vt:lpstr>
      <vt:lpstr>3_Office Theme</vt:lpstr>
      <vt:lpstr>Image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Menciptakan Tantangan Baru</vt:lpstr>
      <vt:lpstr>Statistik Peluang Digital di Indonesia (1) Data HootSuite Januari 2018 dari berbagai sumber.</vt:lpstr>
      <vt:lpstr>Statistik Peluang Digital di Indonesia (2) Data HootSuite Januari 2018 dari berbagai sumber.</vt:lpstr>
      <vt:lpstr>Statistik Peluang Digital di Indonesia (3) Data HootSuite Januari 2018 dari berbagai sumber.</vt:lpstr>
      <vt:lpstr>Statistik Peluang Digital di Indonesia (4) Data HootSuite Januari 2018 dari berbagai sumber.</vt:lpstr>
      <vt:lpstr>Statistik Peluang Digital di Indonesia (5) Data HootSuite Januari 2018 dari berbagai sumber.</vt:lpstr>
      <vt:lpstr>Statistik Peluang Digital di Indonesia (6) Data HootSuite Januari 2018 dari berbagai sumber.</vt:lpstr>
      <vt:lpstr>Statistik Peluang Digital di Indonesia (7) Data HootSuite Januari 2018 dari berbagai sumber.</vt:lpstr>
      <vt:lpstr>Statistik Peluang Digital di Indonesia (8) Data HootSuite Januari 2018 dari berbagai sumber.</vt:lpstr>
      <vt:lpstr>Statistik Peluang Digital di Indonesia (9) Data HootSuite Januari 2018 dari berbagai sumber.</vt:lpstr>
      <vt:lpstr>Statistik Peluang Digital di Indonesia (10) Data HootSuite Januari 2018 dari berbagai sumber.</vt:lpstr>
      <vt:lpstr>PowerPoint Presentation</vt:lpstr>
      <vt:lpstr>Indonesian Youth </vt:lpstr>
      <vt:lpstr>Social Challenges</vt:lpstr>
      <vt:lpstr>Big Data</vt:lpstr>
      <vt:lpstr>Social Aspects</vt:lpstr>
      <vt:lpstr>Big Data: Concerns</vt:lpstr>
      <vt:lpstr>Indonesian Case: Online Transportation</vt:lpstr>
      <vt:lpstr>Expect significant (more) changes in digital culture</vt:lpstr>
      <vt:lpstr>PowerPoint Presentation</vt:lpstr>
      <vt:lpstr>Indonesia’s Small and Medium enterprises</vt:lpstr>
      <vt:lpstr>PowerPoint Presentation</vt:lpstr>
      <vt:lpstr>The United States Federal Trade Commission's</vt:lpstr>
      <vt:lpstr>Indonesian ITE Law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Databases: NoSQL vs SQL Vs NewSQL</vt:lpstr>
      <vt:lpstr>Definisi</vt:lpstr>
      <vt:lpstr>ACID di RDBMS</vt:lpstr>
      <vt:lpstr>Definisi NoSQL</vt:lpstr>
      <vt:lpstr>Terminologi</vt:lpstr>
      <vt:lpstr>Bilamana kita membutuhkan NoSQL  (e.g. MongoDB)  ketimbang database relasional (e.g. MySQL)</vt:lpstr>
      <vt:lpstr>Bilamana kita membutuhkan NoSQL </vt:lpstr>
      <vt:lpstr>Bilamana kita membutuhkan NoSQL</vt:lpstr>
      <vt:lpstr>Bilamana kita membutuhkan NoSQL</vt:lpstr>
      <vt:lpstr>Bilamana NoSQL secara umum kurang cocok untuk digunakan:</vt:lpstr>
      <vt:lpstr>Jenis-Jenis Database Modern Saat ini</vt:lpstr>
      <vt:lpstr>Unlike how conventional statistics is done, Big data technology is specific to an application(s)</vt:lpstr>
      <vt:lpstr>Faktor-faktor yang mempengaruhi perkembangan ilmu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Clustering and Ranking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Real-Time Accurate Results 30 random topics, 10-fold cross validated on a single processor</vt:lpstr>
      <vt:lpstr>PowerPoint Presentation</vt:lpstr>
      <vt:lpstr>PowerPoint Presentation</vt:lpstr>
      <vt:lpstr>PowerPoint Presentation</vt:lpstr>
      <vt:lpstr>PowerPoint Presentation</vt:lpstr>
      <vt:lpstr>Distributed Types</vt:lpstr>
      <vt:lpstr>PowerPoint Presentation</vt:lpstr>
      <vt:lpstr>PowerPoint Presentation</vt:lpstr>
      <vt:lpstr>Distributed (Document) Clustering, Some Examples</vt:lpstr>
      <vt:lpstr>Bagaimana Jika Sebagian Data Private?</vt:lpstr>
      <vt:lpstr>PowerPoint Presentation</vt:lpstr>
      <vt:lpstr>PowerPoint Presentation</vt:lpstr>
      <vt:lpstr>PowerPoint Presentation</vt:lpstr>
      <vt:lpstr>PowerPoint Presentation</vt:lpstr>
      <vt:lpstr>PowerPoint Presentation</vt:lpstr>
      <vt:lpstr>PowerPoint Presentation</vt:lpstr>
      <vt:lpstr>Riset Abad 21 … Sulit?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Guild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Taufik Sutanto</dc:creator>
  <cp:lastModifiedBy>Reviewer</cp:lastModifiedBy>
  <cp:revision>858</cp:revision>
  <dcterms:created xsi:type="dcterms:W3CDTF">2005-06-13T01:02:31Z</dcterms:created>
  <dcterms:modified xsi:type="dcterms:W3CDTF">2020-01-27T22:00:57Z</dcterms:modified>
</cp:coreProperties>
</file>